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15.xml" ContentType="application/vnd.openxmlformats-officedocument.presentationml.slideLayout+xml"/>
  <Override PartName="/ppt/theme/theme10.xml" ContentType="application/vnd.openxmlformats-officedocument.theme+xml"/>
  <Override PartName="/ppt/slideLayouts/slideLayout1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5" r:id="rId3"/>
    <p:sldMasterId id="2147483687" r:id="rId4"/>
    <p:sldMasterId id="2147483688" r:id="rId5"/>
    <p:sldMasterId id="2147483690" r:id="rId6"/>
    <p:sldMasterId id="2147483706" r:id="rId7"/>
    <p:sldMasterId id="2147483708" r:id="rId8"/>
    <p:sldMasterId id="2147483710" r:id="rId9"/>
    <p:sldMasterId id="2147483711" r:id="rId10"/>
    <p:sldMasterId id="2147483713" r:id="rId11"/>
  </p:sldMasterIdLst>
  <p:notesMasterIdLst>
    <p:notesMasterId r:id="rId23"/>
  </p:notesMasterIdLst>
  <p:sldIdLst>
    <p:sldId id="280" r:id="rId12"/>
    <p:sldId id="287" r:id="rId13"/>
    <p:sldId id="289" r:id="rId14"/>
    <p:sldId id="291" r:id="rId15"/>
    <p:sldId id="271" r:id="rId16"/>
    <p:sldId id="272" r:id="rId17"/>
    <p:sldId id="285" r:id="rId18"/>
    <p:sldId id="286" r:id="rId19"/>
    <p:sldId id="290" r:id="rId20"/>
    <p:sldId id="288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4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EC49-574E-49C8-A0AE-3520AF50BCC5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9EADC-A8E7-410F-8A17-15DEBA5504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733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020609-C0FA-4CB3-A736-8D272E90A41F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1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823C19-7FD5-4F51-91C6-26B373E53CA9}" type="datetime1">
              <a:rPr lang="en-US" smtClean="0">
                <a:solidFill>
                  <a:srgbClr val="000000"/>
                </a:solidFill>
              </a:rPr>
              <a:pPr/>
              <a:t>5/15/2014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77549-4F67-423F-BABF-96DD473D99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F218C-D4F3-4462-A0C6-497E4288802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06826F-0372-4A0F-8C4D-4D0947642920}" type="datetimeFigureOut">
              <a:rPr lang="en-US" smtClean="0">
                <a:solidFill>
                  <a:prstClr val="black"/>
                </a:solidFill>
              </a:rPr>
              <a:pPr/>
              <a:t>5/15/2014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02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06826F-0372-4A0F-8C4D-4D0947642920}" type="datetimeFigureOut">
              <a:rPr lang="en-US" smtClean="0">
                <a:solidFill>
                  <a:prstClr val="black"/>
                </a:solidFill>
              </a:rPr>
              <a:pPr/>
              <a:t>5/15/2014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0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59C6F-9991-43BF-A955-9F81AF473ED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1C61-E881-44C8-A013-8AEE01FFAD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59B3-B890-463D-8687-80A567BC0B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370E22-5BA6-4C64-BB77-0662E846EAB2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90ABD-907E-4332-815A-1F6216E116C4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993F08-F501-4628-B0CD-3E7AFF2217CE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D31E9C-9FDF-465C-BEFF-E8C193BC613E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7A8206-D344-4D65-B37C-DF44A629363F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0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686E18-D880-4EB3-9CCA-CFBB305DB27A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35A49F-0711-42D3-BEE2-0B4F5F5FA7BF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3753CC-6751-4670-BA1E-CF5550A71613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5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heme" Target="../theme/theme6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6504"/>
            <a:ext cx="7315200" cy="81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223" y="1066800"/>
            <a:ext cx="8649553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0" y="6705600"/>
            <a:ext cx="9144000" cy="0"/>
          </a:xfrm>
          <a:prstGeom prst="line">
            <a:avLst/>
          </a:prstGeom>
          <a:noFill/>
          <a:ln w="57150">
            <a:solidFill>
              <a:srgbClr val="2D637D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494F-A693-44D0-BF0D-6AB87959B4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914400"/>
            <a:ext cx="9144000" cy="762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2763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168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7113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52538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-114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9488" y="1676400"/>
            <a:ext cx="72691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BE49F5-DA6E-4BAE-85EF-5D68EAF85322}" type="slidenum">
              <a:rPr lang="zh-TW" altLang="en-US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103" name="Group 12"/>
          <p:cNvGrpSpPr>
            <a:grpSpLocks/>
          </p:cNvGrpSpPr>
          <p:nvPr/>
        </p:nvGrpSpPr>
        <p:grpSpPr bwMode="auto">
          <a:xfrm>
            <a:off x="833438" y="864729"/>
            <a:ext cx="7726362" cy="42862"/>
            <a:chOff x="788" y="705"/>
            <a:chExt cx="4596" cy="39"/>
          </a:xfrm>
        </p:grpSpPr>
        <p:sp>
          <p:nvSpPr>
            <p:cNvPr id="2" name="Line 8"/>
            <p:cNvSpPr>
              <a:spLocks noChangeShapeType="1"/>
            </p:cNvSpPr>
            <p:nvPr/>
          </p:nvSpPr>
          <p:spPr bwMode="auto">
            <a:xfrm>
              <a:off x="788" y="705"/>
              <a:ext cx="45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788" y="744"/>
              <a:ext cx="458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04" name="Group 17"/>
          <p:cNvGrpSpPr>
            <a:grpSpLocks/>
          </p:cNvGrpSpPr>
          <p:nvPr/>
        </p:nvGrpSpPr>
        <p:grpSpPr bwMode="auto">
          <a:xfrm>
            <a:off x="199025" y="26988"/>
            <a:ext cx="609600" cy="893762"/>
            <a:chOff x="-42427" y="95178"/>
            <a:chExt cx="608729" cy="893275"/>
          </a:xfrm>
        </p:grpSpPr>
        <p:sp>
          <p:nvSpPr>
            <p:cNvPr id="10" name="TextBox 14"/>
            <p:cNvSpPr txBox="1">
              <a:spLocks noChangeArrowheads="1"/>
            </p:cNvSpPr>
            <p:nvPr userDrawn="1"/>
          </p:nvSpPr>
          <p:spPr bwMode="auto">
            <a:xfrm>
              <a:off x="-42427" y="834550"/>
              <a:ext cx="608729" cy="153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dirty="0">
                  <a:solidFill>
                    <a:srgbClr val="000099"/>
                  </a:solidFill>
                  <a:latin typeface="Times New Roman" pitchFamily="18" charset="0"/>
                </a:rPr>
                <a:t>AAGEN</a:t>
              </a:r>
            </a:p>
          </p:txBody>
        </p:sp>
        <p:grpSp>
          <p:nvGrpSpPr>
            <p:cNvPr id="4107" name="Group 10"/>
            <p:cNvGrpSpPr>
              <a:grpSpLocks/>
            </p:cNvGrpSpPr>
            <p:nvPr userDrawn="1"/>
          </p:nvGrpSpPr>
          <p:grpSpPr bwMode="auto">
            <a:xfrm>
              <a:off x="-15820" y="95178"/>
              <a:ext cx="555515" cy="700881"/>
              <a:chOff x="1440" y="576"/>
              <a:chExt cx="336" cy="432"/>
            </a:xfrm>
          </p:grpSpPr>
          <p:sp>
            <p:nvSpPr>
              <p:cNvPr id="14" name="AutoShape 11"/>
              <p:cNvSpPr>
                <a:spLocks noChangeArrowheads="1"/>
              </p:cNvSpPr>
              <p:nvPr/>
            </p:nvSpPr>
            <p:spPr bwMode="auto">
              <a:xfrm>
                <a:off x="1440" y="720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1584" y="720"/>
                <a:ext cx="0" cy="288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1632" y="720"/>
                <a:ext cx="0" cy="288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AutoShape 14"/>
              <p:cNvSpPr>
                <a:spLocks noChangeArrowheads="1"/>
              </p:cNvSpPr>
              <p:nvPr/>
            </p:nvSpPr>
            <p:spPr bwMode="auto">
              <a:xfrm>
                <a:off x="1536" y="576"/>
                <a:ext cx="144" cy="144"/>
              </a:xfrm>
              <a:prstGeom prst="star5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03825" y="305976"/>
            <a:ext cx="0" cy="4222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1C61-E881-44C8-A013-8AEE01FFAD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959B3-B890-463D-8687-80A567BC0B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916909-95DF-4790-86F2-728F07FA6BF0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5/15/2014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FC450F-6583-4B4A-A6DA-7FD862578D4F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68275" indent="-168275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0975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1575" name="Picture 7" descr="navsea-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03350" cy="6238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Text-Slid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2296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127625" cy="1841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6950" y="6386513"/>
            <a:ext cx="400050" cy="1222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71AD36-0669-41C2-B405-563CCF12EA9D}" type="slidenum">
              <a:rPr lang="en-US" baseline="-250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aseline="-250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/>
  <p:hf hdr="0" ftr="0"/>
  <p:txStyles>
    <p:titleStyle>
      <a:lvl1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/>
        </a:defRPr>
      </a:lvl1pPr>
      <a:lvl2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58" charset="-128"/>
          <a:cs typeface="ＭＳ Ｐゴシック"/>
        </a:defRPr>
      </a:lvl2pPr>
      <a:lvl3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58" charset="-128"/>
          <a:cs typeface="ＭＳ Ｐゴシック"/>
        </a:defRPr>
      </a:lvl3pPr>
      <a:lvl4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58" charset="-128"/>
          <a:cs typeface="ＭＳ Ｐゴシック"/>
        </a:defRPr>
      </a:lvl4pPr>
      <a:lvl5pPr algn="l" defTabSz="4572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58" charset="-128"/>
          <a:cs typeface="ＭＳ Ｐゴシック"/>
        </a:defRPr>
      </a:lvl5pPr>
      <a:lvl6pPr marL="457200"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58" charset="-128"/>
        </a:defRPr>
      </a:lvl6pPr>
      <a:lvl7pPr marL="914400"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58" charset="-128"/>
        </a:defRPr>
      </a:lvl7pPr>
      <a:lvl8pPr marL="1371600"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58" charset="-128"/>
        </a:defRPr>
      </a:lvl8pPr>
      <a:lvl9pPr marL="1828800" algn="l" defTabSz="457200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58" charset="-128"/>
        </a:defRPr>
      </a:lvl9pPr>
    </p:titleStyle>
    <p:bodyStyle>
      <a:lvl1pPr marL="228600" indent="-228600" algn="l" defTabSz="457200" rtl="0" eaLnBrk="0" fontAlgn="base" hangingPunct="0">
        <a:spcBef>
          <a:spcPts val="200"/>
        </a:spcBef>
        <a:spcAft>
          <a:spcPts val="200"/>
        </a:spcAft>
        <a:buClr>
          <a:schemeClr val="accent1"/>
        </a:buClr>
        <a:buSzPct val="70000"/>
        <a:buBlip>
          <a:blip r:embed="rId4"/>
        </a:buBlip>
        <a:defRPr sz="24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71500" indent="-228600" algn="l" defTabSz="457200" rtl="0" eaLnBrk="0" fontAlgn="base" hangingPunct="0">
        <a:spcBef>
          <a:spcPts val="200"/>
        </a:spcBef>
        <a:spcAft>
          <a:spcPts val="200"/>
        </a:spcAft>
        <a:buClr>
          <a:schemeClr val="accent1"/>
        </a:buClr>
        <a:buSzPct val="85000"/>
        <a:buFont typeface="Lucida Grande" pitchFamily="64" charset="0"/>
        <a:buChar char="&gt;"/>
        <a:defRPr sz="20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00100" indent="-165100" algn="l" defTabSz="4572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SzPct val="110000"/>
        <a:buFont typeface="Arial" pitchFamily="34" charset="0"/>
        <a:buChar char="•"/>
        <a:defRPr>
          <a:solidFill>
            <a:srgbClr val="000000"/>
          </a:solidFill>
          <a:latin typeface="+mn-lt"/>
          <a:ea typeface="+mn-ea"/>
          <a:cs typeface="ＭＳ Ｐゴシック"/>
        </a:defRPr>
      </a:lvl3pPr>
      <a:lvl4pPr marL="1092200" indent="-228600" algn="l" defTabSz="4572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SzPct val="85000"/>
        <a:buFont typeface="Lucida Grande" pitchFamily="64" charset="0"/>
        <a:buChar char="&gt;"/>
        <a:defRPr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PT-Graphics-P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7" descr="PPT-Graphics-P2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20663" y="2070100"/>
            <a:ext cx="6450012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GOES HERE </a:t>
            </a:r>
            <a:br>
              <a:rPr lang="en-US" smtClean="0"/>
            </a:br>
            <a:r>
              <a:rPr lang="en-US" smtClean="0"/>
              <a:t>SHOULD BE ALL CAPS</a:t>
            </a: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85725" y="6578600"/>
            <a:ext cx="1306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fld id="{4FF743FE-BA2A-46B4-9E6F-D409692B7C4E}" type="slidenum">
              <a:rPr lang="en-US" sz="1200" b="1">
                <a:solidFill>
                  <a:srgbClr val="92A732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ts val="200"/>
        </a:spcBef>
        <a:spcAft>
          <a:spcPts val="200"/>
        </a:spcAft>
        <a:buClr>
          <a:schemeClr val="accent1"/>
        </a:buClr>
        <a:buSzPct val="70000"/>
        <a:buBlip>
          <a:blip r:embed="rId4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457200" rtl="0" eaLnBrk="0" fontAlgn="base" hangingPunct="0">
        <a:spcBef>
          <a:spcPts val="200"/>
        </a:spcBef>
        <a:spcAft>
          <a:spcPts val="200"/>
        </a:spcAft>
        <a:buClr>
          <a:schemeClr val="accent1"/>
        </a:buClr>
        <a:buSzPct val="70000"/>
        <a:buFont typeface="Lucida Grande" pitchFamily="64" charset="0"/>
        <a:buChar char="&gt;"/>
        <a:defRPr sz="2000" b="1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5100" algn="l" defTabSz="4572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SzPct val="110000"/>
        <a:buFont typeface="Arial" pitchFamily="34" charset="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3pPr>
      <a:lvl4pPr marL="1092200" indent="-228600" algn="l" defTabSz="4572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SzPct val="70000"/>
        <a:buFont typeface="Lucida Grande" pitchFamily="64" charset="0"/>
        <a:buChar char="&gt;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6504"/>
            <a:ext cx="7315200" cy="81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223" y="1066800"/>
            <a:ext cx="8649553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0" y="6705600"/>
            <a:ext cx="9144000" cy="0"/>
          </a:xfrm>
          <a:prstGeom prst="line">
            <a:avLst/>
          </a:prstGeom>
          <a:noFill/>
          <a:ln w="57150">
            <a:solidFill>
              <a:srgbClr val="2D637D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494F-A693-44D0-BF0D-6AB87959B4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914400"/>
            <a:ext cx="9144000" cy="762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2763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168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7113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52538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6504"/>
            <a:ext cx="7315200" cy="81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223" y="1066800"/>
            <a:ext cx="8649553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0" y="6705600"/>
            <a:ext cx="9144000" cy="0"/>
          </a:xfrm>
          <a:prstGeom prst="line">
            <a:avLst/>
          </a:prstGeom>
          <a:noFill/>
          <a:ln w="57150">
            <a:solidFill>
              <a:srgbClr val="2D637D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494F-A693-44D0-BF0D-6AB87959B4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914400"/>
            <a:ext cx="9144000" cy="762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2763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168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7113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52538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6504"/>
            <a:ext cx="7315200" cy="81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223" y="1066800"/>
            <a:ext cx="8649553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0" y="6705600"/>
            <a:ext cx="9144000" cy="0"/>
          </a:xfrm>
          <a:prstGeom prst="line">
            <a:avLst/>
          </a:prstGeom>
          <a:noFill/>
          <a:ln w="57150">
            <a:solidFill>
              <a:srgbClr val="2D637D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494F-A693-44D0-BF0D-6AB87959B4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914400"/>
            <a:ext cx="9144000" cy="762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480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2763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168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7113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52538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ablegreatness.com/templates/7H/q3_tour/join_morn_prospect.png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1.xls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382000" cy="1828800"/>
          </a:xfrm>
        </p:spPr>
        <p:txBody>
          <a:bodyPr>
            <a:noAutofit/>
          </a:bodyPr>
          <a:lstStyle/>
          <a:p>
            <a:r>
              <a:rPr lang="en-US" sz="2800" dirty="0"/>
              <a:t>Leadership </a:t>
            </a:r>
            <a:r>
              <a:rPr lang="en-US" sz="2800" dirty="0" smtClean="0"/>
              <a:t>Attributes </a:t>
            </a:r>
            <a:r>
              <a:rPr lang="en-US" sz="2800" dirty="0"/>
              <a:t>and Cultural </a:t>
            </a:r>
            <a:r>
              <a:rPr lang="en-US" sz="2800" dirty="0" smtClean="0"/>
              <a:t>Traps </a:t>
            </a:r>
            <a:r>
              <a:rPr lang="en-US" sz="2800" dirty="0"/>
              <a:t>and </a:t>
            </a:r>
            <a:r>
              <a:rPr lang="en-US" sz="2800" dirty="0" smtClean="0"/>
              <a:t>Leadership Gaps </a:t>
            </a:r>
            <a:r>
              <a:rPr lang="en-US" sz="2800" dirty="0"/>
              <a:t>for Asian Americans and Pacific </a:t>
            </a:r>
            <a:r>
              <a:rPr lang="en-US" sz="2800" dirty="0" smtClean="0"/>
              <a:t>Islanders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/>
              <a:t>May 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2014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3505200"/>
            <a:ext cx="3200400" cy="9906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James </a:t>
            </a:r>
            <a:r>
              <a:rPr lang="en-US" sz="1800" dirty="0">
                <a:solidFill>
                  <a:schemeClr val="tx1"/>
                </a:solidFill>
              </a:rPr>
              <a:t>C </a:t>
            </a:r>
            <a:r>
              <a:rPr lang="en-US" sz="1800" dirty="0" smtClean="0">
                <a:solidFill>
                  <a:schemeClr val="tx1"/>
                </a:solidFill>
              </a:rPr>
              <a:t>Meng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Deputy Assistant Secretary of the Navy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826" y="2895600"/>
            <a:ext cx="509877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</a:t>
            </a:r>
            <a:r>
              <a:rPr lang="en-US" sz="2000" b="1" dirty="0" smtClean="0"/>
              <a:t>utline of Presentation</a:t>
            </a:r>
          </a:p>
          <a:p>
            <a:pPr algn="ctr"/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Leadership Attributes, Do We have them?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Asian </a:t>
            </a:r>
            <a:r>
              <a:rPr lang="en-US" b="1" dirty="0"/>
              <a:t>Americans are </a:t>
            </a:r>
            <a:r>
              <a:rPr lang="en-US" b="1" dirty="0" smtClean="0"/>
              <a:t>Not Viewed </a:t>
            </a:r>
            <a:r>
              <a:rPr lang="en-US" b="1" dirty="0"/>
              <a:t>as </a:t>
            </a:r>
            <a:r>
              <a:rPr lang="en-US" b="1" dirty="0" smtClean="0"/>
              <a:t>Ideal Leaders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Glass Ceiling is Reality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Sources of Misperception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Cultural Traps Leads to Leadership Perception Gaps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How I Overcame Cultural Traps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Leverage Free Tutoring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" y="1086480"/>
            <a:ext cx="8763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7 Habits of Highly Effective People® Signature Edition 4.0 is the foundational framework and operation system for creating an effective winning culture.  </a:t>
            </a:r>
          </a:p>
          <a:p>
            <a:r>
              <a:rPr lang="en-US" sz="2000" b="1" dirty="0"/>
              <a:t> </a:t>
            </a:r>
            <a:r>
              <a:rPr lang="en-US" sz="2000" b="1" dirty="0" smtClean="0">
                <a:hlinkClick r:id="rId2"/>
              </a:rPr>
              <a:t>http</a:t>
            </a:r>
            <a:r>
              <a:rPr lang="en-US" sz="2000" b="1" dirty="0">
                <a:hlinkClick r:id="rId2"/>
              </a:rPr>
              <a:t>://</a:t>
            </a:r>
            <a:r>
              <a:rPr lang="en-US" sz="2000" b="1" dirty="0" smtClean="0">
                <a:hlinkClick r:id="rId2"/>
              </a:rPr>
              <a:t>www.enablegreatness.com/templates/7H/q3_tour/join_morn_prospect.png</a:t>
            </a:r>
            <a:endParaRPr lang="en-US" sz="2000" b="1" dirty="0"/>
          </a:p>
          <a:p>
            <a:r>
              <a:rPr lang="en-US" sz="2000" b="1" dirty="0" smtClean="0"/>
              <a:t>Tuition </a:t>
            </a:r>
            <a:r>
              <a:rPr lang="en-US" sz="2000" b="1" dirty="0"/>
              <a:t>is waived for federal government. Please use promo code "guest" to register. </a:t>
            </a:r>
            <a:r>
              <a:rPr lang="en-US" sz="2000" b="1" dirty="0" smtClean="0"/>
              <a:t> It </a:t>
            </a:r>
            <a:r>
              <a:rPr lang="en-US" sz="2000" b="1" dirty="0"/>
              <a:t>is a promotional </a:t>
            </a:r>
            <a:r>
              <a:rPr lang="en-US" sz="2000" b="1" dirty="0" smtClean="0"/>
              <a:t>program from </a:t>
            </a:r>
            <a:r>
              <a:rPr lang="en-US" sz="2000" b="1" dirty="0" err="1"/>
              <a:t>FranklinCovey</a:t>
            </a:r>
            <a:r>
              <a:rPr lang="en-US" sz="2000" b="1" dirty="0"/>
              <a:t> Co</a:t>
            </a:r>
            <a:r>
              <a:rPr lang="en-US" sz="2000" b="1" dirty="0" smtClean="0"/>
              <a:t>.</a:t>
            </a:r>
            <a:r>
              <a:rPr lang="en-US" sz="2000" b="1" dirty="0"/>
              <a:t> 2200 West Parkway Blvd. Salt Lake City, Utah 84119 </a:t>
            </a:r>
            <a:endParaRPr lang="en-US" sz="2000" b="1" dirty="0" smtClean="0"/>
          </a:p>
          <a:p>
            <a:r>
              <a:rPr lang="en-US" sz="2000" dirty="0" smtClean="0">
                <a:solidFill>
                  <a:srgbClr val="002060"/>
                </a:solidFill>
              </a:rPr>
              <a:t>Civilian </a:t>
            </a:r>
            <a:r>
              <a:rPr lang="en-US" sz="2000" dirty="0">
                <a:solidFill>
                  <a:srgbClr val="002060"/>
                </a:solidFill>
              </a:rPr>
              <a:t>Agencies: </a:t>
            </a:r>
            <a:r>
              <a:rPr lang="en-US" sz="2000" dirty="0" smtClean="0">
                <a:solidFill>
                  <a:srgbClr val="002060"/>
                </a:solidFill>
              </a:rPr>
              <a:t>jennifer.grange@franklincovey.com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Defense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dirty="0" smtClean="0">
                <a:solidFill>
                  <a:srgbClr val="002060"/>
                </a:solidFill>
              </a:rPr>
              <a:t>amy.cima@franklincovey.com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endParaRPr lang="en-US" sz="2000" b="1" dirty="0"/>
          </a:p>
          <a:p>
            <a:r>
              <a:rPr lang="en-US" sz="2000" b="1" dirty="0" smtClean="0"/>
              <a:t>Preview 7 Habits 4.0. </a:t>
            </a:r>
          </a:p>
          <a:p>
            <a:r>
              <a:rPr lang="en-US" sz="2000" b="1" dirty="0" smtClean="0"/>
              <a:t>Join </a:t>
            </a:r>
            <a:r>
              <a:rPr lang="en-US" sz="2000" b="1" dirty="0"/>
              <a:t>other government leaders in Washington DC at the Partnership for Public Service facility on May 28, 2014. Tuition is waived for federal </a:t>
            </a:r>
            <a:r>
              <a:rPr lang="en-US" sz="2000" b="1" dirty="0" smtClean="0"/>
              <a:t>employees.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00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Rectangle 20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762000"/>
          </a:xfrm>
        </p:spPr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Take </a:t>
            </a:r>
            <a:r>
              <a:rPr lang="en-US" altLang="zh-CN" sz="2800" dirty="0" err="1" smtClean="0">
                <a:ea typeface="宋体" charset="-122"/>
              </a:rPr>
              <a:t>Aways</a:t>
            </a:r>
            <a:endParaRPr lang="en-US" sz="2800" dirty="0"/>
          </a:p>
        </p:txBody>
      </p:sp>
      <p:sp>
        <p:nvSpPr>
          <p:cNvPr id="2766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839200" cy="449580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ea typeface="Times New Roman" pitchFamily="18" charset="0"/>
              </a:rPr>
              <a:t>How to Inspires </a:t>
            </a:r>
            <a:r>
              <a:rPr lang="en-US" dirty="0">
                <a:ea typeface="Times New Roman" pitchFamily="18" charset="0"/>
              </a:rPr>
              <a:t>Confidence, Trust, and </a:t>
            </a:r>
            <a:r>
              <a:rPr lang="en-US" dirty="0" smtClean="0">
                <a:ea typeface="Times New Roman" pitchFamily="18" charset="0"/>
              </a:rPr>
              <a:t>Admiration?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Being humble and respectful are good attributes but are many times </a:t>
            </a:r>
            <a:r>
              <a:rPr lang="en-US" dirty="0" err="1" smtClean="0"/>
              <a:t>mis-interpretated</a:t>
            </a:r>
            <a:r>
              <a:rPr lang="en-US" dirty="0" smtClean="0"/>
              <a:t>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en-US" dirty="0"/>
              <a:t>Focus on “how to temper our virtues from our culture and engage to prove values of inclusivity of diversities”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 smtClean="0">
                <a:ea typeface="宋体" charset="-122"/>
              </a:rPr>
              <a:t>History Says It Takes 100 Years to Realize Real Changes </a:t>
            </a:r>
            <a:r>
              <a:rPr lang="en-US" sz="1800" b="0" dirty="0" smtClean="0">
                <a:solidFill>
                  <a:srgbClr val="FF0000"/>
                </a:solidFill>
                <a:ea typeface="Times New Roman" pitchFamily="18" charset="0"/>
              </a:rPr>
              <a:t>There are no superior and inferior races on our planet. </a:t>
            </a:r>
            <a:endParaRPr lang="en-US" altLang="zh-CN" b="0" dirty="0" smtClean="0">
              <a:ea typeface="宋体" charset="-122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Leverage all opportunities to improve yourself.</a:t>
            </a:r>
          </a:p>
          <a:p>
            <a:endParaRPr lang="en-US" dirty="0" smtClean="0"/>
          </a:p>
          <a:p>
            <a:pPr algn="ctr">
              <a:spcBef>
                <a:spcPct val="0"/>
              </a:spcBef>
              <a:buNone/>
            </a:pPr>
            <a:endParaRPr lang="en-US" altLang="zh-CN" dirty="0" smtClean="0">
              <a:ea typeface="宋体" charset="-122"/>
            </a:endParaRPr>
          </a:p>
          <a:p>
            <a:pPr algn="ctr">
              <a:spcBef>
                <a:spcPct val="10000"/>
              </a:spcBef>
              <a:buNone/>
            </a:pPr>
            <a:endParaRPr lang="en-US" altLang="zh-CN" dirty="0" smtClean="0">
              <a:ea typeface="宋体" charset="-122"/>
            </a:endParaRPr>
          </a:p>
          <a:p>
            <a:pPr algn="ctr">
              <a:spcBef>
                <a:spcPct val="10000"/>
              </a:spcBef>
              <a:buNone/>
            </a:pPr>
            <a:endParaRPr lang="en-US" dirty="0" smtClean="0">
              <a:cs typeface="Times New Roman" pitchFamily="18" charset="0"/>
            </a:endParaRPr>
          </a:p>
          <a:p>
            <a:pPr lvl="1"/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45C0-9F8F-4AFC-9432-E9C68EEFF8E8}" type="datetime1">
              <a:rPr lang="en-US" smtClean="0">
                <a:solidFill>
                  <a:srgbClr val="000000"/>
                </a:solidFill>
              </a:rPr>
              <a:pPr/>
              <a:t>5/15/2014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7549-4F67-423F-BABF-96DD473D9938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5634261"/>
            <a:ext cx="9144000" cy="6463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bg1"/>
                </a:solidFill>
                <a:ea typeface="宋体" charset="-122"/>
              </a:rPr>
              <a:t>You Have To Engage</a:t>
            </a:r>
            <a:endParaRPr lang="en-US" altLang="zh-CN" sz="24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/>
          <a:lstStyle/>
          <a:p>
            <a:r>
              <a:rPr lang="en-US" sz="2800" dirty="0"/>
              <a:t>Collin Powell’s definitions of </a:t>
            </a:r>
            <a:r>
              <a:rPr lang="en-US" sz="2800" dirty="0" smtClean="0"/>
              <a:t>Leader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/>
              <a:t>It Worked for </a:t>
            </a:r>
            <a:r>
              <a:rPr lang="en-US" sz="1600" dirty="0" smtClean="0"/>
              <a:t>Me: </a:t>
            </a:r>
            <a:r>
              <a:rPr lang="en-US" sz="1600" dirty="0"/>
              <a:t>In Life and Leadership </a:t>
            </a:r>
            <a:r>
              <a:rPr lang="en-US" sz="1600" dirty="0" smtClean="0"/>
              <a:t>Collin Powell with Tony </a:t>
            </a:r>
            <a:r>
              <a:rPr lang="en-US" sz="1600" dirty="0" err="1" smtClean="0"/>
              <a:t>Koltz</a:t>
            </a:r>
            <a:r>
              <a:rPr lang="en-US" sz="1600" dirty="0" smtClean="0"/>
              <a:t>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Someone </a:t>
            </a:r>
            <a:r>
              <a:rPr lang="en-US" dirty="0"/>
              <a:t>unafraid to take charge. Someone people respond to and are willing to follow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Leader must be agile in thought and action. </a:t>
            </a:r>
            <a:r>
              <a:rPr lang="en-US" sz="2400" b="0" dirty="0" smtClean="0"/>
              <a:t>(Not be </a:t>
            </a:r>
            <a:r>
              <a:rPr lang="en-US" sz="2400" b="0" dirty="0"/>
              <a:t>blinded by the </a:t>
            </a:r>
            <a:r>
              <a:rPr lang="en-US" sz="2400" b="0" dirty="0" smtClean="0"/>
              <a:t>brilliance </a:t>
            </a:r>
            <a:r>
              <a:rPr lang="en-US" sz="2400" b="0" dirty="0"/>
              <a:t>of his Plan or </a:t>
            </a:r>
            <a:r>
              <a:rPr lang="en-US" sz="2400" b="0" dirty="0" smtClean="0"/>
              <a:t>investment </a:t>
            </a:r>
            <a:r>
              <a:rPr lang="en-US" sz="2400" b="0" dirty="0"/>
              <a:t>in </a:t>
            </a:r>
            <a:r>
              <a:rPr lang="en-US" sz="2400" b="0" dirty="0" smtClean="0"/>
              <a:t>it)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L</a:t>
            </a:r>
            <a:r>
              <a:rPr lang="en-US" dirty="0" smtClean="0"/>
              <a:t>eader </a:t>
            </a:r>
            <a:r>
              <a:rPr lang="en-US" dirty="0"/>
              <a:t>must watch the execution from beginning to end and do what it </a:t>
            </a:r>
            <a:r>
              <a:rPr lang="en-US" dirty="0" smtClean="0"/>
              <a:t>tells.</a:t>
            </a:r>
            <a:endParaRPr lang="en-US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Leader must </a:t>
            </a:r>
            <a:r>
              <a:rPr lang="en-US" dirty="0"/>
              <a:t>relentlessly cross-examine the </a:t>
            </a:r>
            <a:r>
              <a:rPr lang="en-US" dirty="0" smtClean="0"/>
              <a:t>reports until fully satisfied</a:t>
            </a:r>
            <a:r>
              <a:rPr lang="en-US" dirty="0"/>
              <a:t>. </a:t>
            </a:r>
            <a:r>
              <a:rPr lang="en-US" sz="2400" b="0" dirty="0" smtClean="0"/>
              <a:t>(UN </a:t>
            </a:r>
            <a:r>
              <a:rPr lang="en-US" sz="2400" b="0" dirty="0"/>
              <a:t>in 2003 about Iraqi </a:t>
            </a:r>
            <a:r>
              <a:rPr lang="en-US" sz="2400" b="0" dirty="0" smtClean="0"/>
              <a:t>WMD)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3C19-7FD5-4F51-91C6-26B373E53CA9}" type="datetime1">
              <a:rPr lang="en-US" smtClean="0">
                <a:solidFill>
                  <a:srgbClr val="000000"/>
                </a:solidFill>
              </a:rPr>
              <a:pPr/>
              <a:t>5/15/2014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7549-4F67-423F-BABF-96DD473D9938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3455"/>
            <a:ext cx="7315200" cy="813345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tabLst>
                <a:tab pos="114300" algn="l"/>
              </a:tabLst>
            </a:pPr>
            <a:r>
              <a:rPr lang="en-US" sz="2400" dirty="0" smtClean="0">
                <a:ea typeface="Times New Roman" pitchFamily="18" charset="0"/>
              </a:rPr>
              <a:t>Code </a:t>
            </a:r>
            <a:r>
              <a:rPr lang="en-US" sz="2400" dirty="0">
                <a:ea typeface="Times New Roman" pitchFamily="18" charset="0"/>
              </a:rPr>
              <a:t>of Leadership that </a:t>
            </a:r>
            <a:r>
              <a:rPr lang="en-US" sz="2400" dirty="0" smtClean="0">
                <a:ea typeface="Times New Roman" pitchFamily="18" charset="0"/>
              </a:rPr>
              <a:t>Inspires Confidence</a:t>
            </a:r>
            <a:r>
              <a:rPr lang="en-US" sz="2400" dirty="0">
                <a:ea typeface="Times New Roman" pitchFamily="18" charset="0"/>
              </a:rPr>
              <a:t>, </a:t>
            </a:r>
            <a:r>
              <a:rPr lang="en-US" sz="2400" dirty="0" smtClean="0">
                <a:ea typeface="Times New Roman" pitchFamily="18" charset="0"/>
              </a:rPr>
              <a:t>Trust</a:t>
            </a:r>
            <a:r>
              <a:rPr lang="en-US" sz="2400" dirty="0">
                <a:ea typeface="Times New Roman" pitchFamily="18" charset="0"/>
              </a:rPr>
              <a:t>, and A</a:t>
            </a:r>
            <a:r>
              <a:rPr lang="en-US" sz="2400" dirty="0" smtClean="0">
                <a:ea typeface="Times New Roman" pitchFamily="18" charset="0"/>
              </a:rPr>
              <a:t>dmiration the “Powell </a:t>
            </a:r>
            <a:r>
              <a:rPr lang="en-US" sz="2400" dirty="0">
                <a:ea typeface="Times New Roman" pitchFamily="18" charset="0"/>
              </a:rPr>
              <a:t>Way</a:t>
            </a:r>
            <a:r>
              <a:rPr lang="en-US" sz="2400" dirty="0" smtClean="0">
                <a:ea typeface="Times New Roman" pitchFamily="18" charset="0"/>
              </a:rPr>
              <a:t>”</a:t>
            </a:r>
            <a:br>
              <a:rPr lang="en-US" sz="2400" dirty="0" smtClean="0">
                <a:ea typeface="Times New Roman" pitchFamily="18" charset="0"/>
              </a:rPr>
            </a:br>
            <a:r>
              <a:rPr lang="en-US" sz="1600" dirty="0">
                <a:ea typeface="Times New Roman" pitchFamily="18" charset="0"/>
              </a:rPr>
              <a:t>Colin Powell’s 7 Laws of Power (Modern Maturity Jan/Feb </a:t>
            </a:r>
            <a:r>
              <a:rPr lang="en-US" sz="1600" dirty="0" smtClean="0">
                <a:ea typeface="Times New Roman" pitchFamily="18" charset="0"/>
              </a:rPr>
              <a:t>2002)</a:t>
            </a:r>
            <a:r>
              <a:rPr lang="en-US" sz="500" b="0" dirty="0"/>
              <a:t/>
            </a:r>
            <a:br>
              <a:rPr lang="en-US" sz="500" b="0" dirty="0"/>
            </a:br>
            <a:r>
              <a:rPr lang="en-US" sz="300" b="0" dirty="0"/>
              <a:t/>
            </a:r>
            <a:br>
              <a:rPr lang="en-US" sz="300" b="0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880614"/>
            <a:ext cx="914400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Dare to be the Skunk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741363" lvl="1" indent="-2841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olerate rebels who tell the emperor he has no clothes.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Being responsible sometimes means pissing people off.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ü"/>
              <a:tabLst>
                <a:tab pos="1143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get the real dirt, head for the trenches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1143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people in the field are closest to the problem.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114300" algn="l"/>
              </a:tabLst>
            </a:pP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Powell came around his vase desk and welcome to a smaller round table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that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sends a message of intimacy and trust.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ü"/>
              <a:tabLst>
                <a:tab pos="1143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Share the Power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1143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Plan don’t accomplish work,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Everybody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has a vital role to play.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etter from the Chief of Staff of the Army, if in 2 years you have not been offered a new position or promotion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fours stars, I expect you to resign.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Know when to ignore your advisers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Experts often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possess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more data than judgment.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Develop selective amnesia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Leaders are trapped in fixed ways of seeing things.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Mikhail Gorbachev said to Powell </a:t>
            </a:r>
            <a:r>
              <a:rPr lang="en-US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in 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spring of 1988,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“I am ending the Cold War; you are going to have to find a new enemy”. Collin’s initial mental reaction was “but I don’t want to”.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Come up for Air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 not prove to anybody that I can work 16 hours a day if I can get it done in 8.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Declare victory and quit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Leadership is not rank, privilege titles or money, it is responsibility.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lvl="0"/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Stereotypes of Asian American Executives</a:t>
            </a:r>
            <a:r>
              <a:rPr kumimoji="0" lang="en-US" sz="24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110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DiversityInc</a:t>
            </a:r>
            <a:r>
              <a:rPr kumimoji="0" lang="en-US" sz="11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Jan 2013</a:t>
            </a:r>
            <a:endParaRPr lang="en-US" sz="24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859332"/>
            <a:ext cx="86868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“You must be the IT person.” </a:t>
            </a:r>
            <a:r>
              <a:rPr lang="en-US" sz="2400" dirty="0" smtClean="0">
                <a:solidFill>
                  <a:prstClr val="black"/>
                </a:solidFill>
              </a:rPr>
              <a:t>In America, the leadership skill is defined by how confrontational, direct and aggressive you are,” Asian values respect </a:t>
            </a:r>
            <a:r>
              <a:rPr lang="en-US" sz="2400" dirty="0">
                <a:solidFill>
                  <a:prstClr val="black"/>
                </a:solidFill>
              </a:rPr>
              <a:t>authority and come from a hierarchical </a:t>
            </a:r>
            <a:r>
              <a:rPr lang="en-US" sz="2400" dirty="0" smtClean="0">
                <a:solidFill>
                  <a:prstClr val="black"/>
                </a:solidFill>
              </a:rPr>
              <a:t>culture.</a:t>
            </a:r>
            <a:r>
              <a:rPr lang="en-US" sz="2400" b="1" dirty="0">
                <a:solidFill>
                  <a:prstClr val="black"/>
                </a:solidFill>
              </a:rPr>
              <a:t> “</a:t>
            </a:r>
            <a:r>
              <a:rPr lang="en-US" sz="2400" b="1" dirty="0">
                <a:solidFill>
                  <a:srgbClr val="FF0000"/>
                </a:solidFill>
              </a:rPr>
              <a:t>Asian Americans are not risk takers</a:t>
            </a:r>
            <a:r>
              <a:rPr lang="en-US" sz="2400" b="1" dirty="0">
                <a:solidFill>
                  <a:prstClr val="black"/>
                </a:solidFill>
              </a:rPr>
              <a:t>.” </a:t>
            </a:r>
          </a:p>
          <a:p>
            <a:r>
              <a:rPr lang="en-US" sz="2400" b="1" dirty="0" smtClean="0">
                <a:solidFill>
                  <a:prstClr val="black"/>
                </a:solidFill>
              </a:rPr>
              <a:t>“You aren’t like them”</a:t>
            </a:r>
            <a:r>
              <a:rPr lang="en-US" sz="2400" dirty="0" smtClean="0">
                <a:solidFill>
                  <a:prstClr val="black"/>
                </a:solidFill>
              </a:rPr>
              <a:t> or </a:t>
            </a:r>
            <a:r>
              <a:rPr lang="en-US" sz="2400" b="1" dirty="0" smtClean="0">
                <a:solidFill>
                  <a:prstClr val="black"/>
                </a:solidFill>
              </a:rPr>
              <a:t>“</a:t>
            </a:r>
            <a:r>
              <a:rPr lang="en-US" sz="2400" b="1" dirty="0" smtClean="0">
                <a:solidFill>
                  <a:srgbClr val="FF0000"/>
                </a:solidFill>
              </a:rPr>
              <a:t>You don’t act very Asian</a:t>
            </a:r>
            <a:r>
              <a:rPr lang="en-US" sz="2400" b="1" dirty="0" smtClean="0">
                <a:solidFill>
                  <a:prstClr val="black"/>
                </a:solidFill>
              </a:rPr>
              <a:t>.” </a:t>
            </a:r>
            <a:r>
              <a:rPr lang="en-US" sz="2400" dirty="0" smtClean="0">
                <a:solidFill>
                  <a:prstClr val="black"/>
                </a:solidFill>
              </a:rPr>
              <a:t>Asian do not spend time organizing a regular tennis outing with a group of white executives. </a:t>
            </a:r>
          </a:p>
          <a:p>
            <a:r>
              <a:rPr lang="en-US" sz="2400" b="1" dirty="0" smtClean="0">
                <a:solidFill>
                  <a:prstClr val="black"/>
                </a:solidFill>
              </a:rPr>
              <a:t>“Where are you from? </a:t>
            </a:r>
            <a:r>
              <a:rPr lang="en-US" sz="2400" b="1" dirty="0" smtClean="0">
                <a:solidFill>
                  <a:srgbClr val="FF0000"/>
                </a:solidFill>
              </a:rPr>
              <a:t>No, where are you </a:t>
            </a:r>
            <a:r>
              <a:rPr lang="en-US" sz="2400" b="1" i="1" dirty="0" smtClean="0">
                <a:solidFill>
                  <a:srgbClr val="FF0000"/>
                </a:solidFill>
              </a:rPr>
              <a:t>really</a:t>
            </a:r>
            <a:r>
              <a:rPr lang="en-US" sz="2400" b="1" dirty="0" smtClean="0">
                <a:solidFill>
                  <a:srgbClr val="FF0000"/>
                </a:solidFill>
              </a:rPr>
              <a:t> from</a:t>
            </a:r>
            <a:r>
              <a:rPr lang="en-US" sz="2400" b="1" dirty="0" smtClean="0">
                <a:solidFill>
                  <a:prstClr val="black"/>
                </a:solidFill>
              </a:rPr>
              <a:t>?”</a:t>
            </a:r>
            <a:r>
              <a:rPr lang="en-US" sz="2400" dirty="0" smtClean="0">
                <a:solidFill>
                  <a:prstClr val="black"/>
                </a:solidFill>
              </a:rPr>
              <a:t> all Asian-Americans are recent immigrants. </a:t>
            </a:r>
          </a:p>
          <a:p>
            <a:r>
              <a:rPr lang="en-US" sz="2400" b="1" dirty="0" smtClean="0">
                <a:solidFill>
                  <a:prstClr val="black"/>
                </a:solidFill>
              </a:rPr>
              <a:t>“Oh, you speak English good!”</a:t>
            </a:r>
            <a:r>
              <a:rPr lang="en-US" sz="2400" dirty="0" smtClean="0">
                <a:solidFill>
                  <a:prstClr val="black"/>
                </a:solidFill>
              </a:rPr>
              <a:t> or </a:t>
            </a:r>
            <a:r>
              <a:rPr lang="en-US" sz="2400" b="1" dirty="0" smtClean="0">
                <a:solidFill>
                  <a:prstClr val="black"/>
                </a:solidFill>
              </a:rPr>
              <a:t>“Do you speak your language?”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Asian has difficulty communicating. Then boss </a:t>
            </a:r>
            <a:r>
              <a:rPr lang="en-US" sz="2400" dirty="0">
                <a:solidFill>
                  <a:prstClr val="black"/>
                </a:solidFill>
              </a:rPr>
              <a:t>couldn’t hear the words because </a:t>
            </a:r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boss only </a:t>
            </a:r>
            <a:r>
              <a:rPr lang="en-US" sz="2400" b="1" dirty="0">
                <a:solidFill>
                  <a:srgbClr val="FF0000"/>
                </a:solidFill>
              </a:rPr>
              <a:t>heard </a:t>
            </a:r>
            <a:r>
              <a:rPr lang="en-US" sz="2400" b="1" dirty="0" smtClean="0">
                <a:solidFill>
                  <a:srgbClr val="FF0000"/>
                </a:solidFill>
              </a:rPr>
              <a:t>the accent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prstClr val="black"/>
                </a:solidFill>
              </a:rPr>
              <a:t>“You’re not a minority because all Asians are rich and successful.”  </a:t>
            </a:r>
            <a:r>
              <a:rPr lang="en-US" sz="2400" dirty="0" smtClean="0">
                <a:solidFill>
                  <a:prstClr val="black"/>
                </a:solidFill>
              </a:rPr>
              <a:t>Asian-American executives should be last to receive a raise because they don’t need money.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229600" cy="5953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/>
              <a:t>Glass Ceiling: Number </a:t>
            </a:r>
            <a:r>
              <a:rPr lang="en-US" sz="2800" b="1" dirty="0"/>
              <a:t>of </a:t>
            </a:r>
            <a:r>
              <a:rPr lang="en-US" sz="2800" b="1" dirty="0" smtClean="0"/>
              <a:t>APA </a:t>
            </a:r>
            <a:r>
              <a:rPr lang="en-US" sz="2800" b="1" dirty="0"/>
              <a:t>by Pay </a:t>
            </a:r>
            <a:r>
              <a:rPr lang="en-US" sz="2800" b="1" dirty="0" smtClean="0"/>
              <a:t>Grade</a:t>
            </a:r>
            <a:br>
              <a:rPr lang="en-US" sz="2800" b="1" dirty="0" smtClean="0"/>
            </a:br>
            <a:r>
              <a:rPr lang="en-US" sz="1600" b="1" dirty="0" smtClean="0"/>
              <a:t>By Dr. J. Meng @ </a:t>
            </a:r>
            <a:r>
              <a:rPr lang="en-US" sz="1600" dirty="0" smtClean="0"/>
              <a:t>CNP APA Employee Resource Group, 10 December, 2008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b="1" dirty="0"/>
          </a:p>
        </p:txBody>
      </p:sp>
      <p:graphicFrame>
        <p:nvGraphicFramePr>
          <p:cNvPr id="1912835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628933" y="1066800"/>
          <a:ext cx="7524467" cy="544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Chart" r:id="rId4" imgW="6591266" imgH="6734308" progId="Excel.Sheet.8">
                  <p:embed/>
                </p:oleObj>
              </mc:Choice>
              <mc:Fallback>
                <p:oleObj name="Chart" r:id="rId4" imgW="6591266" imgH="6734308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04" t="8209" r="2406" b="2545"/>
                      <a:stretch>
                        <a:fillRect/>
                      </a:stretch>
                    </p:blipFill>
                    <p:spPr bwMode="auto">
                      <a:xfrm>
                        <a:off x="628933" y="1066800"/>
                        <a:ext cx="7524467" cy="544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A40C-F869-4641-B1EE-388D92E1EF2E}" type="datetime1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494F-A693-44D0-BF0D-6AB87959B4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228600" indent="-228600" algn="ctr">
              <a:spcAft>
                <a:spcPts val="600"/>
              </a:spcAft>
            </a:pPr>
            <a:r>
              <a:rPr lang="en-US" sz="2400" dirty="0" smtClean="0">
                <a:solidFill>
                  <a:srgbClr val="7030A0"/>
                </a:solidFill>
                <a:ea typeface="ＭＳ Ｐゴシック" charset="-128"/>
              </a:rPr>
              <a:t>Workforce Composition by Major Occupational Categories </a:t>
            </a:r>
            <a:r>
              <a:rPr lang="en-US" sz="2400" dirty="0" smtClean="0">
                <a:solidFill>
                  <a:srgbClr val="7030A0"/>
                </a:solidFill>
              </a:rPr>
              <a:t>Presented </a:t>
            </a:r>
            <a:r>
              <a:rPr lang="en-US" sz="1400" dirty="0" smtClean="0">
                <a:solidFill>
                  <a:srgbClr val="7030A0"/>
                </a:solidFill>
              </a:rPr>
              <a:t>by Steve Pemberton, CFO</a:t>
            </a:r>
            <a:r>
              <a:rPr lang="en-US" sz="1400" i="1" dirty="0" smtClean="0">
                <a:solidFill>
                  <a:srgbClr val="7030A0"/>
                </a:solidFill>
              </a:rPr>
              <a:t>, Monster.com, Mar 2010</a:t>
            </a:r>
            <a:r>
              <a:rPr lang="en-US" sz="2400" i="1" dirty="0" smtClean="0">
                <a:solidFill>
                  <a:srgbClr val="7030A0"/>
                </a:solidFill>
              </a:rPr>
              <a:t/>
            </a:r>
            <a:br>
              <a:rPr lang="en-US" sz="2400" i="1" dirty="0" smtClean="0">
                <a:solidFill>
                  <a:srgbClr val="7030A0"/>
                </a:solidFill>
              </a:rPr>
            </a:br>
            <a:endParaRPr lang="en-US" sz="2400" dirty="0" smtClean="0">
              <a:solidFill>
                <a:srgbClr val="7030A0"/>
              </a:solidFill>
              <a:ea typeface="ＭＳ Ｐゴシック" charset="-128"/>
            </a:endParaRPr>
          </a:p>
        </p:txBody>
      </p:sp>
      <p:sp>
        <p:nvSpPr>
          <p:cNvPr id="26628" name="Slide Number Placeholder 4"/>
          <p:cNvSpPr txBox="1">
            <a:spLocks noGrp="1"/>
          </p:cNvSpPr>
          <p:nvPr/>
        </p:nvSpPr>
        <p:spPr bwMode="auto">
          <a:xfrm>
            <a:off x="6076950" y="6356350"/>
            <a:ext cx="4000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62F65D94-AE3E-41FF-B44B-AFF27E4FD910}" type="slidenum">
              <a:rPr lang="en-US" sz="1200" baseline="-25000">
                <a:solidFill>
                  <a:srgbClr val="FFFFFF"/>
                </a:solidFill>
                <a:latin typeface="Gill Sans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 baseline="-25000">
              <a:solidFill>
                <a:srgbClr val="FFFFFF"/>
              </a:solidFill>
              <a:latin typeface="Gill Sans"/>
            </a:endParaRPr>
          </a:p>
        </p:txBody>
      </p:sp>
      <p:sp>
        <p:nvSpPr>
          <p:cNvPr id="26629" name="Footer Placeholder 5"/>
          <p:cNvSpPr txBox="1">
            <a:spLocks noGrp="1"/>
          </p:cNvSpPr>
          <p:nvPr/>
        </p:nvSpPr>
        <p:spPr bwMode="auto">
          <a:xfrm>
            <a:off x="457200" y="6356350"/>
            <a:ext cx="51276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aseline="-25000">
              <a:solidFill>
                <a:srgbClr val="FFFFFF"/>
              </a:solidFill>
              <a:latin typeface="Gill Sans"/>
            </a:endParaRPr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335" y="1371601"/>
            <a:ext cx="7177265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5400000">
            <a:off x="2729707" y="3815556"/>
            <a:ext cx="3132137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" y="3352800"/>
            <a:ext cx="2356644" cy="1588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F218C-D4F3-4462-A0C6-497E4288802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Eastern/Western Cultural Differences</a:t>
            </a:r>
            <a:br>
              <a:rPr lang="en-US" dirty="0" smtClean="0"/>
            </a:br>
            <a:r>
              <a:rPr lang="en-US" sz="1600" b="0" dirty="0" smtClean="0"/>
              <a:t>Cultural Comparisons by Chinese-born </a:t>
            </a:r>
            <a:r>
              <a:rPr lang="en-US" sz="1600" b="0" dirty="0"/>
              <a:t>German </a:t>
            </a:r>
            <a:r>
              <a:rPr lang="en-US" sz="1600" b="0" dirty="0" smtClean="0"/>
              <a:t>Designer </a:t>
            </a:r>
            <a:r>
              <a:rPr lang="en-US" sz="1600" b="0" dirty="0"/>
              <a:t>Yang Liu</a:t>
            </a:r>
          </a:p>
        </p:txBody>
      </p:sp>
      <p:pic>
        <p:nvPicPr>
          <p:cNvPr id="5" name="Picture 4" descr="image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065289"/>
            <a:ext cx="3657600" cy="1900871"/>
          </a:xfrm>
          <a:prstGeom prst="rect">
            <a:avLst/>
          </a:prstGeom>
        </p:spPr>
      </p:pic>
      <p:pic>
        <p:nvPicPr>
          <p:cNvPr id="6" name="Picture 5" descr="image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065289"/>
            <a:ext cx="3657600" cy="1906511"/>
          </a:xfrm>
          <a:prstGeom prst="rect">
            <a:avLst/>
          </a:prstGeom>
        </p:spPr>
      </p:pic>
      <p:pic>
        <p:nvPicPr>
          <p:cNvPr id="7" name="Picture 6" descr="image0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3958265"/>
            <a:ext cx="3657600" cy="1889760"/>
          </a:xfrm>
          <a:prstGeom prst="rect">
            <a:avLst/>
          </a:prstGeom>
        </p:spPr>
      </p:pic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28600" y="2971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u="sng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Opinion</a:t>
            </a:r>
            <a:endParaRPr lang="en-US" sz="1200" b="1" u="sng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B:	Talk to the point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R:	Talk around the circle, especially if different opinions 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495800" y="2993648"/>
            <a:ext cx="4572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Way of Life</a:t>
            </a:r>
            <a:endParaRPr lang="en-US" sz="1600" b="1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B:</a:t>
            </a:r>
            <a:r>
              <a:rPr lang="en-US" sz="1200" b="1" dirty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Individualism, think of himself or herself. 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R:	Enjoy gathering with family and friends, solving their problems, and know each other's business (</a:t>
            </a:r>
            <a:r>
              <a:rPr lang="en-US" sz="1200" b="1" dirty="0" err="1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keh</a:t>
            </a: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 </a:t>
            </a:r>
            <a:r>
              <a:rPr lang="en-US" sz="1200" b="1" dirty="0" err="1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poh</a:t>
            </a: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). 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8600" y="5792711"/>
            <a:ext cx="39624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1775" indent="-231775" algn="ctr" fontAlgn="base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600" b="1" u="sng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Contacts</a:t>
            </a: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 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B:	Contact to related person only 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R:	Contact everyone everywhere, business very successful. 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2" name="Picture 11" descr="image00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000" y="3958265"/>
            <a:ext cx="3657600" cy="1909135"/>
          </a:xfrm>
          <a:prstGeom prst="rect">
            <a:avLst/>
          </a:prstGeom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800600" y="5819768"/>
            <a:ext cx="388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u="sng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Anger</a:t>
            </a:r>
            <a:endParaRPr lang="en-US" sz="1200" b="1" u="sng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B:	Show that I am angry. 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R:	I am angry, but still smiling...  (beware!)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7684" y="6554458"/>
            <a:ext cx="2728632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cs typeface="Arial" pitchFamily="34" charset="0"/>
              </a:rPr>
              <a:t>Blue</a:t>
            </a:r>
            <a:r>
              <a:rPr lang="en-US" sz="1100" dirty="0">
                <a:solidFill>
                  <a:prstClr val="black"/>
                </a:solidFill>
                <a:cs typeface="Arial" pitchFamily="34" charset="0"/>
              </a:rPr>
              <a:t> -&gt; </a:t>
            </a:r>
            <a:r>
              <a:rPr lang="en-US" sz="1100" dirty="0" smtClean="0">
                <a:solidFill>
                  <a:prstClr val="black"/>
                </a:solidFill>
                <a:cs typeface="Arial" pitchFamily="34" charset="0"/>
              </a:rPr>
              <a:t>Western    </a:t>
            </a:r>
            <a:r>
              <a:rPr lang="en-US" sz="1100" dirty="0">
                <a:solidFill>
                  <a:srgbClr val="FF0000"/>
                </a:solidFill>
                <a:cs typeface="Arial" pitchFamily="34" charset="0"/>
              </a:rPr>
              <a:t>Red</a:t>
            </a:r>
            <a:r>
              <a:rPr lang="en-US" sz="1100" dirty="0">
                <a:solidFill>
                  <a:prstClr val="black"/>
                </a:solidFill>
                <a:cs typeface="Arial" pitchFamily="34" charset="0"/>
              </a:rPr>
              <a:t> -&gt; Asian/Chinese</a:t>
            </a:r>
          </a:p>
        </p:txBody>
      </p:sp>
    </p:spTree>
    <p:extLst>
      <p:ext uri="{BB962C8B-B14F-4D97-AF65-F5344CB8AC3E}">
        <p14:creationId xmlns:p14="http://schemas.microsoft.com/office/powerpoint/2010/main" val="4018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Eastern/Western Cultural Differences</a:t>
            </a:r>
            <a:br>
              <a:rPr lang="en-US" dirty="0" smtClean="0"/>
            </a:br>
            <a:r>
              <a:rPr lang="en-US" sz="1600" b="0" dirty="0"/>
              <a:t>Cultural Comparisons by Chinese-born German Designer Yang Liu</a:t>
            </a:r>
            <a:endParaRPr lang="en-US" sz="1600" dirty="0"/>
          </a:p>
        </p:txBody>
      </p:sp>
      <p:pic>
        <p:nvPicPr>
          <p:cNvPr id="3" name="Picture 2" descr="image0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093856"/>
            <a:ext cx="3657600" cy="19087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292191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1775" indent="-231775" algn="ctr" fontAlgn="base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600" b="1" u="sng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Party</a:t>
            </a:r>
            <a:endParaRPr lang="en-US" sz="1200" b="1" u="sng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B:	Only gather with their own group. 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R:	All focus on the one activity that is hosted by the CEO.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5" name="Picture 4" descr="image0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093856"/>
            <a:ext cx="3657600" cy="1914596"/>
          </a:xfrm>
          <a:prstGeom prst="rect">
            <a:avLst/>
          </a:prstGeom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72000" y="2949714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u="sng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Handling of Problems</a:t>
            </a:r>
            <a:endParaRPr lang="en-US" sz="1600" b="1" u="sng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B:	Take any steps to solve the problems. 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R:	Try to avoid conflicts, and if can, don't leave any trail.   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7" name="Picture 6" descr="image0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3733800"/>
            <a:ext cx="3657600" cy="1910831"/>
          </a:xfrm>
          <a:prstGeom prst="rect">
            <a:avLst/>
          </a:prstGeom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1000" y="5584448"/>
            <a:ext cx="365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1775" indent="-231775" algn="ctr" fontAlgn="base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600" b="1" u="sng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The Boss</a:t>
            </a:r>
            <a:endParaRPr lang="en-US" sz="1600" b="1" u="sng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B:	The boss is part of the team. </a:t>
            </a: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R:	The boss is a Fierce god. 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9" name="Picture 8" descr="image01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000" y="3733800"/>
            <a:ext cx="3657600" cy="1909089"/>
          </a:xfrm>
          <a:prstGeom prst="rect">
            <a:avLst/>
          </a:prstGeom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0" y="5584448"/>
            <a:ext cx="4572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u="sng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The Child </a:t>
            </a:r>
            <a:endParaRPr lang="en-US" sz="1600" b="1" u="sng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B:	The kid is going to be independent and make his/her own living.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</a:pPr>
            <a:r>
              <a:rPr lang="en-US" sz="1200" b="1" dirty="0" smtClean="0">
                <a:solidFill>
                  <a:prstClr val="black"/>
                </a:solidFill>
                <a:ea typeface="Calibri" pitchFamily="34" charset="0"/>
                <a:cs typeface="Arial" pitchFamily="34" charset="0"/>
              </a:rPr>
              <a:t>R:	Work, live and all for the kids, the centre of life.</a:t>
            </a:r>
            <a:endParaRPr lang="en-US" sz="12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7684" y="6596390"/>
            <a:ext cx="2728632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cs typeface="Arial" pitchFamily="34" charset="0"/>
              </a:rPr>
              <a:t>Blue</a:t>
            </a:r>
            <a:r>
              <a:rPr lang="en-US" sz="1100" dirty="0">
                <a:solidFill>
                  <a:prstClr val="black"/>
                </a:solidFill>
                <a:cs typeface="Arial" pitchFamily="34" charset="0"/>
              </a:rPr>
              <a:t> -&gt; Western </a:t>
            </a:r>
            <a:r>
              <a:rPr lang="en-US" sz="1100" dirty="0" smtClean="0">
                <a:solidFill>
                  <a:prstClr val="black"/>
                </a:solidFill>
                <a:cs typeface="Arial" pitchFamily="34" charset="0"/>
              </a:rPr>
              <a:t>   </a:t>
            </a:r>
            <a:r>
              <a:rPr lang="en-US" sz="1100" dirty="0" smtClean="0">
                <a:solidFill>
                  <a:srgbClr val="FF0000"/>
                </a:solidFill>
                <a:cs typeface="Arial" pitchFamily="34" charset="0"/>
              </a:rPr>
              <a:t>Red</a:t>
            </a:r>
            <a:r>
              <a:rPr lang="en-US" sz="11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cs typeface="Arial" pitchFamily="34" charset="0"/>
              </a:rPr>
              <a:t>-&gt; Asian/Chinese</a:t>
            </a:r>
          </a:p>
        </p:txBody>
      </p:sp>
    </p:spTree>
    <p:extLst>
      <p:ext uri="{BB962C8B-B14F-4D97-AF65-F5344CB8AC3E}">
        <p14:creationId xmlns:p14="http://schemas.microsoft.com/office/powerpoint/2010/main" val="7333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01923"/>
            <a:ext cx="7772400" cy="795787"/>
          </a:xfrm>
        </p:spPr>
        <p:txBody>
          <a:bodyPr/>
          <a:lstStyle/>
          <a:p>
            <a:r>
              <a:rPr lang="en-US" sz="3200" b="1" dirty="0" smtClean="0"/>
              <a:t>Root Causes? </a:t>
            </a:r>
            <a:r>
              <a:rPr lang="en-US" sz="1600" dirty="0" smtClean="0"/>
              <a:t>(ASIAN AMERICAN AND PACIFIC ISLANDER WORK GROUP REPORT TO THE CHAIR OF THE EEO COMMISSION, Dec 21, 2008)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</a:rPr>
              <a:t>Multiple Sources of Discrimination </a:t>
            </a:r>
            <a:endParaRPr lang="en-US" sz="3200" b="1" dirty="0" smtClean="0">
              <a:solidFill>
                <a:srgbClr val="000000"/>
              </a:solidFill>
            </a:endParaRP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US" sz="2800" dirty="0" smtClean="0">
                <a:solidFill>
                  <a:srgbClr val="000000"/>
                </a:solidFill>
              </a:rPr>
              <a:t>Perceptions </a:t>
            </a:r>
            <a:r>
              <a:rPr lang="en-US" sz="2800" dirty="0">
                <a:solidFill>
                  <a:srgbClr val="000000"/>
                </a:solidFill>
              </a:rPr>
              <a:t>as a Model Minority &amp; Excessive Competence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US" sz="2800" dirty="0" smtClean="0">
                <a:solidFill>
                  <a:srgbClr val="000000"/>
                </a:solidFill>
              </a:rPr>
              <a:t>Language/Accent </a:t>
            </a:r>
            <a:r>
              <a:rPr lang="en-US" sz="2800" dirty="0">
                <a:solidFill>
                  <a:srgbClr val="000000"/>
                </a:solidFill>
              </a:rPr>
              <a:t>Discrimination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US" sz="2800" dirty="0" smtClean="0">
                <a:solidFill>
                  <a:srgbClr val="000000"/>
                </a:solidFill>
              </a:rPr>
              <a:t>Perceptions </a:t>
            </a:r>
            <a:r>
              <a:rPr lang="en-US" sz="2800" dirty="0">
                <a:solidFill>
                  <a:srgbClr val="000000"/>
                </a:solidFill>
              </a:rPr>
              <a:t>of </a:t>
            </a:r>
            <a:r>
              <a:rPr lang="en-US" sz="2800" dirty="0" smtClean="0">
                <a:solidFill>
                  <a:srgbClr val="000000"/>
                </a:solidFill>
              </a:rPr>
              <a:t>Foreignness 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US" sz="2800" dirty="0" smtClean="0">
                <a:solidFill>
                  <a:srgbClr val="000000"/>
                </a:solidFill>
              </a:rPr>
              <a:t>Perceptions </a:t>
            </a:r>
            <a:r>
              <a:rPr lang="en-US" sz="2800" dirty="0">
                <a:solidFill>
                  <a:srgbClr val="000000"/>
                </a:solidFill>
              </a:rPr>
              <a:t>of Social Deficiency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US" sz="2800" dirty="0" smtClean="0">
                <a:solidFill>
                  <a:srgbClr val="000000"/>
                </a:solidFill>
              </a:rPr>
              <a:t>Perceptions </a:t>
            </a:r>
            <a:r>
              <a:rPr lang="en-US" sz="2800" dirty="0">
                <a:solidFill>
                  <a:srgbClr val="000000"/>
                </a:solidFill>
              </a:rPr>
              <a:t>of Leadership (or the lack thereof)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</a:rPr>
              <a:t>End Results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US" sz="2800" dirty="0" smtClean="0">
                <a:solidFill>
                  <a:srgbClr val="000000"/>
                </a:solidFill>
              </a:rPr>
              <a:t>Low </a:t>
            </a:r>
            <a:r>
              <a:rPr lang="en-US" sz="2800" dirty="0">
                <a:solidFill>
                  <a:srgbClr val="000000"/>
                </a:solidFill>
              </a:rPr>
              <a:t>representation across the board </a:t>
            </a:r>
            <a:endParaRPr lang="en-US" sz="28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</a:rPr>
              <a:t>Root </a:t>
            </a:r>
            <a:r>
              <a:rPr lang="en-US" sz="3200" b="1" dirty="0">
                <a:solidFill>
                  <a:srgbClr val="000000"/>
                </a:solidFill>
              </a:rPr>
              <a:t>Causes</a:t>
            </a:r>
            <a:r>
              <a:rPr lang="en-US" sz="3200" b="1" dirty="0" smtClean="0">
                <a:solidFill>
                  <a:srgbClr val="000000"/>
                </a:solidFill>
              </a:rPr>
              <a:t>?</a:t>
            </a:r>
            <a:endParaRPr lang="en-US" sz="3200" b="1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000000"/>
                </a:solidFill>
              </a:rPr>
              <a:t>b.c.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Lack of mid-level development and management </a:t>
            </a:r>
            <a:r>
              <a:rPr lang="en-US" sz="2800" dirty="0" smtClean="0">
                <a:solidFill>
                  <a:srgbClr val="000000"/>
                </a:solidFill>
              </a:rPr>
              <a:t>opportunities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027-D18B-4A92-8059-99AB9D42E539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33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33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PTTemplateV4">
  <a:themeElements>
    <a:clrScheme name="PPTTemplateV4 1">
      <a:dk1>
        <a:srgbClr val="000000"/>
      </a:dk1>
      <a:lt1>
        <a:srgbClr val="FFFFFF"/>
      </a:lt1>
      <a:dk2>
        <a:srgbClr val="673694"/>
      </a:dk2>
      <a:lt2>
        <a:srgbClr val="D3D3D3"/>
      </a:lt2>
      <a:accent1>
        <a:srgbClr val="92A732"/>
      </a:accent1>
      <a:accent2>
        <a:srgbClr val="D9762B"/>
      </a:accent2>
      <a:accent3>
        <a:srgbClr val="FFFFFF"/>
      </a:accent3>
      <a:accent4>
        <a:srgbClr val="000000"/>
      </a:accent4>
      <a:accent5>
        <a:srgbClr val="C7D0AD"/>
      </a:accent5>
      <a:accent6>
        <a:srgbClr val="C46A26"/>
      </a:accent6>
      <a:hlink>
        <a:srgbClr val="3366CC"/>
      </a:hlink>
      <a:folHlink>
        <a:srgbClr val="AE002A"/>
      </a:folHlink>
    </a:clrScheme>
    <a:fontScheme name="PPTTemplateV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TemplateV4 1">
        <a:dk1>
          <a:srgbClr val="000000"/>
        </a:dk1>
        <a:lt1>
          <a:srgbClr val="FFFFFF"/>
        </a:lt1>
        <a:dk2>
          <a:srgbClr val="673694"/>
        </a:dk2>
        <a:lt2>
          <a:srgbClr val="D3D3D3"/>
        </a:lt2>
        <a:accent1>
          <a:srgbClr val="92A732"/>
        </a:accent1>
        <a:accent2>
          <a:srgbClr val="D9762B"/>
        </a:accent2>
        <a:accent3>
          <a:srgbClr val="FFFFFF"/>
        </a:accent3>
        <a:accent4>
          <a:srgbClr val="000000"/>
        </a:accent4>
        <a:accent5>
          <a:srgbClr val="C7D0AD"/>
        </a:accent5>
        <a:accent6>
          <a:srgbClr val="C46A26"/>
        </a:accent6>
        <a:hlink>
          <a:srgbClr val="3366CC"/>
        </a:hlink>
        <a:folHlink>
          <a:srgbClr val="AE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673694"/>
      </a:dk2>
      <a:lt2>
        <a:srgbClr val="D3D3D3"/>
      </a:lt2>
      <a:accent1>
        <a:srgbClr val="92A732"/>
      </a:accent1>
      <a:accent2>
        <a:srgbClr val="D9762B"/>
      </a:accent2>
      <a:accent3>
        <a:srgbClr val="FFFFFF"/>
      </a:accent3>
      <a:accent4>
        <a:srgbClr val="000000"/>
      </a:accent4>
      <a:accent5>
        <a:srgbClr val="C7D0AD"/>
      </a:accent5>
      <a:accent6>
        <a:srgbClr val="C46A26"/>
      </a:accent6>
      <a:hlink>
        <a:srgbClr val="0000FF"/>
      </a:hlink>
      <a:folHlink>
        <a:srgbClr val="800080"/>
      </a:folHlink>
    </a:clrScheme>
    <a:fontScheme name="3_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673694"/>
        </a:dk2>
        <a:lt2>
          <a:srgbClr val="D3D3D3"/>
        </a:lt2>
        <a:accent1>
          <a:srgbClr val="92A732"/>
        </a:accent1>
        <a:accent2>
          <a:srgbClr val="D9762B"/>
        </a:accent2>
        <a:accent3>
          <a:srgbClr val="FFFFFF"/>
        </a:accent3>
        <a:accent4>
          <a:srgbClr val="000000"/>
        </a:accent4>
        <a:accent5>
          <a:srgbClr val="C7D0AD"/>
        </a:accent5>
        <a:accent6>
          <a:srgbClr val="C46A2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cm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cm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cm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 TEMPLATE</Template>
  <TotalTime>2164</TotalTime>
  <Words>678</Words>
  <Application>Microsoft Office PowerPoint</Application>
  <PresentationFormat>On-screen Show (4:3)</PresentationFormat>
  <Paragraphs>114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cm layout</vt:lpstr>
      <vt:lpstr>1_Custom Design</vt:lpstr>
      <vt:lpstr>1_Default Design</vt:lpstr>
      <vt:lpstr>Custom Design</vt:lpstr>
      <vt:lpstr>PPTTemplateV4</vt:lpstr>
      <vt:lpstr>3_Office Theme</vt:lpstr>
      <vt:lpstr>1_cm layout</vt:lpstr>
      <vt:lpstr>2_cm layout</vt:lpstr>
      <vt:lpstr>3_cm layout</vt:lpstr>
      <vt:lpstr>Default Design</vt:lpstr>
      <vt:lpstr>Office Theme</vt:lpstr>
      <vt:lpstr>Chart</vt:lpstr>
      <vt:lpstr>Leadership Attributes and Cultural Traps and Leadership Gaps for Asian Americans and Pacific Islanders  May 15th, 2014</vt:lpstr>
      <vt:lpstr>Collin Powell’s definitions of Leader It Worked for Me: In Life and Leadership Collin Powell with Tony Koltz 2012</vt:lpstr>
      <vt:lpstr>Code of Leadership that Inspires Confidence, Trust, and Admiration the “Powell Way” Colin Powell’s 7 Laws of Power (Modern Maturity Jan/Feb 2002)  </vt:lpstr>
      <vt:lpstr>Stereotypes of Asian American Executives DiversityInc Jan 2013</vt:lpstr>
      <vt:lpstr>Glass Ceiling: Number of APA by Pay Grade By Dr. J. Meng @ CNP APA Employee Resource Group, 10 December, 2008  </vt:lpstr>
      <vt:lpstr>Workforce Composition by Major Occupational Categories Presented by Steve Pemberton, CFO, Monster.com, Mar 2010 </vt:lpstr>
      <vt:lpstr>Eastern/Western Cultural Differences Cultural Comparisons by Chinese-born German Designer Yang Liu</vt:lpstr>
      <vt:lpstr>Eastern/Western Cultural Differences Cultural Comparisons by Chinese-born German Designer Yang Liu</vt:lpstr>
      <vt:lpstr>Root Causes? (ASIAN AMERICAN AND PACIFIC ISLANDER WORK GROUP REPORT TO THE CHAIR OF THE EEO COMMISSION, Dec 21, 2008) </vt:lpstr>
      <vt:lpstr>Leverage Free Tutoring</vt:lpstr>
      <vt:lpstr>Take Aways</vt:lpstr>
    </vt:vector>
  </TitlesOfParts>
  <Company>NMCI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james.c.meng</dc:creator>
  <cp:lastModifiedBy>DOEUSER</cp:lastModifiedBy>
  <cp:revision>104</cp:revision>
  <dcterms:created xsi:type="dcterms:W3CDTF">2011-03-28T12:37:19Z</dcterms:created>
  <dcterms:modified xsi:type="dcterms:W3CDTF">2014-05-15T16:29:25Z</dcterms:modified>
</cp:coreProperties>
</file>