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Lst>
  <p:notesMasterIdLst>
    <p:notesMasterId r:id="rId7"/>
  </p:notesMasterIdLst>
  <p:sldIdLst>
    <p:sldId id="256" r:id="rId4"/>
    <p:sldId id="259" r:id="rId5"/>
    <p:sldId id="257"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2562" y="-7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10DBCD-6E71-4D49-B6A6-C8A397B2A3A1}" type="datetimeFigureOut">
              <a:rPr lang="en-US" smtClean="0"/>
              <a:t>6/6/2014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A5A702-AC17-4EF3-AC43-1C8816619FD6}" type="slidenum">
              <a:rPr lang="en-US" smtClean="0"/>
              <a:t>‹#›</a:t>
            </a:fld>
            <a:endParaRPr lang="en-US"/>
          </a:p>
        </p:txBody>
      </p:sp>
    </p:spTree>
    <p:extLst>
      <p:ext uri="{BB962C8B-B14F-4D97-AF65-F5344CB8AC3E}">
        <p14:creationId xmlns:p14="http://schemas.microsoft.com/office/powerpoint/2010/main" val="41319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dirty="0" smtClean="0">
                <a:effectLst/>
                <a:latin typeface="+mn-lt"/>
                <a:ea typeface="Calibri"/>
                <a:cs typeface="Times New Roman"/>
              </a:rPr>
              <a:t>The National Geothermal Data System (NGDS) is a catalog of documents and datasets that provide information about geothermal resources located primarily within the United States (although information from other parts of the world is also included).</a:t>
            </a:r>
          </a:p>
          <a:p>
            <a:pPr marL="0" marR="0">
              <a:lnSpc>
                <a:spcPct val="115000"/>
              </a:lnSpc>
              <a:spcBef>
                <a:spcPts val="0"/>
              </a:spcBef>
              <a:spcAft>
                <a:spcPts val="1000"/>
              </a:spcAft>
            </a:pPr>
            <a:endParaRPr lang="en-US" sz="1200" dirty="0" smtClean="0">
              <a:effectLst/>
              <a:latin typeface="+mn-lt"/>
              <a:ea typeface="Calibri"/>
              <a:cs typeface="Times New Roman"/>
            </a:endParaRPr>
          </a:p>
          <a:p>
            <a:pPr marL="0" marR="0">
              <a:lnSpc>
                <a:spcPct val="115000"/>
              </a:lnSpc>
              <a:spcBef>
                <a:spcPts val="0"/>
              </a:spcBef>
              <a:spcAft>
                <a:spcPts val="1000"/>
              </a:spcAft>
            </a:pPr>
            <a:r>
              <a:rPr lang="en-US" sz="1200" dirty="0" smtClean="0">
                <a:effectLst/>
                <a:latin typeface="+mn-lt"/>
                <a:ea typeface="Calibri"/>
                <a:cs typeface="Times New Roman"/>
              </a:rPr>
              <a:t>This complete and current catalog of available data, which is funded by the Department of Energy’s Geothermal Technology Office, is designed to accelerate the development of U.S. geothermal resources, and can be used to in a variety of ways, such as:</a:t>
            </a:r>
          </a:p>
          <a:p>
            <a:pPr marL="0" marR="0">
              <a:lnSpc>
                <a:spcPct val="115000"/>
              </a:lnSpc>
              <a:spcBef>
                <a:spcPts val="0"/>
              </a:spcBef>
              <a:spcAft>
                <a:spcPts val="1000"/>
              </a:spcAft>
            </a:pPr>
            <a:endParaRPr lang="en-US" sz="1200" dirty="0" smtClean="0">
              <a:effectLst/>
              <a:latin typeface="+mn-lt"/>
              <a:ea typeface="Calibri"/>
              <a:cs typeface="Times New Roman"/>
            </a:endParaRPr>
          </a:p>
          <a:p>
            <a:pPr marL="742950" marR="0" lvl="1" indent="-285750">
              <a:lnSpc>
                <a:spcPct val="115000"/>
              </a:lnSpc>
              <a:spcBef>
                <a:spcPts val="0"/>
              </a:spcBef>
              <a:spcAft>
                <a:spcPts val="1000"/>
              </a:spcAft>
              <a:buFont typeface="Arial"/>
              <a:buChar char="•"/>
              <a:tabLst>
                <a:tab pos="914400" algn="l"/>
              </a:tabLst>
            </a:pPr>
            <a:r>
              <a:rPr lang="en-US" sz="1200" dirty="0" smtClean="0">
                <a:effectLst/>
                <a:latin typeface="+mn-lt"/>
                <a:ea typeface="Calibri"/>
                <a:cs typeface="Times New Roman"/>
              </a:rPr>
              <a:t>Determine geothermal potential</a:t>
            </a:r>
          </a:p>
          <a:p>
            <a:pPr marL="742950" marR="0" lvl="1" indent="-285750">
              <a:lnSpc>
                <a:spcPct val="115000"/>
              </a:lnSpc>
              <a:spcBef>
                <a:spcPts val="0"/>
              </a:spcBef>
              <a:spcAft>
                <a:spcPts val="1000"/>
              </a:spcAft>
              <a:buFont typeface="Arial"/>
              <a:buChar char="•"/>
              <a:tabLst>
                <a:tab pos="914400" algn="l"/>
              </a:tabLst>
            </a:pPr>
            <a:r>
              <a:rPr lang="en-US" sz="1200" dirty="0" smtClean="0">
                <a:effectLst/>
                <a:latin typeface="+mn-lt"/>
                <a:ea typeface="Calibri"/>
                <a:cs typeface="Times New Roman"/>
              </a:rPr>
              <a:t>Guide exploration and development</a:t>
            </a:r>
          </a:p>
          <a:p>
            <a:pPr marL="742950" marR="0" lvl="1" indent="-285750">
              <a:lnSpc>
                <a:spcPct val="115000"/>
              </a:lnSpc>
              <a:spcBef>
                <a:spcPts val="0"/>
              </a:spcBef>
              <a:spcAft>
                <a:spcPts val="1000"/>
              </a:spcAft>
              <a:buFont typeface="Arial"/>
              <a:buChar char="•"/>
              <a:tabLst>
                <a:tab pos="914400" algn="l"/>
              </a:tabLst>
            </a:pPr>
            <a:r>
              <a:rPr lang="en-US" sz="1200" dirty="0" smtClean="0">
                <a:effectLst/>
                <a:latin typeface="+mn-lt"/>
                <a:ea typeface="Calibri"/>
                <a:cs typeface="Times New Roman"/>
              </a:rPr>
              <a:t>Make data-driven policy decisions</a:t>
            </a:r>
          </a:p>
          <a:p>
            <a:pPr marL="742950" marR="0" lvl="1" indent="-285750">
              <a:lnSpc>
                <a:spcPct val="115000"/>
              </a:lnSpc>
              <a:spcBef>
                <a:spcPts val="0"/>
              </a:spcBef>
              <a:spcAft>
                <a:spcPts val="1000"/>
              </a:spcAft>
              <a:buFont typeface="Arial"/>
              <a:buChar char="•"/>
              <a:tabLst>
                <a:tab pos="914400" algn="l"/>
              </a:tabLst>
            </a:pPr>
            <a:r>
              <a:rPr lang="en-US" sz="1200" dirty="0" smtClean="0">
                <a:effectLst/>
                <a:latin typeface="+mn-lt"/>
                <a:ea typeface="Calibri"/>
                <a:cs typeface="Times New Roman"/>
              </a:rPr>
              <a:t>Minimize development risks</a:t>
            </a:r>
          </a:p>
          <a:p>
            <a:pPr marL="742950" marR="0" lvl="1" indent="-285750">
              <a:lnSpc>
                <a:spcPct val="115000"/>
              </a:lnSpc>
              <a:spcBef>
                <a:spcPts val="0"/>
              </a:spcBef>
              <a:spcAft>
                <a:spcPts val="1000"/>
              </a:spcAft>
              <a:buFont typeface="Arial"/>
              <a:buChar char="•"/>
              <a:tabLst>
                <a:tab pos="914400" algn="l"/>
              </a:tabLst>
            </a:pPr>
            <a:r>
              <a:rPr lang="en-US" sz="1200" dirty="0" smtClean="0">
                <a:effectLst/>
                <a:latin typeface="+mn-lt"/>
                <a:ea typeface="Calibri"/>
                <a:cs typeface="Times New Roman"/>
              </a:rPr>
              <a:t>Understand how geothermal activities affect your community and the environment</a:t>
            </a:r>
          </a:p>
          <a:p>
            <a:pPr marL="742950" marR="0" lvl="1" indent="-285750">
              <a:lnSpc>
                <a:spcPct val="115000"/>
              </a:lnSpc>
              <a:spcBef>
                <a:spcPts val="0"/>
              </a:spcBef>
              <a:spcAft>
                <a:spcPts val="1000"/>
              </a:spcAft>
              <a:buFont typeface="Arial"/>
              <a:buChar char="•"/>
              <a:tabLst>
                <a:tab pos="914400" algn="l"/>
              </a:tabLst>
            </a:pPr>
            <a:r>
              <a:rPr lang="en-US" sz="1200" dirty="0" smtClean="0">
                <a:effectLst/>
                <a:latin typeface="+mn-lt"/>
                <a:ea typeface="Calibri"/>
                <a:cs typeface="Times New Roman"/>
              </a:rPr>
              <a:t>Guide investments.</a:t>
            </a:r>
          </a:p>
          <a:p>
            <a:pPr marL="457200" marR="0" lvl="1" indent="0">
              <a:lnSpc>
                <a:spcPct val="115000"/>
              </a:lnSpc>
              <a:spcBef>
                <a:spcPts val="0"/>
              </a:spcBef>
              <a:spcAft>
                <a:spcPts val="1000"/>
              </a:spcAft>
              <a:buFont typeface="Arial"/>
              <a:buNone/>
              <a:tabLst>
                <a:tab pos="914400" algn="l"/>
              </a:tabLst>
            </a:pPr>
            <a:endParaRPr lang="en-US" sz="1200" b="1" dirty="0" smtClean="0">
              <a:effectLst/>
              <a:latin typeface="+mn-lt"/>
              <a:ea typeface="Calibri"/>
              <a:cs typeface="Times New Roman"/>
            </a:endParaRPr>
          </a:p>
          <a:p>
            <a:pPr marL="0" marR="0">
              <a:lnSpc>
                <a:spcPct val="115000"/>
              </a:lnSpc>
              <a:spcBef>
                <a:spcPts val="0"/>
              </a:spcBef>
              <a:spcAft>
                <a:spcPts val="1000"/>
              </a:spcAft>
            </a:pPr>
            <a:r>
              <a:rPr lang="en-US" sz="1200" b="1" dirty="0" smtClean="0">
                <a:effectLst/>
                <a:latin typeface="+mn-lt"/>
                <a:ea typeface="Calibri"/>
                <a:cs typeface="Times New Roman"/>
              </a:rPr>
              <a:t>In addition the system:</a:t>
            </a:r>
          </a:p>
          <a:p>
            <a:pPr marL="0" marR="0">
              <a:lnSpc>
                <a:spcPct val="115000"/>
              </a:lnSpc>
              <a:spcBef>
                <a:spcPts val="0"/>
              </a:spcBef>
              <a:spcAft>
                <a:spcPts val="1000"/>
              </a:spcAft>
            </a:pPr>
            <a:endParaRPr lang="en-US" sz="1200" b="1" dirty="0" smtClean="0">
              <a:effectLst/>
              <a:latin typeface="+mn-lt"/>
              <a:ea typeface="Calibri"/>
              <a:cs typeface="Times New Roman"/>
            </a:endParaRPr>
          </a:p>
          <a:p>
            <a:pPr marL="800100" marR="0" lvl="1" indent="-342900">
              <a:lnSpc>
                <a:spcPct val="115000"/>
              </a:lnSpc>
              <a:spcBef>
                <a:spcPts val="0"/>
              </a:spcBef>
              <a:spcAft>
                <a:spcPts val="0"/>
              </a:spcAft>
              <a:buFont typeface="Arial" panose="020B0604020202020204" pitchFamily="34" charset="0"/>
              <a:buChar char="•"/>
            </a:pPr>
            <a:r>
              <a:rPr lang="en-US" sz="1200" dirty="0" smtClean="0">
                <a:effectLst/>
                <a:latin typeface="+mn-lt"/>
                <a:ea typeface="Calibri"/>
                <a:cs typeface="Times New Roman"/>
              </a:rPr>
              <a:t>Is the result of a “Best-in-class” data collection and usability effort, aggregating data from all 50 state geological surveys and DOE-funded projects</a:t>
            </a:r>
          </a:p>
          <a:p>
            <a:pPr marL="800100" marR="0" lvl="1" indent="-342900">
              <a:lnSpc>
                <a:spcPct val="115000"/>
              </a:lnSpc>
              <a:spcBef>
                <a:spcPts val="0"/>
              </a:spcBef>
              <a:spcAft>
                <a:spcPts val="0"/>
              </a:spcAft>
              <a:buFont typeface="Arial" panose="020B0604020202020204" pitchFamily="34" charset="0"/>
              <a:buChar char="•"/>
            </a:pPr>
            <a:r>
              <a:rPr lang="en-US" sz="1200" dirty="0" smtClean="0">
                <a:effectLst/>
                <a:latin typeface="+mn-lt"/>
                <a:ea typeface="Calibri"/>
                <a:cs typeface="Times New Roman"/>
              </a:rPr>
              <a:t>Addresses a significant obstacle to geothermal development: lack of quantifiable data</a:t>
            </a:r>
          </a:p>
          <a:p>
            <a:pPr marL="800100" marR="0" lvl="1" indent="-342900">
              <a:lnSpc>
                <a:spcPct val="115000"/>
              </a:lnSpc>
              <a:spcBef>
                <a:spcPts val="0"/>
              </a:spcBef>
              <a:spcAft>
                <a:spcPts val="0"/>
              </a:spcAft>
              <a:buFont typeface="Arial" panose="020B0604020202020204" pitchFamily="34" charset="0"/>
              <a:buChar char="•"/>
            </a:pPr>
            <a:r>
              <a:rPr lang="en-US" sz="1200" dirty="0" smtClean="0">
                <a:effectLst/>
                <a:latin typeface="+mn-lt"/>
                <a:ea typeface="Calibri"/>
                <a:cs typeface="Times New Roman"/>
              </a:rPr>
              <a:t>Has nine million inter-operable GIS data points in 340 separate web feature and map services</a:t>
            </a:r>
          </a:p>
          <a:p>
            <a:pPr marL="800100" marR="0" lvl="1" indent="-342900">
              <a:lnSpc>
                <a:spcPct val="115000"/>
              </a:lnSpc>
              <a:spcBef>
                <a:spcPts val="0"/>
              </a:spcBef>
              <a:spcAft>
                <a:spcPts val="1000"/>
              </a:spcAft>
              <a:buFont typeface="Arial" panose="020B0604020202020204" pitchFamily="34" charset="0"/>
              <a:buChar char="•"/>
            </a:pPr>
            <a:r>
              <a:rPr lang="en-US" sz="1200" dirty="0" smtClean="0">
                <a:effectLst/>
                <a:latin typeface="+mn-lt"/>
                <a:ea typeface="Calibri"/>
                <a:cs typeface="Times New Roman"/>
              </a:rPr>
              <a:t>Supports the Energy Department’s efforts to reduce cost and risks associated with widespread adoption of geothermal energy</a:t>
            </a:r>
          </a:p>
          <a:p>
            <a:pPr marL="457200" marR="0" lvl="1" indent="0">
              <a:lnSpc>
                <a:spcPct val="115000"/>
              </a:lnSpc>
              <a:spcBef>
                <a:spcPts val="0"/>
              </a:spcBef>
              <a:spcAft>
                <a:spcPts val="1000"/>
              </a:spcAft>
              <a:buFont typeface="Arial" panose="020B0604020202020204" pitchFamily="34" charset="0"/>
              <a:buNone/>
            </a:pPr>
            <a:endParaRPr lang="en-US" sz="1200" dirty="0" smtClean="0">
              <a:effectLst/>
              <a:latin typeface="+mn-lt"/>
              <a:ea typeface="Calibri"/>
              <a:cs typeface="Times New Roman"/>
            </a:endParaRPr>
          </a:p>
          <a:p>
            <a:pPr marL="0" marR="0">
              <a:lnSpc>
                <a:spcPct val="115000"/>
              </a:lnSpc>
              <a:spcBef>
                <a:spcPts val="0"/>
              </a:spcBef>
              <a:spcAft>
                <a:spcPts val="1000"/>
              </a:spcAft>
            </a:pPr>
            <a:r>
              <a:rPr lang="en-US" sz="1200" b="1" dirty="0" smtClean="0">
                <a:effectLst/>
                <a:latin typeface="+mn-lt"/>
                <a:ea typeface="Calibri"/>
                <a:cs typeface="Times New Roman"/>
              </a:rPr>
              <a:t>What Tools are Available to Access NGDS Data?</a:t>
            </a:r>
          </a:p>
          <a:p>
            <a:pPr marL="0" marR="0">
              <a:lnSpc>
                <a:spcPct val="115000"/>
              </a:lnSpc>
              <a:spcBef>
                <a:spcPts val="0"/>
              </a:spcBef>
              <a:spcAft>
                <a:spcPts val="1000"/>
              </a:spcAft>
            </a:pPr>
            <a:endParaRPr lang="en-US" sz="1200" dirty="0" smtClean="0">
              <a:effectLst/>
              <a:latin typeface="+mn-lt"/>
              <a:ea typeface="Calibri"/>
              <a:cs typeface="Times New Roman"/>
            </a:endParaRPr>
          </a:p>
          <a:p>
            <a:pPr marL="0" marR="0">
              <a:lnSpc>
                <a:spcPct val="115000"/>
              </a:lnSpc>
              <a:spcBef>
                <a:spcPts val="0"/>
              </a:spcBef>
              <a:spcAft>
                <a:spcPts val="1000"/>
              </a:spcAft>
            </a:pPr>
            <a:r>
              <a:rPr lang="en-US" sz="1200" dirty="0" smtClean="0">
                <a:effectLst/>
                <a:latin typeface="+mn-lt"/>
                <a:ea typeface="Calibri"/>
                <a:cs typeface="Times New Roman"/>
              </a:rPr>
              <a:t>NGDS supports the popular ESRI Map Service protocol, so people may access the data through a variety of proprietary and free/open-source applications and software. See our Resources section for a listing of resources, models, and tools you can use to interact with NGDS data.</a:t>
            </a:r>
          </a:p>
          <a:p>
            <a:pPr marL="0" marR="0">
              <a:lnSpc>
                <a:spcPct val="115000"/>
              </a:lnSpc>
              <a:spcBef>
                <a:spcPts val="0"/>
              </a:spcBef>
              <a:spcAft>
                <a:spcPts val="1000"/>
              </a:spcAft>
            </a:pPr>
            <a:endParaRPr lang="en-US" sz="1200" dirty="0" smtClean="0">
              <a:effectLst/>
              <a:latin typeface="+mn-lt"/>
              <a:ea typeface="Calibri"/>
              <a:cs typeface="Times New Roman"/>
            </a:endParaRPr>
          </a:p>
          <a:p>
            <a:pPr marL="0" marR="0">
              <a:lnSpc>
                <a:spcPct val="115000"/>
              </a:lnSpc>
              <a:spcBef>
                <a:spcPts val="0"/>
              </a:spcBef>
              <a:spcAft>
                <a:spcPts val="1000"/>
              </a:spcAft>
            </a:pPr>
            <a:r>
              <a:rPr lang="en-US" sz="1200" b="1" dirty="0" smtClean="0">
                <a:effectLst/>
                <a:latin typeface="+mn-lt"/>
                <a:ea typeface="Calibri"/>
                <a:cs typeface="Times New Roman"/>
              </a:rPr>
              <a:t>Developing a Custom Application Using NGDS Data</a:t>
            </a:r>
          </a:p>
          <a:p>
            <a:pPr marL="0" marR="0">
              <a:lnSpc>
                <a:spcPct val="115000"/>
              </a:lnSpc>
              <a:spcBef>
                <a:spcPts val="0"/>
              </a:spcBef>
              <a:spcAft>
                <a:spcPts val="1000"/>
              </a:spcAft>
            </a:pPr>
            <a:endParaRPr lang="en-US" sz="1200" dirty="0" smtClean="0">
              <a:effectLst/>
              <a:latin typeface="+mn-lt"/>
              <a:ea typeface="Calibri"/>
              <a:cs typeface="Times New Roman"/>
            </a:endParaRPr>
          </a:p>
          <a:p>
            <a:pPr marL="0" marR="0">
              <a:lnSpc>
                <a:spcPct val="115000"/>
              </a:lnSpc>
              <a:spcBef>
                <a:spcPts val="0"/>
              </a:spcBef>
              <a:spcAft>
                <a:spcPts val="1000"/>
              </a:spcAft>
            </a:pPr>
            <a:r>
              <a:rPr lang="en-US" sz="1200" dirty="0" smtClean="0">
                <a:effectLst/>
                <a:latin typeface="+mn-lt"/>
                <a:ea typeface="Calibri"/>
                <a:cs typeface="Times New Roman"/>
              </a:rPr>
              <a:t>NGDS is built on United States Geoscience Information Network (USGIN) standards, which allows Web developers to easily build innovative custom applications that use NGDS data. Some examples of third party applications might include data gap analysis, financial analysis, and other useful data manipulation.</a:t>
            </a:r>
            <a:endParaRPr lang="en-US" sz="1200" dirty="0">
              <a:effectLst/>
              <a:latin typeface="+mn-lt"/>
              <a:ea typeface="Calibri"/>
              <a:cs typeface="Times New Roman"/>
            </a:endParaRPr>
          </a:p>
        </p:txBody>
      </p:sp>
      <p:sp>
        <p:nvSpPr>
          <p:cNvPr id="4" name="Slide Number Placeholder 3"/>
          <p:cNvSpPr>
            <a:spLocks noGrp="1"/>
          </p:cNvSpPr>
          <p:nvPr>
            <p:ph type="sldNum" sz="quarter" idx="10"/>
          </p:nvPr>
        </p:nvSpPr>
        <p:spPr/>
        <p:txBody>
          <a:bodyPr/>
          <a:lstStyle/>
          <a:p>
            <a:fld id="{40722C86-8812-4F72-B93C-B5A5D30CBB1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110578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NIAB comply with US Open Data Policy?</a:t>
            </a:r>
            <a:endParaRPr lang="en-US" dirty="0"/>
          </a:p>
        </p:txBody>
      </p:sp>
      <p:sp>
        <p:nvSpPr>
          <p:cNvPr id="4" name="Slide Number Placeholder 3"/>
          <p:cNvSpPr>
            <a:spLocks noGrp="1"/>
          </p:cNvSpPr>
          <p:nvPr>
            <p:ph type="sldNum" sz="quarter" idx="10"/>
          </p:nvPr>
        </p:nvSpPr>
        <p:spPr/>
        <p:txBody>
          <a:bodyPr/>
          <a:lstStyle/>
          <a:p>
            <a:fld id="{8BD16E01-4503-47AA-B8FC-07A41A6E2A4B}" type="slidenum">
              <a:rPr lang="en-US" smtClean="0"/>
              <a:t>2</a:t>
            </a:fld>
            <a:endParaRPr lang="en-US"/>
          </a:p>
        </p:txBody>
      </p:sp>
    </p:spTree>
    <p:extLst>
      <p:ext uri="{BB962C8B-B14F-4D97-AF65-F5344CB8AC3E}">
        <p14:creationId xmlns:p14="http://schemas.microsoft.com/office/powerpoint/2010/main" val="677941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Managing Open Data – Data as an Asset</a:t>
            </a:r>
          </a:p>
          <a:p>
            <a:endParaRPr lang="en-US" baseline="0" dirty="0" smtClean="0"/>
          </a:p>
          <a:p>
            <a:r>
              <a:rPr lang="en-US" dirty="0" smtClean="0"/>
              <a:t>The DOE-GDR is a free</a:t>
            </a:r>
            <a:r>
              <a:rPr lang="en-US" baseline="0" dirty="0" smtClean="0"/>
              <a:t> searchable repository application that allows users to discover and download content. The submitters of the uploaded content are solely GTO funded projects. The projects data submissions are placed through security safeguards and data curation processes before they are slated to be made publicly available. </a:t>
            </a:r>
          </a:p>
          <a:p>
            <a:endParaRPr lang="en-US" baseline="0" dirty="0" smtClean="0"/>
          </a:p>
          <a:p>
            <a:r>
              <a:rPr lang="en-US" baseline="0" dirty="0" smtClean="0"/>
              <a:t>The NGDS promotes interoperability by utilizing common standards and protocols like those put forth by the Open Geospatial Consortium CSW</a:t>
            </a:r>
            <a:endParaRPr lang="en-US" dirty="0"/>
          </a:p>
        </p:txBody>
      </p:sp>
      <p:sp>
        <p:nvSpPr>
          <p:cNvPr id="4" name="Slide Number Placeholder 3"/>
          <p:cNvSpPr>
            <a:spLocks noGrp="1"/>
          </p:cNvSpPr>
          <p:nvPr>
            <p:ph type="sldNum" sz="quarter" idx="10"/>
          </p:nvPr>
        </p:nvSpPr>
        <p:spPr/>
        <p:txBody>
          <a:bodyPr/>
          <a:lstStyle/>
          <a:p>
            <a:fld id="{0C4ECD16-8139-47B7-8F59-1A1CF3014598}"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959567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62682E-4D2B-4B22-9F6C-3AEF1E3C42FC}" type="datetimeFigureOut">
              <a:rPr lang="en-US" smtClean="0"/>
              <a:t>6/6/2014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30D39-D2F7-4260-85D9-D1FB1E5FA709}" type="slidenum">
              <a:rPr lang="en-US" smtClean="0"/>
              <a:t>‹#›</a:t>
            </a:fld>
            <a:endParaRPr lang="en-US"/>
          </a:p>
        </p:txBody>
      </p:sp>
    </p:spTree>
    <p:extLst>
      <p:ext uri="{BB962C8B-B14F-4D97-AF65-F5344CB8AC3E}">
        <p14:creationId xmlns:p14="http://schemas.microsoft.com/office/powerpoint/2010/main" val="376470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2682E-4D2B-4B22-9F6C-3AEF1E3C42FC}" type="datetimeFigureOut">
              <a:rPr lang="en-US" smtClean="0"/>
              <a:t>6/6/2014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30D39-D2F7-4260-85D9-D1FB1E5FA709}" type="slidenum">
              <a:rPr lang="en-US" smtClean="0"/>
              <a:t>‹#›</a:t>
            </a:fld>
            <a:endParaRPr lang="en-US"/>
          </a:p>
        </p:txBody>
      </p:sp>
    </p:spTree>
    <p:extLst>
      <p:ext uri="{BB962C8B-B14F-4D97-AF65-F5344CB8AC3E}">
        <p14:creationId xmlns:p14="http://schemas.microsoft.com/office/powerpoint/2010/main" val="180557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2682E-4D2B-4B22-9F6C-3AEF1E3C42FC}" type="datetimeFigureOut">
              <a:rPr lang="en-US" smtClean="0"/>
              <a:t>6/6/2014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30D39-D2F7-4260-85D9-D1FB1E5FA709}" type="slidenum">
              <a:rPr lang="en-US" smtClean="0"/>
              <a:t>‹#›</a:t>
            </a:fld>
            <a:endParaRPr lang="en-US"/>
          </a:p>
        </p:txBody>
      </p:sp>
    </p:spTree>
    <p:extLst>
      <p:ext uri="{BB962C8B-B14F-4D97-AF65-F5344CB8AC3E}">
        <p14:creationId xmlns:p14="http://schemas.microsoft.com/office/powerpoint/2010/main" val="2814195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99327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960" y="1099347"/>
            <a:ext cx="8229600" cy="5465226"/>
          </a:xfrm>
          <a:prstGeom prst="rect">
            <a:avLst/>
          </a:prstGeom>
        </p:spPr>
        <p:txBody>
          <a:bodyPr>
            <a:normAutofit/>
          </a:bodyPr>
          <a:lstStyle>
            <a:lvl1pPr>
              <a:defRPr sz="2000"/>
            </a:lvl1pPr>
            <a:lvl2pPr>
              <a:defRPr sz="18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31158" y="68195"/>
            <a:ext cx="5664200" cy="793750"/>
          </a:xfrm>
          <a:effectLst>
            <a:outerShdw blurRad="50800" dist="38100" dir="2700000" algn="tl" rotWithShape="0">
              <a:prstClr val="black">
                <a:alpha val="40000"/>
              </a:prstClr>
            </a:outerShdw>
          </a:effectLst>
        </p:spPr>
        <p:txBody>
          <a:bodyPr/>
          <a:lstStyle>
            <a:lvl1pPr>
              <a:defRPr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7681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2682E-4D2B-4B22-9F6C-3AEF1E3C42FC}" type="datetimeFigureOut">
              <a:rPr lang="en-US" smtClean="0"/>
              <a:t>6/6/2014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30D39-D2F7-4260-85D9-D1FB1E5FA709}" type="slidenum">
              <a:rPr lang="en-US" smtClean="0"/>
              <a:t>‹#›</a:t>
            </a:fld>
            <a:endParaRPr lang="en-US"/>
          </a:p>
        </p:txBody>
      </p:sp>
    </p:spTree>
    <p:extLst>
      <p:ext uri="{BB962C8B-B14F-4D97-AF65-F5344CB8AC3E}">
        <p14:creationId xmlns:p14="http://schemas.microsoft.com/office/powerpoint/2010/main" val="3756986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62682E-4D2B-4B22-9F6C-3AEF1E3C42FC}" type="datetimeFigureOut">
              <a:rPr lang="en-US" smtClean="0"/>
              <a:t>6/6/2014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30D39-D2F7-4260-85D9-D1FB1E5FA709}" type="slidenum">
              <a:rPr lang="en-US" smtClean="0"/>
              <a:t>‹#›</a:t>
            </a:fld>
            <a:endParaRPr lang="en-US"/>
          </a:p>
        </p:txBody>
      </p:sp>
    </p:spTree>
    <p:extLst>
      <p:ext uri="{BB962C8B-B14F-4D97-AF65-F5344CB8AC3E}">
        <p14:creationId xmlns:p14="http://schemas.microsoft.com/office/powerpoint/2010/main" val="330417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62682E-4D2B-4B22-9F6C-3AEF1E3C42FC}" type="datetimeFigureOut">
              <a:rPr lang="en-US" smtClean="0"/>
              <a:t>6/6/2014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30D39-D2F7-4260-85D9-D1FB1E5FA709}" type="slidenum">
              <a:rPr lang="en-US" smtClean="0"/>
              <a:t>‹#›</a:t>
            </a:fld>
            <a:endParaRPr lang="en-US"/>
          </a:p>
        </p:txBody>
      </p:sp>
    </p:spTree>
    <p:extLst>
      <p:ext uri="{BB962C8B-B14F-4D97-AF65-F5344CB8AC3E}">
        <p14:creationId xmlns:p14="http://schemas.microsoft.com/office/powerpoint/2010/main" val="396428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62682E-4D2B-4B22-9F6C-3AEF1E3C42FC}" type="datetimeFigureOut">
              <a:rPr lang="en-US" smtClean="0"/>
              <a:t>6/6/2014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D30D39-D2F7-4260-85D9-D1FB1E5FA709}" type="slidenum">
              <a:rPr lang="en-US" smtClean="0"/>
              <a:t>‹#›</a:t>
            </a:fld>
            <a:endParaRPr lang="en-US"/>
          </a:p>
        </p:txBody>
      </p:sp>
    </p:spTree>
    <p:extLst>
      <p:ext uri="{BB962C8B-B14F-4D97-AF65-F5344CB8AC3E}">
        <p14:creationId xmlns:p14="http://schemas.microsoft.com/office/powerpoint/2010/main" val="2684548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62682E-4D2B-4B22-9F6C-3AEF1E3C42FC}" type="datetimeFigureOut">
              <a:rPr lang="en-US" smtClean="0"/>
              <a:t>6/6/2014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D30D39-D2F7-4260-85D9-D1FB1E5FA709}" type="slidenum">
              <a:rPr lang="en-US" smtClean="0"/>
              <a:t>‹#›</a:t>
            </a:fld>
            <a:endParaRPr lang="en-US"/>
          </a:p>
        </p:txBody>
      </p:sp>
    </p:spTree>
    <p:extLst>
      <p:ext uri="{BB962C8B-B14F-4D97-AF65-F5344CB8AC3E}">
        <p14:creationId xmlns:p14="http://schemas.microsoft.com/office/powerpoint/2010/main" val="265575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2682E-4D2B-4B22-9F6C-3AEF1E3C42FC}" type="datetimeFigureOut">
              <a:rPr lang="en-US" smtClean="0"/>
              <a:t>6/6/2014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D30D39-D2F7-4260-85D9-D1FB1E5FA709}" type="slidenum">
              <a:rPr lang="en-US" smtClean="0"/>
              <a:t>‹#›</a:t>
            </a:fld>
            <a:endParaRPr lang="en-US"/>
          </a:p>
        </p:txBody>
      </p:sp>
    </p:spTree>
    <p:extLst>
      <p:ext uri="{BB962C8B-B14F-4D97-AF65-F5344CB8AC3E}">
        <p14:creationId xmlns:p14="http://schemas.microsoft.com/office/powerpoint/2010/main" val="1041968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62682E-4D2B-4B22-9F6C-3AEF1E3C42FC}" type="datetimeFigureOut">
              <a:rPr lang="en-US" smtClean="0"/>
              <a:t>6/6/2014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30D39-D2F7-4260-85D9-D1FB1E5FA709}" type="slidenum">
              <a:rPr lang="en-US" smtClean="0"/>
              <a:t>‹#›</a:t>
            </a:fld>
            <a:endParaRPr lang="en-US"/>
          </a:p>
        </p:txBody>
      </p:sp>
    </p:spTree>
    <p:extLst>
      <p:ext uri="{BB962C8B-B14F-4D97-AF65-F5344CB8AC3E}">
        <p14:creationId xmlns:p14="http://schemas.microsoft.com/office/powerpoint/2010/main" val="2962453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62682E-4D2B-4B22-9F6C-3AEF1E3C42FC}" type="datetimeFigureOut">
              <a:rPr lang="en-US" smtClean="0"/>
              <a:t>6/6/2014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30D39-D2F7-4260-85D9-D1FB1E5FA709}" type="slidenum">
              <a:rPr lang="en-US" smtClean="0"/>
              <a:t>‹#›</a:t>
            </a:fld>
            <a:endParaRPr lang="en-US"/>
          </a:p>
        </p:txBody>
      </p:sp>
    </p:spTree>
    <p:extLst>
      <p:ext uri="{BB962C8B-B14F-4D97-AF65-F5344CB8AC3E}">
        <p14:creationId xmlns:p14="http://schemas.microsoft.com/office/powerpoint/2010/main" val="338827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2682E-4D2B-4B22-9F6C-3AEF1E3C42FC}" type="datetimeFigureOut">
              <a:rPr lang="en-US" smtClean="0"/>
              <a:t>6/6/2014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30D39-D2F7-4260-85D9-D1FB1E5FA709}" type="slidenum">
              <a:rPr lang="en-US" smtClean="0"/>
              <a:t>‹#›</a:t>
            </a:fld>
            <a:endParaRPr lang="en-US"/>
          </a:p>
        </p:txBody>
      </p:sp>
    </p:spTree>
    <p:extLst>
      <p:ext uri="{BB962C8B-B14F-4D97-AF65-F5344CB8AC3E}">
        <p14:creationId xmlns:p14="http://schemas.microsoft.com/office/powerpoint/2010/main" val="297248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schemeClr>
        </a:solidFill>
        <a:effectLst/>
      </p:bgPr>
    </p:bg>
    <p:spTree>
      <p:nvGrpSpPr>
        <p:cNvPr id="1" name=""/>
        <p:cNvGrpSpPr/>
        <p:nvPr/>
      </p:nvGrpSpPr>
      <p:grpSpPr>
        <a:xfrm>
          <a:off x="0" y="0"/>
          <a:ext cx="0" cy="0"/>
          <a:chOff x="0" y="0"/>
          <a:chExt cx="0" cy="0"/>
        </a:xfrm>
      </p:grpSpPr>
      <p:grpSp>
        <p:nvGrpSpPr>
          <p:cNvPr id="12" name="Group 21"/>
          <p:cNvGrpSpPr>
            <a:grpSpLocks/>
          </p:cNvGrpSpPr>
          <p:nvPr/>
        </p:nvGrpSpPr>
        <p:grpSpPr bwMode="auto">
          <a:xfrm flipH="1" flipV="1">
            <a:off x="0" y="656987"/>
            <a:ext cx="9144000" cy="55563"/>
            <a:chOff x="0" y="832104"/>
            <a:chExt cx="9144000" cy="54864"/>
          </a:xfrm>
          <a:solidFill>
            <a:schemeClr val="accent5"/>
          </a:solidFill>
        </p:grpSpPr>
        <p:sp>
          <p:nvSpPr>
            <p:cNvPr id="14" name="Rectangle 13"/>
            <p:cNvSpPr/>
            <p:nvPr userDrawn="1"/>
          </p:nvSpPr>
          <p:spPr>
            <a:xfrm>
              <a:off x="4572000" y="832104"/>
              <a:ext cx="4572000" cy="5486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fontAlgn="base">
                <a:spcBef>
                  <a:spcPct val="0"/>
                </a:spcBef>
                <a:spcAft>
                  <a:spcPct val="0"/>
                </a:spcAft>
              </a:pPr>
              <a:endParaRPr lang="en-US">
                <a:solidFill>
                  <a:srgbClr val="FFFFFF"/>
                </a:solidFill>
                <a:ea typeface="ＭＳ Ｐゴシック" pitchFamily="-106" charset="-128"/>
                <a:cs typeface="ＭＳ Ｐゴシック" pitchFamily="-106" charset="-128"/>
              </a:endParaRPr>
            </a:p>
          </p:txBody>
        </p:sp>
        <p:sp>
          <p:nvSpPr>
            <p:cNvPr id="15" name="Rectangle 14"/>
            <p:cNvSpPr/>
            <p:nvPr userDrawn="1"/>
          </p:nvSpPr>
          <p:spPr>
            <a:xfrm>
              <a:off x="3309937" y="832104"/>
              <a:ext cx="1262063" cy="5486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fontAlgn="base">
                <a:spcBef>
                  <a:spcPct val="0"/>
                </a:spcBef>
                <a:spcAft>
                  <a:spcPct val="0"/>
                </a:spcAft>
              </a:pPr>
              <a:endParaRPr lang="en-US">
                <a:solidFill>
                  <a:srgbClr val="FFFFFF"/>
                </a:solidFill>
                <a:ea typeface="ＭＳ Ｐゴシック" pitchFamily="-106" charset="-128"/>
                <a:cs typeface="ＭＳ Ｐゴシック" pitchFamily="-106" charset="-128"/>
              </a:endParaRPr>
            </a:p>
          </p:txBody>
        </p:sp>
        <p:sp>
          <p:nvSpPr>
            <p:cNvPr id="18" name="Rectangle 17"/>
            <p:cNvSpPr/>
            <p:nvPr userDrawn="1"/>
          </p:nvSpPr>
          <p:spPr>
            <a:xfrm>
              <a:off x="0" y="832104"/>
              <a:ext cx="3309937" cy="5486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fontAlgn="base">
                <a:spcBef>
                  <a:spcPct val="0"/>
                </a:spcBef>
                <a:spcAft>
                  <a:spcPct val="0"/>
                </a:spcAft>
              </a:pPr>
              <a:endParaRPr lang="en-US">
                <a:solidFill>
                  <a:srgbClr val="FFFFFF"/>
                </a:solidFill>
                <a:ea typeface="ＭＳ Ｐゴシック" pitchFamily="-106" charset="-128"/>
                <a:cs typeface="ＭＳ Ｐゴシック" pitchFamily="-106" charset="-128"/>
              </a:endParaRPr>
            </a:p>
          </p:txBody>
        </p:sp>
      </p:grpSp>
      <p:sp>
        <p:nvSpPr>
          <p:cNvPr id="21" name="Text Placeholder 9"/>
          <p:cNvSpPr txBox="1">
            <a:spLocks/>
          </p:cNvSpPr>
          <p:nvPr/>
        </p:nvSpPr>
        <p:spPr>
          <a:xfrm>
            <a:off x="42335" y="6532122"/>
            <a:ext cx="452308" cy="241300"/>
          </a:xfrm>
          <a:prstGeom prst="rect">
            <a:avLst/>
          </a:prstGeom>
        </p:spPr>
        <p:txBody>
          <a:bodyPr>
            <a:prstTxWarp prst="textNoShape">
              <a:avLst/>
            </a:prstTxWarp>
            <a:normAutofit/>
          </a:bodyPr>
          <a:lstStyle/>
          <a:p>
            <a:pPr marL="342900" indent="-342900" algn="ctr" defTabSz="457200" fontAlgn="base">
              <a:lnSpc>
                <a:spcPct val="90000"/>
              </a:lnSpc>
              <a:spcBef>
                <a:spcPct val="20000"/>
              </a:spcBef>
              <a:spcAft>
                <a:spcPct val="0"/>
              </a:spcAft>
              <a:buFont typeface="Arial" pitchFamily="-106" charset="0"/>
              <a:buNone/>
            </a:pPr>
            <a:fld id="{1EF35371-194E-174F-9528-630C4585B8CC}" type="slidenum">
              <a:rPr lang="en-US" sz="1000">
                <a:solidFill>
                  <a:srgbClr val="FFFFFF"/>
                </a:solidFill>
                <a:ea typeface="Arial" pitchFamily="-106" charset="0"/>
                <a:cs typeface="Calibri"/>
              </a:rPr>
              <a:pPr marL="342900" indent="-342900" algn="ctr" defTabSz="457200" fontAlgn="base">
                <a:lnSpc>
                  <a:spcPct val="90000"/>
                </a:lnSpc>
                <a:spcBef>
                  <a:spcPct val="20000"/>
                </a:spcBef>
                <a:spcAft>
                  <a:spcPct val="0"/>
                </a:spcAft>
                <a:buFont typeface="Arial" pitchFamily="-106" charset="0"/>
                <a:buNone/>
              </a:pPr>
              <a:t>‹#›</a:t>
            </a:fld>
            <a:endParaRPr lang="en-US" sz="1000" dirty="0">
              <a:solidFill>
                <a:srgbClr val="FFFFFF"/>
              </a:solidFill>
              <a:ea typeface="Arial" pitchFamily="-106" charset="0"/>
              <a:cs typeface="Calibri"/>
            </a:endParaRPr>
          </a:p>
        </p:txBody>
      </p:sp>
      <p:sp>
        <p:nvSpPr>
          <p:cNvPr id="2" name="Title Placeholder 1"/>
          <p:cNvSpPr>
            <a:spLocks noGrp="1"/>
          </p:cNvSpPr>
          <p:nvPr>
            <p:ph type="title"/>
          </p:nvPr>
        </p:nvSpPr>
        <p:spPr>
          <a:xfrm>
            <a:off x="457200" y="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7249" y="6308608"/>
            <a:ext cx="2735931" cy="402070"/>
          </a:xfrm>
          <a:prstGeom prst="rect">
            <a:avLst/>
          </a:prstGeom>
        </p:spPr>
      </p:pic>
    </p:spTree>
    <p:extLst>
      <p:ext uri="{BB962C8B-B14F-4D97-AF65-F5344CB8AC3E}">
        <p14:creationId xmlns:p14="http://schemas.microsoft.com/office/powerpoint/2010/main" val="2925977023"/>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57200" rtl="0" eaLnBrk="1" fontAlgn="base" hangingPunct="1">
        <a:lnSpc>
          <a:spcPts val="2800"/>
        </a:lnSpc>
        <a:spcBef>
          <a:spcPct val="0"/>
        </a:spcBef>
        <a:spcAft>
          <a:spcPct val="0"/>
        </a:spcAft>
        <a:defRPr sz="2800" b="1" i="0" kern="1200">
          <a:solidFill>
            <a:srgbClr val="FFFFFF"/>
          </a:solidFill>
          <a:latin typeface="Calibri"/>
          <a:ea typeface="+mj-ea"/>
          <a:cs typeface="Calibri"/>
        </a:defRPr>
      </a:lvl1pPr>
      <a:lvl2pPr algn="l" defTabSz="457200" rtl="0" eaLnBrk="1" fontAlgn="base" hangingPunct="1">
        <a:lnSpc>
          <a:spcPts val="2800"/>
        </a:lnSpc>
        <a:spcBef>
          <a:spcPct val="0"/>
        </a:spcBef>
        <a:spcAft>
          <a:spcPct val="0"/>
        </a:spcAft>
        <a:defRPr sz="2600">
          <a:solidFill>
            <a:srgbClr val="FFFFFF"/>
          </a:solidFill>
          <a:latin typeface="Arial" charset="0"/>
        </a:defRPr>
      </a:lvl2pPr>
      <a:lvl3pPr algn="l" defTabSz="457200" rtl="0" eaLnBrk="1" fontAlgn="base" hangingPunct="1">
        <a:lnSpc>
          <a:spcPts val="2800"/>
        </a:lnSpc>
        <a:spcBef>
          <a:spcPct val="0"/>
        </a:spcBef>
        <a:spcAft>
          <a:spcPct val="0"/>
        </a:spcAft>
        <a:defRPr sz="2600">
          <a:solidFill>
            <a:srgbClr val="FFFFFF"/>
          </a:solidFill>
          <a:latin typeface="Arial" charset="0"/>
        </a:defRPr>
      </a:lvl3pPr>
      <a:lvl4pPr algn="l" defTabSz="457200" rtl="0" eaLnBrk="1" fontAlgn="base" hangingPunct="1">
        <a:lnSpc>
          <a:spcPts val="2800"/>
        </a:lnSpc>
        <a:spcBef>
          <a:spcPct val="0"/>
        </a:spcBef>
        <a:spcAft>
          <a:spcPct val="0"/>
        </a:spcAft>
        <a:defRPr sz="2600">
          <a:solidFill>
            <a:srgbClr val="FFFFFF"/>
          </a:solidFill>
          <a:latin typeface="Arial" charset="0"/>
        </a:defRPr>
      </a:lvl4pPr>
      <a:lvl5pPr algn="l" defTabSz="457200" rtl="0" eaLnBrk="1" fontAlgn="base" hangingPunct="1">
        <a:lnSpc>
          <a:spcPts val="2800"/>
        </a:lnSpc>
        <a:spcBef>
          <a:spcPct val="0"/>
        </a:spcBef>
        <a:spcAft>
          <a:spcPct val="0"/>
        </a:spcAft>
        <a:defRPr sz="2600">
          <a:solidFill>
            <a:srgbClr val="FFFFFF"/>
          </a:solidFill>
          <a:latin typeface="Arial" charset="0"/>
        </a:defRPr>
      </a:lvl5pPr>
      <a:lvl6pPr marL="457200" algn="l" defTabSz="457200" rtl="0" eaLnBrk="1" fontAlgn="base" hangingPunct="1">
        <a:lnSpc>
          <a:spcPts val="2800"/>
        </a:lnSpc>
        <a:spcBef>
          <a:spcPct val="0"/>
        </a:spcBef>
        <a:spcAft>
          <a:spcPct val="0"/>
        </a:spcAft>
        <a:defRPr sz="2600">
          <a:solidFill>
            <a:srgbClr val="FFFFFF"/>
          </a:solidFill>
          <a:latin typeface="Arial" charset="0"/>
        </a:defRPr>
      </a:lvl6pPr>
      <a:lvl7pPr marL="914400" algn="l" defTabSz="457200" rtl="0" eaLnBrk="1" fontAlgn="base" hangingPunct="1">
        <a:lnSpc>
          <a:spcPts val="2800"/>
        </a:lnSpc>
        <a:spcBef>
          <a:spcPct val="0"/>
        </a:spcBef>
        <a:spcAft>
          <a:spcPct val="0"/>
        </a:spcAft>
        <a:defRPr sz="2600">
          <a:solidFill>
            <a:srgbClr val="FFFFFF"/>
          </a:solidFill>
          <a:latin typeface="Arial" charset="0"/>
        </a:defRPr>
      </a:lvl7pPr>
      <a:lvl8pPr marL="1371600" algn="l" defTabSz="457200" rtl="0" eaLnBrk="1" fontAlgn="base" hangingPunct="1">
        <a:lnSpc>
          <a:spcPts val="2800"/>
        </a:lnSpc>
        <a:spcBef>
          <a:spcPct val="0"/>
        </a:spcBef>
        <a:spcAft>
          <a:spcPct val="0"/>
        </a:spcAft>
        <a:defRPr sz="2600">
          <a:solidFill>
            <a:srgbClr val="FFFFFF"/>
          </a:solidFill>
          <a:latin typeface="Arial" charset="0"/>
        </a:defRPr>
      </a:lvl8pPr>
      <a:lvl9pPr marL="1828800" algn="l" defTabSz="457200" rtl="0" eaLnBrk="1" fontAlgn="base" hangingPunct="1">
        <a:lnSpc>
          <a:spcPts val="2800"/>
        </a:lnSpc>
        <a:spcBef>
          <a:spcPct val="0"/>
        </a:spcBef>
        <a:spcAft>
          <a:spcPct val="0"/>
        </a:spcAft>
        <a:defRPr sz="2600">
          <a:solidFill>
            <a:srgbClr val="FFFFFF"/>
          </a:solidFill>
          <a:latin typeface="Arial"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lumMod val="50000"/>
            </a:schemeClr>
          </a:solidFill>
          <a:latin typeface="Calibri"/>
          <a:ea typeface="+mn-ea"/>
          <a:cs typeface="Calibri"/>
        </a:defRPr>
      </a:lvl1pPr>
      <a:lvl2pPr marL="742950" indent="-285750" algn="l" defTabSz="457200" rtl="0" eaLnBrk="1" fontAlgn="base" hangingPunct="1">
        <a:spcBef>
          <a:spcPct val="20000"/>
        </a:spcBef>
        <a:spcAft>
          <a:spcPct val="0"/>
        </a:spcAft>
        <a:buFont typeface="Arial" charset="0"/>
        <a:buChar char="–"/>
        <a:defRPr sz="2000" kern="1200">
          <a:solidFill>
            <a:schemeClr val="tx1">
              <a:lumMod val="50000"/>
            </a:schemeClr>
          </a:solidFill>
          <a:latin typeface="Calibri"/>
          <a:ea typeface="+mn-ea"/>
          <a:cs typeface="Calibri"/>
        </a:defRPr>
      </a:lvl2pPr>
      <a:lvl3pPr marL="1143000" indent="-228600" algn="l" defTabSz="457200" rtl="0" eaLnBrk="1" fontAlgn="base" hangingPunct="1">
        <a:spcBef>
          <a:spcPct val="20000"/>
        </a:spcBef>
        <a:spcAft>
          <a:spcPct val="0"/>
        </a:spcAft>
        <a:buFont typeface="Arial" charset="0"/>
        <a:buChar char="•"/>
        <a:defRPr kern="1200">
          <a:solidFill>
            <a:schemeClr val="tx1">
              <a:lumMod val="50000"/>
            </a:schemeClr>
          </a:solidFill>
          <a:latin typeface="Calibri"/>
          <a:ea typeface="+mn-ea"/>
          <a:cs typeface="Calibri"/>
        </a:defRPr>
      </a:lvl3pPr>
      <a:lvl4pPr marL="1600200" indent="-228600" algn="l" defTabSz="457200" rtl="0" eaLnBrk="1" fontAlgn="base" hangingPunct="1">
        <a:spcBef>
          <a:spcPct val="20000"/>
        </a:spcBef>
        <a:spcAft>
          <a:spcPct val="0"/>
        </a:spcAft>
        <a:buFont typeface="Arial" charset="0"/>
        <a:buChar char="–"/>
        <a:defRPr kern="1200">
          <a:solidFill>
            <a:schemeClr val="tx1">
              <a:lumMod val="50000"/>
            </a:schemeClr>
          </a:solidFill>
          <a:latin typeface="Calibri"/>
          <a:ea typeface="+mn-ea"/>
          <a:cs typeface="Calibri"/>
        </a:defRPr>
      </a:lvl4pPr>
      <a:lvl5pPr marL="2057400" indent="-228600" algn="l" defTabSz="457200" rtl="0" eaLnBrk="1" fontAlgn="base" hangingPunct="1">
        <a:spcBef>
          <a:spcPct val="20000"/>
        </a:spcBef>
        <a:spcAft>
          <a:spcPct val="0"/>
        </a:spcAft>
        <a:buFont typeface="Arial" charset="0"/>
        <a:buChar char="»"/>
        <a:defRPr kern="1200">
          <a:solidFill>
            <a:schemeClr val="tx1">
              <a:lumMod val="50000"/>
            </a:schemeClr>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srgbClr val="FFFFFF"/>
              </a:solidFill>
              <a:ea typeface="ＭＳ Ｐゴシック" pitchFamily="-108" charset="-128"/>
            </a:endParaRPr>
          </a:p>
        </p:txBody>
      </p:sp>
      <p:sp>
        <p:nvSpPr>
          <p:cNvPr id="16"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fld id="{5863335D-003A-4616-85A1-1384327FE3FA}" type="slidenum">
              <a:rPr lang="en-US" sz="1100">
                <a:solidFill>
                  <a:srgbClr val="FFFFFF"/>
                </a:solidFill>
                <a:latin typeface="Calibri" pitchFamily="34" charset="0"/>
                <a:ea typeface="ＭＳ Ｐゴシック" pitchFamily="-108" charset="-128"/>
                <a:cs typeface="Calibri" pitchFamily="34" charset="0"/>
              </a:rPr>
              <a:pPr algn="ctr" defTabSz="457200" fontAlgn="base">
                <a:spcBef>
                  <a:spcPct val="0"/>
                </a:spcBef>
                <a:spcAft>
                  <a:spcPct val="0"/>
                </a:spcAft>
                <a:defRPr/>
              </a:pPr>
              <a:t>‹#›</a:t>
            </a:fld>
            <a:endParaRPr lang="en-US" dirty="0">
              <a:solidFill>
                <a:srgbClr val="FFFFFF"/>
              </a:solidFill>
              <a:latin typeface="Calibri" pitchFamily="34" charset="0"/>
              <a:ea typeface="ＭＳ Ｐゴシック" pitchFamily="-108" charset="-128"/>
              <a:cs typeface="Calibri" pitchFamily="34" charset="0"/>
            </a:endParaRPr>
          </a:p>
        </p:txBody>
      </p:sp>
      <p:sp>
        <p:nvSpPr>
          <p:cNvPr id="1028" name="Title Placeholder 13"/>
          <p:cNvSpPr>
            <a:spLocks noGrp="1"/>
          </p:cNvSpPr>
          <p:nvPr>
            <p:ph type="title"/>
          </p:nvPr>
        </p:nvSpPr>
        <p:spPr bwMode="auto">
          <a:xfrm>
            <a:off x="31158" y="107950"/>
            <a:ext cx="5664200" cy="7937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Text Placeholder 14"/>
          <p:cNvSpPr>
            <a:spLocks noGrp="1"/>
          </p:cNvSpPr>
          <p:nvPr>
            <p:ph type="body" idx="1"/>
          </p:nvPr>
        </p:nvSpPr>
        <p:spPr bwMode="auto">
          <a:xfrm>
            <a:off x="274638" y="1090613"/>
            <a:ext cx="8589962" cy="5318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 name="Text Placeholder 9"/>
          <p:cNvSpPr txBox="1">
            <a:spLocks/>
          </p:cNvSpPr>
          <p:nvPr/>
        </p:nvSpPr>
        <p:spPr>
          <a:xfrm>
            <a:off x="130175" y="6616700"/>
            <a:ext cx="7286625" cy="241300"/>
          </a:xfrm>
          <a:prstGeom prst="rect">
            <a:avLst/>
          </a:prstGeom>
        </p:spPr>
        <p:txBody>
          <a:bodyPr>
            <a:normAutofit/>
          </a:bodyPr>
          <a:lstStyle/>
          <a:p>
            <a:pPr marL="342900" indent="-342900" defTabSz="457200" fontAlgn="base">
              <a:lnSpc>
                <a:spcPct val="90000"/>
              </a:lnSpc>
              <a:spcBef>
                <a:spcPct val="20000"/>
              </a:spcBef>
              <a:spcAft>
                <a:spcPct val="0"/>
              </a:spcAft>
              <a:buFont typeface="Arial" charset="0"/>
              <a:buNone/>
              <a:defRPr/>
            </a:pPr>
            <a:r>
              <a:rPr lang="en-US" sz="1000" dirty="0">
                <a:solidFill>
                  <a:prstClr val="white"/>
                </a:solidFill>
                <a:ea typeface="ＭＳ Ｐゴシック" pitchFamily="-108" charset="-128"/>
                <a:cs typeface="Arial" charset="0"/>
              </a:rPr>
              <a:t>Energy Efficiency &amp; Renewable Energy</a:t>
            </a:r>
          </a:p>
        </p:txBody>
      </p:sp>
      <p:grpSp>
        <p:nvGrpSpPr>
          <p:cNvPr id="2" name="Group 20"/>
          <p:cNvGrpSpPr>
            <a:grpSpLocks/>
          </p:cNvGrpSpPr>
          <p:nvPr/>
        </p:nvGrpSpPr>
        <p:grpSpPr bwMode="auto">
          <a:xfrm flipH="1" flipV="1">
            <a:off x="0" y="920750"/>
            <a:ext cx="9144000" cy="55563"/>
            <a:chOff x="0" y="832104"/>
            <a:chExt cx="9144000" cy="54864"/>
          </a:xfrm>
        </p:grpSpPr>
        <p:sp>
          <p:nvSpPr>
            <p:cNvPr id="23"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srgbClr val="FFFFFF"/>
                </a:solidFill>
                <a:ea typeface="ＭＳ Ｐゴシック" pitchFamily="-108" charset="-128"/>
              </a:endParaRPr>
            </a:p>
          </p:txBody>
        </p:sp>
        <p:sp>
          <p:nvSpPr>
            <p:cNvPr id="24"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srgbClr val="FFFFFF"/>
                </a:solidFill>
                <a:ea typeface="ＭＳ Ｐゴシック" pitchFamily="-108" charset="-128"/>
              </a:endParaRPr>
            </a:p>
          </p:txBody>
        </p:sp>
        <p:sp>
          <p:nvSpPr>
            <p:cNvPr id="25"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srgbClr val="FFFFFF"/>
                </a:solidFill>
                <a:ea typeface="ＭＳ Ｐゴシック" pitchFamily="-108" charset="-128"/>
              </a:endParaRPr>
            </a:p>
          </p:txBody>
        </p:sp>
      </p:grpSp>
      <p:sp>
        <p:nvSpPr>
          <p:cNvPr id="13" name="Text Placeholder 9"/>
          <p:cNvSpPr txBox="1">
            <a:spLocks/>
          </p:cNvSpPr>
          <p:nvPr/>
        </p:nvSpPr>
        <p:spPr>
          <a:xfrm>
            <a:off x="5476875" y="6616700"/>
            <a:ext cx="3667125" cy="241300"/>
          </a:xfrm>
          <a:prstGeom prst="rect">
            <a:avLst/>
          </a:prstGeom>
        </p:spPr>
        <p:txBody>
          <a:bodyPr>
            <a:normAutofit/>
          </a:bodyPr>
          <a:lstStyle/>
          <a:p>
            <a:pPr marL="342900" indent="-342900" algn="r" defTabSz="457200" fontAlgn="base">
              <a:lnSpc>
                <a:spcPct val="90000"/>
              </a:lnSpc>
              <a:spcBef>
                <a:spcPct val="20000"/>
              </a:spcBef>
              <a:spcAft>
                <a:spcPct val="0"/>
              </a:spcAft>
              <a:buFont typeface="Arial" charset="0"/>
              <a:buNone/>
              <a:defRPr/>
            </a:pPr>
            <a:r>
              <a:rPr lang="en-US" sz="1000" dirty="0">
                <a:solidFill>
                  <a:prstClr val="white"/>
                </a:solidFill>
                <a:ea typeface="ＭＳ Ｐゴシック" pitchFamily="-108" charset="-128"/>
                <a:cs typeface="Arial" charset="0"/>
              </a:rPr>
              <a:t>eere.energy.gov</a:t>
            </a:r>
          </a:p>
        </p:txBody>
      </p:sp>
      <p:pic>
        <p:nvPicPr>
          <p:cNvPr id="1033" name="Picture 18" descr="doe_logo_ppt.png"/>
          <p:cNvPicPr>
            <a:picLocks noChangeAspect="1"/>
          </p:cNvPicPr>
          <p:nvPr/>
        </p:nvPicPr>
        <p:blipFill>
          <a:blip r:embed="rId4" cstate="print"/>
          <a:srcRect/>
          <a:stretch>
            <a:fillRect/>
          </a:stretch>
        </p:blipFill>
        <p:spPr bwMode="auto">
          <a:xfrm>
            <a:off x="6121400" y="276225"/>
            <a:ext cx="2743200" cy="412750"/>
          </a:xfrm>
          <a:prstGeom prst="rect">
            <a:avLst/>
          </a:prstGeom>
          <a:noFill/>
          <a:ln w="9525">
            <a:noFill/>
            <a:miter lim="800000"/>
            <a:headEnd/>
            <a:tailEnd/>
          </a:ln>
        </p:spPr>
      </p:pic>
    </p:spTree>
    <p:extLst>
      <p:ext uri="{BB962C8B-B14F-4D97-AF65-F5344CB8AC3E}">
        <p14:creationId xmlns:p14="http://schemas.microsoft.com/office/powerpoint/2010/main" val="2951615741"/>
      </p:ext>
    </p:extLst>
  </p:cSld>
  <p:clrMap bg1="lt1" tx1="dk1" bg2="lt2" tx2="dk2" accent1="accent1" accent2="accent2" accent3="accent3" accent4="accent4" accent5="accent5" accent6="accent6" hlink="hlink" folHlink="folHlink"/>
  <p:sldLayoutIdLst>
    <p:sldLayoutId id="2147483663" r:id="rId1"/>
    <p:sldLayoutId id="2147483664" r:id="rId2"/>
  </p:sldLayoutIdLst>
  <p:timing>
    <p:tnLst>
      <p:par>
        <p:cTn id="1" dur="indefinite" restart="never" nodeType="tmRoot"/>
      </p:par>
    </p:tnLst>
  </p:timing>
  <p:txStyles>
    <p:titleStyle>
      <a:lvl1pPr algn="l" defTabSz="457200" rtl="0" eaLnBrk="1" fontAlgn="base" hangingPunct="1">
        <a:lnSpc>
          <a:spcPts val="2800"/>
        </a:lnSpc>
        <a:spcBef>
          <a:spcPct val="0"/>
        </a:spcBef>
        <a:spcAft>
          <a:spcPct val="0"/>
        </a:spcAft>
        <a:defRPr sz="2400" kern="1200">
          <a:solidFill>
            <a:srgbClr val="FFFFFF"/>
          </a:solidFill>
          <a:latin typeface="Arial Narrow"/>
          <a:ea typeface="ＭＳ Ｐゴシック" pitchFamily="-108" charset="-128"/>
          <a:cs typeface="Arial Narrow"/>
        </a:defRPr>
      </a:lvl1pPr>
      <a:lvl2pPr algn="l" defTabSz="457200" rtl="0" eaLnBrk="1" fontAlgn="base" hangingPunct="1">
        <a:lnSpc>
          <a:spcPts val="2800"/>
        </a:lnSpc>
        <a:spcBef>
          <a:spcPct val="0"/>
        </a:spcBef>
        <a:spcAft>
          <a:spcPct val="0"/>
        </a:spcAft>
        <a:defRPr sz="2400">
          <a:solidFill>
            <a:srgbClr val="FFFFFF"/>
          </a:solidFill>
          <a:latin typeface="Arial Narrow" pitchFamily="34" charset="0"/>
          <a:ea typeface="ＭＳ Ｐゴシック" pitchFamily="-108" charset="-128"/>
          <a:cs typeface="Arial Narrow" pitchFamily="34" charset="0"/>
        </a:defRPr>
      </a:lvl2pPr>
      <a:lvl3pPr algn="l" defTabSz="457200" rtl="0" eaLnBrk="1" fontAlgn="base" hangingPunct="1">
        <a:lnSpc>
          <a:spcPts val="2800"/>
        </a:lnSpc>
        <a:spcBef>
          <a:spcPct val="0"/>
        </a:spcBef>
        <a:spcAft>
          <a:spcPct val="0"/>
        </a:spcAft>
        <a:defRPr sz="2400">
          <a:solidFill>
            <a:srgbClr val="FFFFFF"/>
          </a:solidFill>
          <a:latin typeface="Arial Narrow" pitchFamily="34" charset="0"/>
          <a:ea typeface="ＭＳ Ｐゴシック" pitchFamily="-108" charset="-128"/>
          <a:cs typeface="Arial Narrow" pitchFamily="34" charset="0"/>
        </a:defRPr>
      </a:lvl3pPr>
      <a:lvl4pPr algn="l" defTabSz="457200" rtl="0" eaLnBrk="1" fontAlgn="base" hangingPunct="1">
        <a:lnSpc>
          <a:spcPts val="2800"/>
        </a:lnSpc>
        <a:spcBef>
          <a:spcPct val="0"/>
        </a:spcBef>
        <a:spcAft>
          <a:spcPct val="0"/>
        </a:spcAft>
        <a:defRPr sz="2400">
          <a:solidFill>
            <a:srgbClr val="FFFFFF"/>
          </a:solidFill>
          <a:latin typeface="Arial Narrow" pitchFamily="34" charset="0"/>
          <a:ea typeface="ＭＳ Ｐゴシック" pitchFamily="-108" charset="-128"/>
          <a:cs typeface="Arial Narrow" pitchFamily="34" charset="0"/>
        </a:defRPr>
      </a:lvl4pPr>
      <a:lvl5pPr algn="l" defTabSz="457200" rtl="0" eaLnBrk="1" fontAlgn="base" hangingPunct="1">
        <a:lnSpc>
          <a:spcPts val="2800"/>
        </a:lnSpc>
        <a:spcBef>
          <a:spcPct val="0"/>
        </a:spcBef>
        <a:spcAft>
          <a:spcPct val="0"/>
        </a:spcAft>
        <a:defRPr sz="2400">
          <a:solidFill>
            <a:srgbClr val="FFFFFF"/>
          </a:solidFill>
          <a:latin typeface="Arial Narrow" pitchFamily="34" charset="0"/>
          <a:ea typeface="ＭＳ Ｐゴシック" pitchFamily="-108" charset="-128"/>
          <a:cs typeface="Arial Narrow" pitchFamily="34" charset="0"/>
        </a:defRPr>
      </a:lvl5pPr>
      <a:lvl6pPr marL="457200" algn="l" defTabSz="457200" rtl="0" eaLnBrk="1" fontAlgn="base" hangingPunct="1">
        <a:lnSpc>
          <a:spcPts val="2800"/>
        </a:lnSpc>
        <a:spcBef>
          <a:spcPct val="0"/>
        </a:spcBef>
        <a:spcAft>
          <a:spcPct val="0"/>
        </a:spcAft>
        <a:defRPr sz="3000">
          <a:solidFill>
            <a:srgbClr val="FFFFFF"/>
          </a:solidFill>
          <a:latin typeface="Arial" charset="0"/>
          <a:ea typeface="ＭＳ Ｐゴシック" pitchFamily="-108" charset="-128"/>
        </a:defRPr>
      </a:lvl6pPr>
      <a:lvl7pPr marL="914400" algn="l" defTabSz="457200" rtl="0" eaLnBrk="1" fontAlgn="base" hangingPunct="1">
        <a:lnSpc>
          <a:spcPts val="2800"/>
        </a:lnSpc>
        <a:spcBef>
          <a:spcPct val="0"/>
        </a:spcBef>
        <a:spcAft>
          <a:spcPct val="0"/>
        </a:spcAft>
        <a:defRPr sz="3000">
          <a:solidFill>
            <a:srgbClr val="FFFFFF"/>
          </a:solidFill>
          <a:latin typeface="Arial" charset="0"/>
          <a:ea typeface="ＭＳ Ｐゴシック" pitchFamily="-108" charset="-128"/>
        </a:defRPr>
      </a:lvl7pPr>
      <a:lvl8pPr marL="1371600" algn="l" defTabSz="457200" rtl="0" eaLnBrk="1" fontAlgn="base" hangingPunct="1">
        <a:lnSpc>
          <a:spcPts val="2800"/>
        </a:lnSpc>
        <a:spcBef>
          <a:spcPct val="0"/>
        </a:spcBef>
        <a:spcAft>
          <a:spcPct val="0"/>
        </a:spcAft>
        <a:defRPr sz="3000">
          <a:solidFill>
            <a:srgbClr val="FFFFFF"/>
          </a:solidFill>
          <a:latin typeface="Arial" charset="0"/>
          <a:ea typeface="ＭＳ Ｐゴシック" pitchFamily="-108" charset="-128"/>
        </a:defRPr>
      </a:lvl8pPr>
      <a:lvl9pPr marL="1828800" algn="l" defTabSz="457200" rtl="0" eaLnBrk="1" fontAlgn="base" hangingPunct="1">
        <a:lnSpc>
          <a:spcPts val="2800"/>
        </a:lnSpc>
        <a:spcBef>
          <a:spcPct val="0"/>
        </a:spcBef>
        <a:spcAft>
          <a:spcPct val="0"/>
        </a:spcAft>
        <a:defRPr sz="3000">
          <a:solidFill>
            <a:srgbClr val="FFFFFF"/>
          </a:solidFill>
          <a:latin typeface="Arial" charset="0"/>
          <a:ea typeface="ＭＳ Ｐゴシック" pitchFamily="-108" charset="-128"/>
        </a:defRPr>
      </a:lvl9pPr>
    </p:titleStyle>
    <p:bodyStyle>
      <a:lvl1pPr marL="342900" indent="-342900" algn="l" defTabSz="457200" rtl="0" eaLnBrk="1" fontAlgn="base" hangingPunct="1">
        <a:spcBef>
          <a:spcPct val="20000"/>
        </a:spcBef>
        <a:spcAft>
          <a:spcPct val="0"/>
        </a:spcAft>
        <a:buFont typeface="Arial" charset="0"/>
        <a:buChar char="•"/>
        <a:defRPr sz="2000" kern="1200">
          <a:solidFill>
            <a:srgbClr val="292929"/>
          </a:solidFill>
          <a:latin typeface="Calibri"/>
          <a:ea typeface="ＭＳ Ｐゴシック" pitchFamily="-108" charset="-128"/>
          <a:cs typeface="Calibri"/>
        </a:defRPr>
      </a:lvl1pPr>
      <a:lvl2pPr marL="742950" indent="-285750" algn="l" defTabSz="457200" rtl="0" eaLnBrk="1" fontAlgn="base" hangingPunct="1">
        <a:spcBef>
          <a:spcPct val="20000"/>
        </a:spcBef>
        <a:spcAft>
          <a:spcPct val="0"/>
        </a:spcAft>
        <a:buFont typeface="Arial" charset="0"/>
        <a:buChar char="–"/>
        <a:defRPr kern="1200">
          <a:solidFill>
            <a:srgbClr val="292929"/>
          </a:solidFill>
          <a:latin typeface="Calibri"/>
          <a:ea typeface="ＭＳ Ｐゴシック" pitchFamily="-108" charset="-128"/>
          <a:cs typeface="Calibri"/>
        </a:defRPr>
      </a:lvl2pPr>
      <a:lvl3pPr marL="1143000" indent="-228600" algn="l" defTabSz="457200" rtl="0" eaLnBrk="1" fontAlgn="base" hangingPunct="1">
        <a:spcBef>
          <a:spcPct val="20000"/>
        </a:spcBef>
        <a:spcAft>
          <a:spcPct val="0"/>
        </a:spcAft>
        <a:buFont typeface="Arial" charset="0"/>
        <a:buChar char="•"/>
        <a:defRPr sz="1600" kern="1200">
          <a:solidFill>
            <a:srgbClr val="292929"/>
          </a:solidFill>
          <a:latin typeface="Calibri"/>
          <a:ea typeface="ＭＳ Ｐゴシック" pitchFamily="-108" charset="-128"/>
          <a:cs typeface="Calibri"/>
        </a:defRPr>
      </a:lvl3pPr>
      <a:lvl4pPr marL="1600200" indent="-228600" algn="l" defTabSz="457200" rtl="0" eaLnBrk="1" fontAlgn="base" hangingPunct="1">
        <a:spcBef>
          <a:spcPct val="20000"/>
        </a:spcBef>
        <a:spcAft>
          <a:spcPct val="0"/>
        </a:spcAft>
        <a:buFont typeface="Arial" charset="0"/>
        <a:buChar char="–"/>
        <a:defRPr sz="1600" kern="1200">
          <a:solidFill>
            <a:srgbClr val="292929"/>
          </a:solidFill>
          <a:latin typeface="Calibri"/>
          <a:ea typeface="ＭＳ Ｐゴシック" pitchFamily="-108" charset="-128"/>
          <a:cs typeface="Calibri"/>
        </a:defRPr>
      </a:lvl4pPr>
      <a:lvl5pPr marL="2057400" indent="-228600" algn="l" defTabSz="457200" rtl="0" eaLnBrk="1" fontAlgn="base" hangingPunct="1">
        <a:spcBef>
          <a:spcPct val="20000"/>
        </a:spcBef>
        <a:spcAft>
          <a:spcPct val="0"/>
        </a:spcAft>
        <a:buFont typeface="Arial" charset="0"/>
        <a:buChar char="»"/>
        <a:defRPr sz="1600" kern="1200">
          <a:solidFill>
            <a:srgbClr val="292929"/>
          </a:solidFill>
          <a:latin typeface="Calibri"/>
          <a:ea typeface="ＭＳ Ｐゴシック" pitchFamily="-108"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1800" y="914400"/>
            <a:ext cx="6096000" cy="5334000"/>
          </a:xfrm>
          <a:prstGeom prst="rect">
            <a:avLst/>
          </a:prstGeom>
          <a:solidFill>
            <a:schemeClr val="accent6"/>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711437"/>
            <a:ext cx="2971801" cy="1752600"/>
          </a:xfrm>
          <a:prstGeom prst="rect">
            <a:avLst/>
          </a:prstGeom>
        </p:spPr>
      </p:pic>
      <p:pic>
        <p:nvPicPr>
          <p:cNvPr id="4" name="Picture 3"/>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6200"/>
                    </a14:imgEffect>
                    <a14:imgEffect>
                      <a14:saturation sat="260000"/>
                    </a14:imgEffect>
                  </a14:imgLayer>
                </a14:imgProps>
              </a:ext>
              <a:ext uri="{28A0092B-C50C-407E-A947-70E740481C1C}">
                <a14:useLocalDpi xmlns:a14="http://schemas.microsoft.com/office/drawing/2010/main" val="0"/>
              </a:ext>
            </a:extLst>
          </a:blip>
          <a:srcRect l="11731" t="5076" r="11827" b="3152"/>
          <a:stretch/>
        </p:blipFill>
        <p:spPr>
          <a:xfrm>
            <a:off x="3048000" y="987806"/>
            <a:ext cx="5943600" cy="5193300"/>
          </a:xfrm>
          <a:prstGeom prst="rect">
            <a:avLst/>
          </a:prstGeom>
          <a:ln>
            <a:noFill/>
          </a:ln>
          <a:effectLst>
            <a:outerShdw blurRad="101600" dist="50800" dir="7200000" algn="ctr" rotWithShape="0">
              <a:srgbClr val="000000">
                <a:alpha val="43137"/>
              </a:srgbClr>
            </a:outerShdw>
          </a:effectLst>
        </p:spPr>
      </p:pic>
      <p:sp>
        <p:nvSpPr>
          <p:cNvPr id="7" name="Rectangle 6"/>
          <p:cNvSpPr/>
          <p:nvPr/>
        </p:nvSpPr>
        <p:spPr>
          <a:xfrm>
            <a:off x="304800" y="914401"/>
            <a:ext cx="2438400" cy="5334000"/>
          </a:xfrm>
          <a:prstGeom prst="rect">
            <a:avLst/>
          </a:prstGeom>
          <a:solidFill>
            <a:schemeClr val="accent2">
              <a:lumMod val="60000"/>
              <a:lumOff val="40000"/>
            </a:schemeClr>
          </a:solidFill>
          <a:ln>
            <a:noFill/>
          </a:ln>
          <a:effectLst>
            <a:outerShdw blurRad="40000" dist="23000" dir="5400000" rotWithShape="0">
              <a:srgbClr val="000000">
                <a:alpha val="35000"/>
              </a:srgbClr>
            </a:outerShdw>
            <a:softEdge rad="12700"/>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Title 1"/>
          <p:cNvSpPr txBox="1">
            <a:spLocks/>
          </p:cNvSpPr>
          <p:nvPr/>
        </p:nvSpPr>
        <p:spPr>
          <a:xfrm>
            <a:off x="304800" y="914401"/>
            <a:ext cx="2438400" cy="5333999"/>
          </a:xfrm>
          <a:prstGeom prst="rect">
            <a:avLst/>
          </a:prstGeom>
        </p:spPr>
        <p:txBody>
          <a:bodyPr anchor="t" anchorCtr="0">
            <a:noAutofit/>
          </a:bodyPr>
          <a:lstStyle>
            <a:lvl1pPr algn="l" defTabSz="457200" rtl="0" eaLnBrk="1" fontAlgn="base" hangingPunct="1">
              <a:lnSpc>
                <a:spcPts val="2800"/>
              </a:lnSpc>
              <a:spcBef>
                <a:spcPct val="0"/>
              </a:spcBef>
              <a:spcAft>
                <a:spcPct val="0"/>
              </a:spcAft>
              <a:defRPr sz="2400" b="1" i="0" kern="1200">
                <a:solidFill>
                  <a:srgbClr val="000000"/>
                </a:solidFill>
                <a:latin typeface="Calibri"/>
                <a:ea typeface="+mj-ea"/>
                <a:cs typeface="Calibri"/>
              </a:defRPr>
            </a:lvl1pPr>
            <a:lvl2pPr algn="l" defTabSz="457200" rtl="0" eaLnBrk="1" fontAlgn="base" hangingPunct="1">
              <a:lnSpc>
                <a:spcPts val="2800"/>
              </a:lnSpc>
              <a:spcBef>
                <a:spcPct val="0"/>
              </a:spcBef>
              <a:spcAft>
                <a:spcPct val="0"/>
              </a:spcAft>
              <a:defRPr sz="2600">
                <a:solidFill>
                  <a:srgbClr val="FFFFFF"/>
                </a:solidFill>
                <a:latin typeface="Arial" charset="0"/>
              </a:defRPr>
            </a:lvl2pPr>
            <a:lvl3pPr algn="l" defTabSz="457200" rtl="0" eaLnBrk="1" fontAlgn="base" hangingPunct="1">
              <a:lnSpc>
                <a:spcPts val="2800"/>
              </a:lnSpc>
              <a:spcBef>
                <a:spcPct val="0"/>
              </a:spcBef>
              <a:spcAft>
                <a:spcPct val="0"/>
              </a:spcAft>
              <a:defRPr sz="2600">
                <a:solidFill>
                  <a:srgbClr val="FFFFFF"/>
                </a:solidFill>
                <a:latin typeface="Arial" charset="0"/>
              </a:defRPr>
            </a:lvl3pPr>
            <a:lvl4pPr algn="l" defTabSz="457200" rtl="0" eaLnBrk="1" fontAlgn="base" hangingPunct="1">
              <a:lnSpc>
                <a:spcPts val="2800"/>
              </a:lnSpc>
              <a:spcBef>
                <a:spcPct val="0"/>
              </a:spcBef>
              <a:spcAft>
                <a:spcPct val="0"/>
              </a:spcAft>
              <a:defRPr sz="2600">
                <a:solidFill>
                  <a:srgbClr val="FFFFFF"/>
                </a:solidFill>
                <a:latin typeface="Arial" charset="0"/>
              </a:defRPr>
            </a:lvl4pPr>
            <a:lvl5pPr algn="l" defTabSz="457200" rtl="0" eaLnBrk="1" fontAlgn="base" hangingPunct="1">
              <a:lnSpc>
                <a:spcPts val="2800"/>
              </a:lnSpc>
              <a:spcBef>
                <a:spcPct val="0"/>
              </a:spcBef>
              <a:spcAft>
                <a:spcPct val="0"/>
              </a:spcAft>
              <a:defRPr sz="2600">
                <a:solidFill>
                  <a:srgbClr val="FFFFFF"/>
                </a:solidFill>
                <a:latin typeface="Arial" charset="0"/>
              </a:defRPr>
            </a:lvl5pPr>
            <a:lvl6pPr marL="457200" algn="l" defTabSz="457200" rtl="0" eaLnBrk="1" fontAlgn="base" hangingPunct="1">
              <a:lnSpc>
                <a:spcPts val="2800"/>
              </a:lnSpc>
              <a:spcBef>
                <a:spcPct val="0"/>
              </a:spcBef>
              <a:spcAft>
                <a:spcPct val="0"/>
              </a:spcAft>
              <a:defRPr sz="2600">
                <a:solidFill>
                  <a:srgbClr val="FFFFFF"/>
                </a:solidFill>
                <a:latin typeface="Arial" charset="0"/>
              </a:defRPr>
            </a:lvl6pPr>
            <a:lvl7pPr marL="914400" algn="l" defTabSz="457200" rtl="0" eaLnBrk="1" fontAlgn="base" hangingPunct="1">
              <a:lnSpc>
                <a:spcPts val="2800"/>
              </a:lnSpc>
              <a:spcBef>
                <a:spcPct val="0"/>
              </a:spcBef>
              <a:spcAft>
                <a:spcPct val="0"/>
              </a:spcAft>
              <a:defRPr sz="2600">
                <a:solidFill>
                  <a:srgbClr val="FFFFFF"/>
                </a:solidFill>
                <a:latin typeface="Arial" charset="0"/>
              </a:defRPr>
            </a:lvl7pPr>
            <a:lvl8pPr marL="1371600" algn="l" defTabSz="457200" rtl="0" eaLnBrk="1" fontAlgn="base" hangingPunct="1">
              <a:lnSpc>
                <a:spcPts val="2800"/>
              </a:lnSpc>
              <a:spcBef>
                <a:spcPct val="0"/>
              </a:spcBef>
              <a:spcAft>
                <a:spcPct val="0"/>
              </a:spcAft>
              <a:defRPr sz="2600">
                <a:solidFill>
                  <a:srgbClr val="FFFFFF"/>
                </a:solidFill>
                <a:latin typeface="Arial" charset="0"/>
              </a:defRPr>
            </a:lvl8pPr>
            <a:lvl9pPr marL="1828800" algn="l" defTabSz="457200" rtl="0" eaLnBrk="1" fontAlgn="base" hangingPunct="1">
              <a:lnSpc>
                <a:spcPts val="2800"/>
              </a:lnSpc>
              <a:spcBef>
                <a:spcPct val="0"/>
              </a:spcBef>
              <a:spcAft>
                <a:spcPct val="0"/>
              </a:spcAft>
              <a:defRPr sz="2600">
                <a:solidFill>
                  <a:srgbClr val="FFFFFF"/>
                </a:solidFill>
                <a:latin typeface="Arial" charset="0"/>
              </a:defRPr>
            </a:lvl9pPr>
          </a:lstStyle>
          <a:p>
            <a:pPr>
              <a:lnSpc>
                <a:spcPct val="100000"/>
              </a:lnSpc>
              <a:spcBef>
                <a:spcPts val="0"/>
              </a:spcBef>
            </a:pPr>
            <a:r>
              <a:rPr lang="en-US" sz="1600" dirty="0">
                <a:solidFill>
                  <a:srgbClr val="EEECE1">
                    <a:lumMod val="10000"/>
                  </a:srgbClr>
                </a:solidFill>
              </a:rPr>
              <a:t>NGDS is a catalog of documents and datasets that provide information about geothermal resources within the United States, including information from other parts of the world, used to:</a:t>
            </a:r>
          </a:p>
          <a:p>
            <a:pPr marL="342900" indent="-342900">
              <a:lnSpc>
                <a:spcPct val="100000"/>
              </a:lnSpc>
              <a:spcBef>
                <a:spcPts val="0"/>
              </a:spcBef>
              <a:buFont typeface="Wingdings" panose="05000000000000000000" pitchFamily="2" charset="2"/>
              <a:buChar char="§"/>
            </a:pPr>
            <a:r>
              <a:rPr lang="en-US" sz="1400" b="0" dirty="0">
                <a:solidFill>
                  <a:srgbClr val="EEECE1">
                    <a:lumMod val="10000"/>
                  </a:srgbClr>
                </a:solidFill>
              </a:rPr>
              <a:t>Determine geothermal potential; </a:t>
            </a:r>
          </a:p>
          <a:p>
            <a:pPr marL="342900" indent="-342900">
              <a:lnSpc>
                <a:spcPct val="100000"/>
              </a:lnSpc>
              <a:spcBef>
                <a:spcPts val="0"/>
              </a:spcBef>
              <a:buFont typeface="Wingdings" panose="05000000000000000000" pitchFamily="2" charset="2"/>
              <a:buChar char="§"/>
            </a:pPr>
            <a:r>
              <a:rPr lang="en-US" sz="1400" b="0" dirty="0">
                <a:solidFill>
                  <a:srgbClr val="EEECE1">
                    <a:lumMod val="10000"/>
                  </a:srgbClr>
                </a:solidFill>
              </a:rPr>
              <a:t>Guide exploration and development; </a:t>
            </a:r>
          </a:p>
          <a:p>
            <a:pPr marL="342900" indent="-342900">
              <a:lnSpc>
                <a:spcPct val="100000"/>
              </a:lnSpc>
              <a:spcBef>
                <a:spcPts val="0"/>
              </a:spcBef>
              <a:buFont typeface="Wingdings" panose="05000000000000000000" pitchFamily="2" charset="2"/>
              <a:buChar char="§"/>
            </a:pPr>
            <a:r>
              <a:rPr lang="en-US" sz="1400" b="0" dirty="0">
                <a:solidFill>
                  <a:srgbClr val="EEECE1">
                    <a:lumMod val="10000"/>
                  </a:srgbClr>
                </a:solidFill>
              </a:rPr>
              <a:t>Make data-driven policy decisions; </a:t>
            </a:r>
          </a:p>
          <a:p>
            <a:pPr marL="342900" indent="-342900">
              <a:lnSpc>
                <a:spcPct val="100000"/>
              </a:lnSpc>
              <a:spcBef>
                <a:spcPts val="0"/>
              </a:spcBef>
              <a:buFont typeface="Wingdings" panose="05000000000000000000" pitchFamily="2" charset="2"/>
              <a:buChar char="§"/>
            </a:pPr>
            <a:r>
              <a:rPr lang="en-US" sz="1400" b="0" dirty="0">
                <a:solidFill>
                  <a:srgbClr val="EEECE1">
                    <a:lumMod val="10000"/>
                  </a:srgbClr>
                </a:solidFill>
              </a:rPr>
              <a:t>Minimize development risks; </a:t>
            </a:r>
          </a:p>
          <a:p>
            <a:pPr marL="342900" indent="-342900">
              <a:lnSpc>
                <a:spcPct val="100000"/>
              </a:lnSpc>
              <a:spcBef>
                <a:spcPts val="0"/>
              </a:spcBef>
              <a:buFont typeface="Wingdings" panose="05000000000000000000" pitchFamily="2" charset="2"/>
              <a:buChar char="§"/>
            </a:pPr>
            <a:r>
              <a:rPr lang="en-US" sz="1400" b="0" dirty="0">
                <a:solidFill>
                  <a:srgbClr val="EEECE1">
                    <a:lumMod val="10000"/>
                  </a:srgbClr>
                </a:solidFill>
              </a:rPr>
              <a:t>Understand how geothermal activities affect your community and the environment;</a:t>
            </a:r>
          </a:p>
          <a:p>
            <a:pPr marL="342900" indent="-342900">
              <a:lnSpc>
                <a:spcPct val="100000"/>
              </a:lnSpc>
              <a:spcBef>
                <a:spcPts val="0"/>
              </a:spcBef>
              <a:buFont typeface="Wingdings" panose="05000000000000000000" pitchFamily="2" charset="2"/>
              <a:buChar char="§"/>
            </a:pPr>
            <a:r>
              <a:rPr lang="en-US" sz="1400" b="0" dirty="0">
                <a:solidFill>
                  <a:srgbClr val="EEECE1">
                    <a:lumMod val="10000"/>
                  </a:srgbClr>
                </a:solidFill>
              </a:rPr>
              <a:t>Guide investments</a:t>
            </a:r>
            <a:r>
              <a:rPr lang="en-US" sz="1400" b="0" dirty="0" smtClean="0">
                <a:solidFill>
                  <a:srgbClr val="EEECE1">
                    <a:lumMod val="10000"/>
                  </a:srgbClr>
                </a:solidFill>
              </a:rPr>
              <a:t>.</a:t>
            </a:r>
            <a:endParaRPr lang="en-US" sz="1400" b="0" dirty="0" smtClean="0">
              <a:ea typeface="Adobe Gothic Std B" pitchFamily="34" charset="-128"/>
            </a:endParaRPr>
          </a:p>
          <a:p>
            <a:pPr>
              <a:lnSpc>
                <a:spcPct val="100000"/>
              </a:lnSpc>
              <a:spcBef>
                <a:spcPts val="0"/>
              </a:spcBef>
              <a:spcAft>
                <a:spcPts val="600"/>
              </a:spcAft>
            </a:pPr>
            <a:endParaRPr lang="en-US" sz="1200" b="0" dirty="0" smtClean="0">
              <a:ea typeface="Adobe Gothic Std B" pitchFamily="34" charset="-128"/>
            </a:endParaRPr>
          </a:p>
          <a:p>
            <a:pPr>
              <a:lnSpc>
                <a:spcPct val="100000"/>
              </a:lnSpc>
              <a:spcBef>
                <a:spcPts val="0"/>
              </a:spcBef>
              <a:spcAft>
                <a:spcPts val="600"/>
              </a:spcAft>
            </a:pPr>
            <a:endParaRPr lang="en-US" sz="1200" dirty="0">
              <a:ea typeface="Adobe Gothic Std B" pitchFamily="34" charset="-128"/>
            </a:endParaRPr>
          </a:p>
          <a:p>
            <a:pPr>
              <a:lnSpc>
                <a:spcPct val="100000"/>
              </a:lnSpc>
              <a:spcBef>
                <a:spcPts val="0"/>
              </a:spcBef>
              <a:spcAft>
                <a:spcPts val="600"/>
              </a:spcAft>
            </a:pPr>
            <a:endParaRPr lang="en-US" sz="1200" b="0" dirty="0">
              <a:solidFill>
                <a:srgbClr val="50565C"/>
              </a:solidFill>
              <a:ea typeface="Adobe Gothic Std B" pitchFamily="34" charset="-128"/>
            </a:endParaRPr>
          </a:p>
        </p:txBody>
      </p:sp>
      <p:sp>
        <p:nvSpPr>
          <p:cNvPr id="39" name="Rectangular Callout 38"/>
          <p:cNvSpPr/>
          <p:nvPr/>
        </p:nvSpPr>
        <p:spPr>
          <a:xfrm>
            <a:off x="7251334" y="601153"/>
            <a:ext cx="1035416" cy="599899"/>
          </a:xfrm>
          <a:prstGeom prst="wedgeRectCallout">
            <a:avLst>
              <a:gd name="adj1" fmla="val -38125"/>
              <a:gd name="adj2" fmla="val 94501"/>
            </a:avLst>
          </a:prstGeom>
          <a:effectLst>
            <a:outerShdw blurRad="101600" dist="50800" dir="72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0" name="TextBox 39"/>
          <p:cNvSpPr txBox="1"/>
          <p:nvPr/>
        </p:nvSpPr>
        <p:spPr>
          <a:xfrm>
            <a:off x="7239000" y="654401"/>
            <a:ext cx="1283066" cy="519998"/>
          </a:xfrm>
          <a:prstGeom prst="rect">
            <a:avLst/>
          </a:prstGeom>
        </p:spPr>
        <p:txBody>
          <a:bodyPr vert="horz" wrap="square" lIns="91440" tIns="45720" rIns="91440" bIns="45720" rtlCol="0">
            <a:noAutofit/>
          </a:bodyPr>
          <a:lstStyle/>
          <a:p>
            <a:pPr defTabSz="457200">
              <a:spcBef>
                <a:spcPct val="20000"/>
              </a:spcBef>
              <a:buFont typeface="Arial"/>
              <a:buNone/>
            </a:pPr>
            <a:r>
              <a:rPr lang="en-US" sz="1200" b="1" dirty="0">
                <a:solidFill>
                  <a:srgbClr val="FF0000"/>
                </a:solidFill>
                <a:latin typeface="Arial Black" panose="020B0A04020102020204" pitchFamily="34" charset="0"/>
                <a:cs typeface="Aharoni" panose="02010803020104030203" pitchFamily="2" charset="-79"/>
              </a:rPr>
              <a:t>Tools and Models</a:t>
            </a:r>
          </a:p>
        </p:txBody>
      </p:sp>
      <p:sp>
        <p:nvSpPr>
          <p:cNvPr id="41" name="Rectangular Callout 40"/>
          <p:cNvSpPr/>
          <p:nvPr/>
        </p:nvSpPr>
        <p:spPr>
          <a:xfrm>
            <a:off x="7734301" y="3398553"/>
            <a:ext cx="1104899" cy="563848"/>
          </a:xfrm>
          <a:prstGeom prst="wedgeRectCallout">
            <a:avLst>
              <a:gd name="adj1" fmla="val -33941"/>
              <a:gd name="adj2" fmla="val -74362"/>
            </a:avLst>
          </a:prstGeom>
          <a:effectLst>
            <a:outerShdw blurRad="101600" dist="50800" dir="72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2" name="TextBox 41"/>
          <p:cNvSpPr txBox="1"/>
          <p:nvPr/>
        </p:nvSpPr>
        <p:spPr>
          <a:xfrm>
            <a:off x="7784734" y="3468187"/>
            <a:ext cx="1283066" cy="607425"/>
          </a:xfrm>
          <a:prstGeom prst="rect">
            <a:avLst/>
          </a:prstGeom>
        </p:spPr>
        <p:txBody>
          <a:bodyPr vert="horz" wrap="square" lIns="91440" tIns="45720" rIns="91440" bIns="45720" rtlCol="0">
            <a:noAutofit/>
          </a:bodyPr>
          <a:lstStyle/>
          <a:p>
            <a:pPr defTabSz="457200">
              <a:lnSpc>
                <a:spcPts val="1300"/>
              </a:lnSpc>
              <a:spcBef>
                <a:spcPct val="20000"/>
              </a:spcBef>
              <a:buFont typeface="Arial"/>
              <a:buNone/>
            </a:pPr>
            <a:r>
              <a:rPr lang="en-US" sz="1200" b="1" dirty="0">
                <a:solidFill>
                  <a:srgbClr val="FF0000"/>
                </a:solidFill>
                <a:latin typeface="Arial Black" panose="020B0A04020102020204" pitchFamily="34" charset="0"/>
                <a:cs typeface="Aharoni" panose="02010803020104030203" pitchFamily="2" charset="-79"/>
              </a:rPr>
              <a:t>Featured </a:t>
            </a:r>
          </a:p>
          <a:p>
            <a:pPr defTabSz="457200">
              <a:lnSpc>
                <a:spcPts val="1300"/>
              </a:lnSpc>
              <a:spcBef>
                <a:spcPct val="20000"/>
              </a:spcBef>
              <a:buFont typeface="Arial"/>
              <a:buNone/>
            </a:pPr>
            <a:r>
              <a:rPr lang="en-US" sz="1200" b="1" dirty="0">
                <a:solidFill>
                  <a:srgbClr val="FF0000"/>
                </a:solidFill>
                <a:latin typeface="Arial Black" panose="020B0A04020102020204" pitchFamily="34" charset="0"/>
                <a:cs typeface="Aharoni" panose="02010803020104030203" pitchFamily="2" charset="-79"/>
              </a:rPr>
              <a:t>Node</a:t>
            </a:r>
          </a:p>
        </p:txBody>
      </p:sp>
      <p:sp>
        <p:nvSpPr>
          <p:cNvPr id="43" name="Rectangular Callout 42"/>
          <p:cNvSpPr/>
          <p:nvPr/>
        </p:nvSpPr>
        <p:spPr>
          <a:xfrm>
            <a:off x="4648200" y="4994919"/>
            <a:ext cx="1143000" cy="491481"/>
          </a:xfrm>
          <a:prstGeom prst="wedgeRectCallout">
            <a:avLst>
              <a:gd name="adj1" fmla="val 26282"/>
              <a:gd name="adj2" fmla="val -94347"/>
            </a:avLst>
          </a:prstGeom>
          <a:effectLst>
            <a:outerShdw blurRad="101600" dist="50800" dir="72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4" name="TextBox 43"/>
          <p:cNvSpPr txBox="1"/>
          <p:nvPr/>
        </p:nvSpPr>
        <p:spPr>
          <a:xfrm>
            <a:off x="4703087" y="5107575"/>
            <a:ext cx="1283066" cy="607425"/>
          </a:xfrm>
          <a:prstGeom prst="rect">
            <a:avLst/>
          </a:prstGeom>
        </p:spPr>
        <p:txBody>
          <a:bodyPr vert="horz" wrap="square" lIns="91440" tIns="45720" rIns="91440" bIns="45720" rtlCol="0">
            <a:noAutofit/>
          </a:bodyPr>
          <a:lstStyle/>
          <a:p>
            <a:pPr defTabSz="457200">
              <a:spcBef>
                <a:spcPct val="20000"/>
              </a:spcBef>
              <a:buFont typeface="Arial"/>
              <a:buNone/>
            </a:pPr>
            <a:r>
              <a:rPr lang="en-US" sz="1200" b="1" dirty="0">
                <a:solidFill>
                  <a:srgbClr val="FF0000"/>
                </a:solidFill>
                <a:latin typeface="Arial Black" panose="020B0A04020102020204" pitchFamily="34" charset="0"/>
                <a:cs typeface="Aharoni" panose="02010803020104030203" pitchFamily="2" charset="-79"/>
              </a:rPr>
              <a:t>Training</a:t>
            </a:r>
          </a:p>
        </p:txBody>
      </p:sp>
      <p:sp>
        <p:nvSpPr>
          <p:cNvPr id="45" name="Rectangular Callout 44"/>
          <p:cNvSpPr/>
          <p:nvPr/>
        </p:nvSpPr>
        <p:spPr>
          <a:xfrm>
            <a:off x="7391400" y="5181600"/>
            <a:ext cx="1430301" cy="762000"/>
          </a:xfrm>
          <a:prstGeom prst="wedgeRectCallout">
            <a:avLst>
              <a:gd name="adj1" fmla="val 6058"/>
              <a:gd name="adj2" fmla="val -88951"/>
            </a:avLst>
          </a:prstGeom>
          <a:effectLst>
            <a:outerShdw blurRad="101600" dist="50800" dir="72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6" name="TextBox 45"/>
          <p:cNvSpPr txBox="1"/>
          <p:nvPr/>
        </p:nvSpPr>
        <p:spPr>
          <a:xfrm>
            <a:off x="7430501" y="5257799"/>
            <a:ext cx="1391200" cy="607425"/>
          </a:xfrm>
          <a:prstGeom prst="rect">
            <a:avLst/>
          </a:prstGeom>
        </p:spPr>
        <p:txBody>
          <a:bodyPr vert="horz" wrap="square" lIns="91440" tIns="45720" rIns="91440" bIns="45720" rtlCol="0">
            <a:noAutofit/>
          </a:bodyPr>
          <a:lstStyle/>
          <a:p>
            <a:pPr defTabSz="457200">
              <a:spcBef>
                <a:spcPct val="20000"/>
              </a:spcBef>
              <a:buFont typeface="Arial"/>
              <a:buNone/>
            </a:pPr>
            <a:r>
              <a:rPr lang="en-US" sz="1200" b="1" dirty="0">
                <a:solidFill>
                  <a:srgbClr val="FF0000"/>
                </a:solidFill>
                <a:latin typeface="Arial Black" panose="020B0A04020102020204" pitchFamily="34" charset="0"/>
                <a:cs typeface="Aharoni" panose="02010803020104030203" pitchFamily="2" charset="-79"/>
              </a:rPr>
              <a:t>Free software for data providers</a:t>
            </a:r>
          </a:p>
        </p:txBody>
      </p:sp>
      <p:sp>
        <p:nvSpPr>
          <p:cNvPr id="47" name="Rectangular Callout 46"/>
          <p:cNvSpPr/>
          <p:nvPr/>
        </p:nvSpPr>
        <p:spPr>
          <a:xfrm>
            <a:off x="2924015" y="2666446"/>
            <a:ext cx="1343185" cy="638183"/>
          </a:xfrm>
          <a:prstGeom prst="wedgeRectCallout">
            <a:avLst>
              <a:gd name="adj1" fmla="val 32159"/>
              <a:gd name="adj2" fmla="val 84152"/>
            </a:avLst>
          </a:prstGeom>
          <a:effectLst>
            <a:outerShdw blurRad="101600" dist="50800" dir="72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8" name="TextBox 47"/>
          <p:cNvSpPr txBox="1"/>
          <p:nvPr/>
        </p:nvSpPr>
        <p:spPr>
          <a:xfrm>
            <a:off x="2984134" y="2743200"/>
            <a:ext cx="1283066" cy="607425"/>
          </a:xfrm>
          <a:prstGeom prst="rect">
            <a:avLst/>
          </a:prstGeom>
        </p:spPr>
        <p:txBody>
          <a:bodyPr vert="horz" wrap="square" lIns="91440" tIns="45720" rIns="91440" bIns="45720" rtlCol="0">
            <a:noAutofit/>
          </a:bodyPr>
          <a:lstStyle/>
          <a:p>
            <a:pPr defTabSz="457200">
              <a:spcBef>
                <a:spcPct val="20000"/>
              </a:spcBef>
              <a:buFont typeface="Arial"/>
              <a:buNone/>
            </a:pPr>
            <a:r>
              <a:rPr lang="en-US" sz="1200" b="1" dirty="0">
                <a:solidFill>
                  <a:srgbClr val="FF0000"/>
                </a:solidFill>
                <a:latin typeface="Arial Black" panose="020B0A04020102020204" pitchFamily="34" charset="0"/>
                <a:cs typeface="Aharoni" panose="02010803020104030203" pitchFamily="2" charset="-79"/>
              </a:rPr>
              <a:t>Newest</a:t>
            </a:r>
          </a:p>
          <a:p>
            <a:pPr defTabSz="457200">
              <a:spcBef>
                <a:spcPct val="20000"/>
              </a:spcBef>
              <a:buFont typeface="Arial"/>
              <a:buNone/>
            </a:pPr>
            <a:r>
              <a:rPr lang="en-US" sz="1200" b="1" dirty="0">
                <a:solidFill>
                  <a:srgbClr val="FF0000"/>
                </a:solidFill>
                <a:latin typeface="Arial Black" panose="020B0A04020102020204" pitchFamily="34" charset="0"/>
                <a:cs typeface="Aharoni" panose="02010803020104030203" pitchFamily="2" charset="-79"/>
              </a:rPr>
              <a:t>Submissions</a:t>
            </a:r>
          </a:p>
        </p:txBody>
      </p:sp>
      <p:sp>
        <p:nvSpPr>
          <p:cNvPr id="19" name="Rectangular Callout 18"/>
          <p:cNvSpPr/>
          <p:nvPr/>
        </p:nvSpPr>
        <p:spPr>
          <a:xfrm>
            <a:off x="4648200" y="654401"/>
            <a:ext cx="1219200" cy="743168"/>
          </a:xfrm>
          <a:prstGeom prst="wedgeRectCallout">
            <a:avLst>
              <a:gd name="adj1" fmla="val 61369"/>
              <a:gd name="adj2" fmla="val 33220"/>
            </a:avLst>
          </a:prstGeom>
          <a:effectLst>
            <a:outerShdw blurRad="101600" dist="50800" dir="72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0" name="TextBox 19"/>
          <p:cNvSpPr txBox="1"/>
          <p:nvPr/>
        </p:nvSpPr>
        <p:spPr>
          <a:xfrm>
            <a:off x="4707933" y="705416"/>
            <a:ext cx="1099734" cy="607425"/>
          </a:xfrm>
          <a:prstGeom prst="rect">
            <a:avLst/>
          </a:prstGeom>
        </p:spPr>
        <p:txBody>
          <a:bodyPr vert="horz" wrap="square" lIns="91440" tIns="45720" rIns="91440" bIns="45720" rtlCol="0">
            <a:noAutofit/>
          </a:bodyPr>
          <a:lstStyle/>
          <a:p>
            <a:pPr defTabSz="457200">
              <a:spcBef>
                <a:spcPct val="20000"/>
              </a:spcBef>
              <a:buFont typeface="Arial"/>
              <a:buNone/>
            </a:pPr>
            <a:r>
              <a:rPr lang="en-US" sz="1200" b="1" dirty="0">
                <a:solidFill>
                  <a:srgbClr val="FF0000"/>
                </a:solidFill>
                <a:latin typeface="Arial Black" panose="020B0A04020102020204" pitchFamily="34" charset="0"/>
                <a:cs typeface="Aharoni" panose="02010803020104030203" pitchFamily="2" charset="-79"/>
              </a:rPr>
              <a:t>Access to 9 million datapoints</a:t>
            </a:r>
          </a:p>
        </p:txBody>
      </p:sp>
      <p:sp>
        <p:nvSpPr>
          <p:cNvPr id="2" name="TextBox 1"/>
          <p:cNvSpPr txBox="1"/>
          <p:nvPr/>
        </p:nvSpPr>
        <p:spPr>
          <a:xfrm>
            <a:off x="486396" y="5990606"/>
            <a:ext cx="2167235" cy="381000"/>
          </a:xfrm>
          <a:prstGeom prst="rect">
            <a:avLst/>
          </a:prstGeom>
        </p:spPr>
        <p:txBody>
          <a:bodyPr vert="horz" wrap="square" lIns="91440" tIns="45720" rIns="91440" bIns="45720" rtlCol="0">
            <a:normAutofit fontScale="55000" lnSpcReduction="20000"/>
          </a:bodyPr>
          <a:lstStyle/>
          <a:p>
            <a:pPr defTabSz="457200">
              <a:spcBef>
                <a:spcPct val="20000"/>
              </a:spcBef>
            </a:pPr>
            <a:r>
              <a:rPr lang="en-US" sz="2323" b="1" dirty="0">
                <a:solidFill>
                  <a:srgbClr val="0000FF"/>
                </a:solidFill>
                <a:cs typeface="Arial Narrow"/>
              </a:rPr>
              <a:t>http://geothermaldata.org/</a:t>
            </a:r>
          </a:p>
        </p:txBody>
      </p:sp>
      <p:sp>
        <p:nvSpPr>
          <p:cNvPr id="21" name="Title 6"/>
          <p:cNvSpPr txBox="1">
            <a:spLocks/>
          </p:cNvSpPr>
          <p:nvPr/>
        </p:nvSpPr>
        <p:spPr>
          <a:xfrm>
            <a:off x="180974" y="0"/>
            <a:ext cx="5514383" cy="793750"/>
          </a:xfrm>
          <a:prstGeom prst="rect">
            <a:avLst/>
          </a:prstGeom>
        </p:spPr>
        <p:txBody>
          <a:bodyPr vert="horz" lIns="91440" tIns="45720" rIns="91440" bIns="45720" rtlCol="0" anchor="ctr">
            <a:noAutofit/>
          </a:bodyPr>
          <a:lstStyle>
            <a:lvl1pPr algn="l" defTabSz="457200" rtl="0" eaLnBrk="1" fontAlgn="base" hangingPunct="1">
              <a:lnSpc>
                <a:spcPts val="2800"/>
              </a:lnSpc>
              <a:spcBef>
                <a:spcPct val="0"/>
              </a:spcBef>
              <a:spcAft>
                <a:spcPct val="0"/>
              </a:spcAft>
              <a:defRPr sz="2800" b="1" i="0" kern="1200">
                <a:solidFill>
                  <a:srgbClr val="FFFFFF"/>
                </a:solidFill>
                <a:latin typeface="Calibri"/>
                <a:ea typeface="+mj-ea"/>
                <a:cs typeface="Calibri"/>
              </a:defRPr>
            </a:lvl1pPr>
            <a:lvl2pPr algn="l" defTabSz="457200" rtl="0" eaLnBrk="1" fontAlgn="base" hangingPunct="1">
              <a:lnSpc>
                <a:spcPts val="2800"/>
              </a:lnSpc>
              <a:spcBef>
                <a:spcPct val="0"/>
              </a:spcBef>
              <a:spcAft>
                <a:spcPct val="0"/>
              </a:spcAft>
              <a:defRPr sz="2600">
                <a:solidFill>
                  <a:srgbClr val="FFFFFF"/>
                </a:solidFill>
                <a:latin typeface="Arial" charset="0"/>
              </a:defRPr>
            </a:lvl2pPr>
            <a:lvl3pPr algn="l" defTabSz="457200" rtl="0" eaLnBrk="1" fontAlgn="base" hangingPunct="1">
              <a:lnSpc>
                <a:spcPts val="2800"/>
              </a:lnSpc>
              <a:spcBef>
                <a:spcPct val="0"/>
              </a:spcBef>
              <a:spcAft>
                <a:spcPct val="0"/>
              </a:spcAft>
              <a:defRPr sz="2600">
                <a:solidFill>
                  <a:srgbClr val="FFFFFF"/>
                </a:solidFill>
                <a:latin typeface="Arial" charset="0"/>
              </a:defRPr>
            </a:lvl3pPr>
            <a:lvl4pPr algn="l" defTabSz="457200" rtl="0" eaLnBrk="1" fontAlgn="base" hangingPunct="1">
              <a:lnSpc>
                <a:spcPts val="2800"/>
              </a:lnSpc>
              <a:spcBef>
                <a:spcPct val="0"/>
              </a:spcBef>
              <a:spcAft>
                <a:spcPct val="0"/>
              </a:spcAft>
              <a:defRPr sz="2600">
                <a:solidFill>
                  <a:srgbClr val="FFFFFF"/>
                </a:solidFill>
                <a:latin typeface="Arial" charset="0"/>
              </a:defRPr>
            </a:lvl4pPr>
            <a:lvl5pPr algn="l" defTabSz="457200" rtl="0" eaLnBrk="1" fontAlgn="base" hangingPunct="1">
              <a:lnSpc>
                <a:spcPts val="2800"/>
              </a:lnSpc>
              <a:spcBef>
                <a:spcPct val="0"/>
              </a:spcBef>
              <a:spcAft>
                <a:spcPct val="0"/>
              </a:spcAft>
              <a:defRPr sz="2600">
                <a:solidFill>
                  <a:srgbClr val="FFFFFF"/>
                </a:solidFill>
                <a:latin typeface="Arial" charset="0"/>
              </a:defRPr>
            </a:lvl5pPr>
            <a:lvl6pPr marL="457200" algn="l" defTabSz="457200" rtl="0" eaLnBrk="1" fontAlgn="base" hangingPunct="1">
              <a:lnSpc>
                <a:spcPts val="2800"/>
              </a:lnSpc>
              <a:spcBef>
                <a:spcPct val="0"/>
              </a:spcBef>
              <a:spcAft>
                <a:spcPct val="0"/>
              </a:spcAft>
              <a:defRPr sz="2600">
                <a:solidFill>
                  <a:srgbClr val="FFFFFF"/>
                </a:solidFill>
                <a:latin typeface="Arial" charset="0"/>
              </a:defRPr>
            </a:lvl6pPr>
            <a:lvl7pPr marL="914400" algn="l" defTabSz="457200" rtl="0" eaLnBrk="1" fontAlgn="base" hangingPunct="1">
              <a:lnSpc>
                <a:spcPts val="2800"/>
              </a:lnSpc>
              <a:spcBef>
                <a:spcPct val="0"/>
              </a:spcBef>
              <a:spcAft>
                <a:spcPct val="0"/>
              </a:spcAft>
              <a:defRPr sz="2600">
                <a:solidFill>
                  <a:srgbClr val="FFFFFF"/>
                </a:solidFill>
                <a:latin typeface="Arial" charset="0"/>
              </a:defRPr>
            </a:lvl7pPr>
            <a:lvl8pPr marL="1371600" algn="l" defTabSz="457200" rtl="0" eaLnBrk="1" fontAlgn="base" hangingPunct="1">
              <a:lnSpc>
                <a:spcPts val="2800"/>
              </a:lnSpc>
              <a:spcBef>
                <a:spcPct val="0"/>
              </a:spcBef>
              <a:spcAft>
                <a:spcPct val="0"/>
              </a:spcAft>
              <a:defRPr sz="2600">
                <a:solidFill>
                  <a:srgbClr val="FFFFFF"/>
                </a:solidFill>
                <a:latin typeface="Arial" charset="0"/>
              </a:defRPr>
            </a:lvl8pPr>
            <a:lvl9pPr marL="1828800" algn="l" defTabSz="457200" rtl="0" eaLnBrk="1" fontAlgn="base" hangingPunct="1">
              <a:lnSpc>
                <a:spcPts val="2800"/>
              </a:lnSpc>
              <a:spcBef>
                <a:spcPct val="0"/>
              </a:spcBef>
              <a:spcAft>
                <a:spcPct val="0"/>
              </a:spcAft>
              <a:defRPr sz="2600">
                <a:solidFill>
                  <a:srgbClr val="FFFFFF"/>
                </a:solidFill>
                <a:latin typeface="Arial" charset="0"/>
              </a:defRPr>
            </a:lvl9pPr>
          </a:lstStyle>
          <a:p>
            <a:pPr>
              <a:lnSpc>
                <a:spcPts val="2600"/>
              </a:lnSpc>
            </a:pPr>
            <a:r>
              <a:rPr lang="en-US" sz="2400" dirty="0" smtClean="0">
                <a:solidFill>
                  <a:srgbClr val="92D050"/>
                </a:solidFill>
                <a:latin typeface="Calibri" panose="020F0502020204030204" pitchFamily="34" charset="0"/>
                <a:cs typeface="Calibri" pitchFamily="34" charset="0"/>
              </a:rPr>
              <a:t>National Geothermal Data System (NGDS)</a:t>
            </a:r>
            <a:endParaRPr lang="en-US" sz="2400" b="0" i="1" dirty="0">
              <a:solidFill>
                <a:srgbClr val="92D050"/>
              </a:solidFill>
              <a:latin typeface="Calibri" pitchFamily="34" charset="0"/>
              <a:cs typeface="Calibri" pitchFamily="34" charset="0"/>
            </a:endParaRPr>
          </a:p>
        </p:txBody>
      </p:sp>
    </p:spTree>
    <p:extLst>
      <p:ext uri="{BB962C8B-B14F-4D97-AF65-F5344CB8AC3E}">
        <p14:creationId xmlns:p14="http://schemas.microsoft.com/office/powerpoint/2010/main" val="2349163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4294967295"/>
            <p:extLst>
              <p:ext uri="{D42A27DB-BD31-4B8C-83A1-F6EECF244321}">
                <p14:modId xmlns:p14="http://schemas.microsoft.com/office/powerpoint/2010/main" val="2515805229"/>
              </p:ext>
            </p:extLst>
          </p:nvPr>
        </p:nvGraphicFramePr>
        <p:xfrm>
          <a:off x="457200" y="1009366"/>
          <a:ext cx="7162800" cy="5543834"/>
        </p:xfrm>
        <a:graphic>
          <a:graphicData uri="http://schemas.openxmlformats.org/drawingml/2006/table">
            <a:tbl>
              <a:tblPr>
                <a:tableStyleId>{BDBED569-4797-4DF1-A0F4-6AAB3CD982D8}</a:tableStyleId>
              </a:tblPr>
              <a:tblGrid>
                <a:gridCol w="4698221"/>
                <a:gridCol w="2464579"/>
              </a:tblGrid>
              <a:tr h="286946">
                <a:tc>
                  <a:txBody>
                    <a:bodyPr/>
                    <a:lstStyle/>
                    <a:p>
                      <a:pPr algn="l" fontAlgn="b">
                        <a:lnSpc>
                          <a:spcPts val="1300"/>
                        </a:lnSpc>
                      </a:pPr>
                      <a:r>
                        <a:rPr lang="en-US" sz="1600" b="1" u="none" strike="noStrike" dirty="0">
                          <a:effectLst/>
                        </a:rPr>
                        <a:t>Open Data Policy </a:t>
                      </a:r>
                      <a:r>
                        <a:rPr lang="en-US" sz="1600" b="1" u="none" strike="noStrike" dirty="0" smtClean="0">
                          <a:effectLst/>
                        </a:rPr>
                        <a:t>Requirements</a:t>
                      </a:r>
                      <a:endParaRPr lang="en-US" sz="1600" b="1" i="0" u="none" strike="noStrike" dirty="0">
                        <a:solidFill>
                          <a:srgbClr val="002060"/>
                        </a:solidFill>
                        <a:effectLst/>
                        <a:latin typeface="Calibri" panose="020F0502020204030204" pitchFamily="34" charset="0"/>
                      </a:endParaRPr>
                    </a:p>
                  </a:txBody>
                  <a:tcPr marL="45720" marR="45720" anchor="ctr">
                    <a:solidFill>
                      <a:srgbClr val="92D050"/>
                    </a:solidFill>
                  </a:tcPr>
                </a:tc>
                <a:tc>
                  <a:txBody>
                    <a:bodyPr/>
                    <a:lstStyle/>
                    <a:p>
                      <a:pPr algn="ctr" fontAlgn="b"/>
                      <a:r>
                        <a:rPr lang="en-US" sz="1600" b="1" u="none" strike="noStrike" dirty="0">
                          <a:effectLst/>
                        </a:rPr>
                        <a:t>NGDS </a:t>
                      </a:r>
                      <a:r>
                        <a:rPr lang="en-US" sz="1600" b="1" u="none" strike="noStrike" dirty="0" smtClean="0">
                          <a:effectLst/>
                        </a:rPr>
                        <a:t>Capabilities</a:t>
                      </a:r>
                      <a:endParaRPr lang="en-US" sz="1600" b="1" i="0" u="none" strike="noStrike" dirty="0">
                        <a:solidFill>
                          <a:srgbClr val="002060"/>
                        </a:solidFill>
                        <a:effectLst/>
                        <a:latin typeface="Calibri" panose="020F0502020204030204" pitchFamily="34" charset="0"/>
                      </a:endParaRPr>
                    </a:p>
                  </a:txBody>
                  <a:tcPr marL="45720" marR="45720" anchor="ctr">
                    <a:solidFill>
                      <a:srgbClr val="92D050"/>
                    </a:solidFill>
                  </a:tcPr>
                </a:tc>
              </a:tr>
              <a:tr h="412538">
                <a:tc>
                  <a:txBody>
                    <a:bodyPr/>
                    <a:lstStyle/>
                    <a:p>
                      <a:pPr algn="l" fontAlgn="b">
                        <a:lnSpc>
                          <a:spcPts val="1300"/>
                        </a:lnSpc>
                      </a:pPr>
                      <a:r>
                        <a:rPr lang="en-US" sz="1200" u="none" strike="noStrike" dirty="0">
                          <a:effectLst/>
                        </a:rPr>
                        <a:t>Domain: all federal agency data; all research data funded by federal agencies</a:t>
                      </a:r>
                      <a:endParaRPr lang="en-US" sz="1200" b="0" i="1" u="none" strike="noStrike" dirty="0">
                        <a:solidFill>
                          <a:srgbClr val="002060"/>
                        </a:solidFill>
                        <a:effectLst/>
                        <a:latin typeface="Calibri" panose="020F0502020204030204" pitchFamily="34" charset="0"/>
                      </a:endParaRPr>
                    </a:p>
                  </a:txBody>
                  <a:tcPr marL="45720" marR="45720">
                    <a:solidFill>
                      <a:schemeClr val="bg1"/>
                    </a:solidFill>
                  </a:tcPr>
                </a:tc>
                <a:tc>
                  <a:txBody>
                    <a:bodyPr/>
                    <a:lstStyle/>
                    <a:p>
                      <a:pPr algn="ctr" fontAlgn="b"/>
                      <a:r>
                        <a:rPr lang="en-US" sz="1400" u="none" strike="noStrike" dirty="0">
                          <a:effectLst/>
                        </a:rPr>
                        <a:t>Works for all digital data</a:t>
                      </a:r>
                      <a:endParaRPr lang="en-US" sz="1400" b="0" i="0" u="none" strike="noStrike" dirty="0">
                        <a:solidFill>
                          <a:srgbClr val="002060"/>
                        </a:solidFill>
                        <a:effectLst/>
                        <a:latin typeface="Calibri" panose="020F0502020204030204" pitchFamily="34" charset="0"/>
                      </a:endParaRPr>
                    </a:p>
                  </a:txBody>
                  <a:tcPr marL="45720" marR="45720" anchor="ctr">
                    <a:solidFill>
                      <a:schemeClr val="bg1"/>
                    </a:solidFill>
                  </a:tcPr>
                </a:tc>
              </a:tr>
              <a:tr h="330132">
                <a:tc>
                  <a:txBody>
                    <a:bodyPr/>
                    <a:lstStyle/>
                    <a:p>
                      <a:pPr algn="l" fontAlgn="b">
                        <a:lnSpc>
                          <a:spcPts val="1300"/>
                        </a:lnSpc>
                      </a:pPr>
                      <a:r>
                        <a:rPr lang="en-US" sz="1200" u="none" strike="noStrike" dirty="0">
                          <a:effectLst/>
                        </a:rPr>
                        <a:t>Legal Status: Executive Order</a:t>
                      </a:r>
                      <a:endParaRPr lang="en-US" sz="1200" b="0" i="1" u="none" strike="noStrike" dirty="0">
                        <a:solidFill>
                          <a:srgbClr val="002060"/>
                        </a:solidFill>
                        <a:effectLst/>
                        <a:latin typeface="Calibri" panose="020F0502020204030204" pitchFamily="34" charset="0"/>
                      </a:endParaRPr>
                    </a:p>
                  </a:txBody>
                  <a:tcPr marL="45720" marR="45720">
                    <a:solidFill>
                      <a:schemeClr val="bg1"/>
                    </a:solidFill>
                  </a:tcPr>
                </a:tc>
                <a:tc>
                  <a:txBody>
                    <a:bodyPr/>
                    <a:lstStyle/>
                    <a:p>
                      <a:pPr algn="ctr" fontAlgn="b"/>
                      <a:r>
                        <a:rPr lang="en-US" sz="1400" u="none" strike="noStrike" dirty="0">
                          <a:effectLst/>
                        </a:rPr>
                        <a:t>DOE-GTO funded</a:t>
                      </a:r>
                      <a:endParaRPr lang="en-US" sz="1400" b="0" i="0" u="none" strike="noStrike" dirty="0">
                        <a:solidFill>
                          <a:srgbClr val="002060"/>
                        </a:solidFill>
                        <a:effectLst/>
                        <a:latin typeface="Calibri" panose="020F0502020204030204" pitchFamily="34" charset="0"/>
                      </a:endParaRPr>
                    </a:p>
                  </a:txBody>
                  <a:tcPr marL="45720" marR="45720" anchor="ctr">
                    <a:solidFill>
                      <a:schemeClr val="bg1"/>
                    </a:solidFill>
                  </a:tcPr>
                </a:tc>
              </a:tr>
              <a:tr h="495198">
                <a:tc>
                  <a:txBody>
                    <a:bodyPr/>
                    <a:lstStyle/>
                    <a:p>
                      <a:pPr algn="l" fontAlgn="b">
                        <a:lnSpc>
                          <a:spcPts val="1300"/>
                        </a:lnSpc>
                      </a:pPr>
                      <a:r>
                        <a:rPr lang="en-US" sz="1200" u="none" strike="noStrike" dirty="0">
                          <a:effectLst/>
                        </a:rPr>
                        <a:t>Public access at no cost</a:t>
                      </a:r>
                      <a:endParaRPr lang="en-US" sz="1200" b="0" i="1" u="none" strike="noStrike" dirty="0">
                        <a:solidFill>
                          <a:srgbClr val="002060"/>
                        </a:solidFill>
                        <a:effectLst/>
                        <a:latin typeface="Calibri" panose="020F0502020204030204" pitchFamily="34" charset="0"/>
                      </a:endParaRPr>
                    </a:p>
                  </a:txBody>
                  <a:tcPr marL="45720" marR="45720">
                    <a:solidFill>
                      <a:schemeClr val="bg1"/>
                    </a:solidFill>
                  </a:tcPr>
                </a:tc>
                <a:tc>
                  <a:txBody>
                    <a:bodyPr/>
                    <a:lstStyle/>
                    <a:p>
                      <a:pPr algn="ctr"/>
                      <a:r>
                        <a:rPr lang="en-US" sz="2400" kern="1200" dirty="0" smtClean="0">
                          <a:solidFill>
                            <a:schemeClr val="accent1"/>
                          </a:solidFill>
                          <a:latin typeface="Wingdings" panose="05000000000000000000" pitchFamily="2" charset="2"/>
                          <a:ea typeface="+mn-ea"/>
                          <a:cs typeface="+mn-cs"/>
                        </a:rPr>
                        <a:t>þ</a:t>
                      </a:r>
                    </a:p>
                  </a:txBody>
                  <a:tcPr marL="45720" marR="45720" anchor="ctr">
                    <a:solidFill>
                      <a:schemeClr val="bg1"/>
                    </a:solidFill>
                  </a:tcPr>
                </a:tc>
              </a:tr>
              <a:tr h="495198">
                <a:tc>
                  <a:txBody>
                    <a:bodyPr/>
                    <a:lstStyle/>
                    <a:p>
                      <a:pPr algn="l" fontAlgn="b">
                        <a:lnSpc>
                          <a:spcPts val="1300"/>
                        </a:lnSpc>
                      </a:pPr>
                      <a:r>
                        <a:rPr lang="en-US" sz="1200" u="none" strike="noStrike" dirty="0">
                          <a:effectLst/>
                        </a:rPr>
                        <a:t>Searchable/ discoverable</a:t>
                      </a:r>
                      <a:endParaRPr lang="en-US" sz="1200" b="0" i="1" u="none" strike="noStrike" dirty="0">
                        <a:solidFill>
                          <a:srgbClr val="002060"/>
                        </a:solidFill>
                        <a:effectLst/>
                        <a:latin typeface="Calibri" panose="020F0502020204030204" pitchFamily="34" charset="0"/>
                      </a:endParaRPr>
                    </a:p>
                  </a:txBody>
                  <a:tcPr marL="45720" marR="45720">
                    <a:solidFill>
                      <a:schemeClr val="bg1"/>
                    </a:solidFill>
                  </a:tcPr>
                </a:tc>
                <a:tc>
                  <a:txBody>
                    <a:bodyPr/>
                    <a:lstStyle/>
                    <a:p>
                      <a:pPr algn="ctr"/>
                      <a:r>
                        <a:rPr lang="en-US" sz="2400" kern="1200" dirty="0" smtClean="0">
                          <a:solidFill>
                            <a:schemeClr val="accent1"/>
                          </a:solidFill>
                          <a:latin typeface="Wingdings" panose="05000000000000000000" pitchFamily="2" charset="2"/>
                          <a:ea typeface="+mn-ea"/>
                          <a:cs typeface="+mn-cs"/>
                        </a:rPr>
                        <a:t>þ</a:t>
                      </a:r>
                    </a:p>
                  </a:txBody>
                  <a:tcPr marL="45720" marR="45720" anchor="ctr">
                    <a:solidFill>
                      <a:schemeClr val="bg1"/>
                    </a:solidFill>
                  </a:tcPr>
                </a:tc>
              </a:tr>
              <a:tr h="495198">
                <a:tc>
                  <a:txBody>
                    <a:bodyPr/>
                    <a:lstStyle/>
                    <a:p>
                      <a:pPr algn="l" fontAlgn="b">
                        <a:lnSpc>
                          <a:spcPts val="1300"/>
                        </a:lnSpc>
                      </a:pPr>
                      <a:r>
                        <a:rPr lang="en-US" sz="1200" u="none" strike="noStrike" dirty="0">
                          <a:effectLst/>
                        </a:rPr>
                        <a:t>Interoperability</a:t>
                      </a:r>
                      <a:endParaRPr lang="en-US" sz="1200" b="0" i="1" u="none" strike="noStrike" dirty="0">
                        <a:solidFill>
                          <a:srgbClr val="002060"/>
                        </a:solidFill>
                        <a:effectLst/>
                        <a:latin typeface="Calibri" panose="020F0502020204030204" pitchFamily="34" charset="0"/>
                      </a:endParaRPr>
                    </a:p>
                  </a:txBody>
                  <a:tcPr marL="45720" marR="45720">
                    <a:solidFill>
                      <a:schemeClr val="bg1"/>
                    </a:solidFill>
                  </a:tcPr>
                </a:tc>
                <a:tc>
                  <a:txBody>
                    <a:bodyPr/>
                    <a:lstStyle/>
                    <a:p>
                      <a:pPr algn="ctr"/>
                      <a:r>
                        <a:rPr lang="en-US" sz="2400" kern="1200" dirty="0" smtClean="0">
                          <a:solidFill>
                            <a:schemeClr val="accent1"/>
                          </a:solidFill>
                          <a:latin typeface="Wingdings" panose="05000000000000000000" pitchFamily="2" charset="2"/>
                          <a:ea typeface="+mn-ea"/>
                          <a:cs typeface="+mn-cs"/>
                        </a:rPr>
                        <a:t>þ</a:t>
                      </a:r>
                    </a:p>
                  </a:txBody>
                  <a:tcPr marL="45720" marR="45720" anchor="ctr">
                    <a:solidFill>
                      <a:schemeClr val="bg1"/>
                    </a:solidFill>
                  </a:tcPr>
                </a:tc>
              </a:tr>
              <a:tr h="495198">
                <a:tc>
                  <a:txBody>
                    <a:bodyPr/>
                    <a:lstStyle/>
                    <a:p>
                      <a:pPr algn="l" fontAlgn="b">
                        <a:lnSpc>
                          <a:spcPts val="1300"/>
                        </a:lnSpc>
                      </a:pPr>
                      <a:r>
                        <a:rPr lang="en-US" sz="1200" u="none" strike="noStrike" dirty="0">
                          <a:effectLst/>
                        </a:rPr>
                        <a:t>Scalability</a:t>
                      </a:r>
                      <a:endParaRPr lang="en-US" sz="1200" b="0" i="1" u="none" strike="noStrike" dirty="0">
                        <a:solidFill>
                          <a:srgbClr val="002060"/>
                        </a:solidFill>
                        <a:effectLst/>
                        <a:latin typeface="Calibri" panose="020F0502020204030204" pitchFamily="34" charset="0"/>
                      </a:endParaRPr>
                    </a:p>
                  </a:txBody>
                  <a:tcPr marL="45720" marR="45720">
                    <a:solidFill>
                      <a:schemeClr val="bg1"/>
                    </a:solidFill>
                  </a:tcPr>
                </a:tc>
                <a:tc>
                  <a:txBody>
                    <a:bodyPr/>
                    <a:lstStyle/>
                    <a:p>
                      <a:pPr algn="ctr"/>
                      <a:r>
                        <a:rPr lang="en-US" sz="2400" kern="1200" dirty="0" smtClean="0">
                          <a:solidFill>
                            <a:schemeClr val="accent1"/>
                          </a:solidFill>
                          <a:latin typeface="Wingdings" panose="05000000000000000000" pitchFamily="2" charset="2"/>
                          <a:ea typeface="+mn-ea"/>
                          <a:cs typeface="+mn-cs"/>
                        </a:rPr>
                        <a:t>þ</a:t>
                      </a:r>
                    </a:p>
                  </a:txBody>
                  <a:tcPr marL="45720" marR="45720" anchor="ctr">
                    <a:solidFill>
                      <a:schemeClr val="bg1"/>
                    </a:solidFill>
                  </a:tcPr>
                </a:tc>
              </a:tr>
              <a:tr h="495198">
                <a:tc>
                  <a:txBody>
                    <a:bodyPr/>
                    <a:lstStyle/>
                    <a:p>
                      <a:pPr algn="l" fontAlgn="b">
                        <a:lnSpc>
                          <a:spcPts val="1300"/>
                        </a:lnSpc>
                      </a:pPr>
                      <a:r>
                        <a:rPr lang="en-US" sz="1200" u="none" strike="noStrike" dirty="0">
                          <a:effectLst/>
                        </a:rPr>
                        <a:t>Metadata core requirements</a:t>
                      </a:r>
                      <a:endParaRPr lang="en-US" sz="1200" b="0" i="1" u="none" strike="noStrike" dirty="0">
                        <a:solidFill>
                          <a:srgbClr val="002060"/>
                        </a:solidFill>
                        <a:effectLst/>
                        <a:latin typeface="Calibri" panose="020F0502020204030204" pitchFamily="34" charset="0"/>
                      </a:endParaRPr>
                    </a:p>
                  </a:txBody>
                  <a:tcPr marL="45720" marR="45720">
                    <a:solidFill>
                      <a:schemeClr val="bg1"/>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2400" kern="1200" dirty="0" smtClean="0">
                          <a:solidFill>
                            <a:schemeClr val="accent1"/>
                          </a:solidFill>
                          <a:latin typeface="Wingdings" panose="05000000000000000000" pitchFamily="2" charset="2"/>
                          <a:ea typeface="+mn-ea"/>
                          <a:cs typeface="+mn-cs"/>
                        </a:rPr>
                        <a:t>þ</a:t>
                      </a:r>
                    </a:p>
                  </a:txBody>
                  <a:tcPr marL="45720" marR="45720" anchor="ctr">
                    <a:solidFill>
                      <a:schemeClr val="bg1"/>
                    </a:solidFill>
                  </a:tcPr>
                </a:tc>
              </a:tr>
              <a:tr h="495198">
                <a:tc>
                  <a:txBody>
                    <a:bodyPr/>
                    <a:lstStyle/>
                    <a:p>
                      <a:pPr algn="l" fontAlgn="b">
                        <a:lnSpc>
                          <a:spcPts val="1300"/>
                        </a:lnSpc>
                      </a:pPr>
                      <a:r>
                        <a:rPr lang="en-US" sz="1200" u="none" strike="noStrike" dirty="0">
                          <a:effectLst/>
                        </a:rPr>
                        <a:t>Open Source</a:t>
                      </a:r>
                      <a:endParaRPr lang="en-US" sz="1200" b="0" i="1" u="none" strike="noStrike" dirty="0">
                        <a:solidFill>
                          <a:srgbClr val="002060"/>
                        </a:solidFill>
                        <a:effectLst/>
                        <a:latin typeface="Calibri" panose="020F0502020204030204" pitchFamily="34" charset="0"/>
                      </a:endParaRPr>
                    </a:p>
                  </a:txBody>
                  <a:tcPr marL="45720" marR="45720">
                    <a:solidFill>
                      <a:schemeClr val="bg1"/>
                    </a:solidFill>
                  </a:tcPr>
                </a:tc>
                <a:tc>
                  <a:txBody>
                    <a:bodyPr/>
                    <a:lstStyle/>
                    <a:p>
                      <a:pPr algn="ctr"/>
                      <a:r>
                        <a:rPr lang="en-US" sz="2400" kern="1200" dirty="0" smtClean="0">
                          <a:solidFill>
                            <a:schemeClr val="accent1"/>
                          </a:solidFill>
                          <a:latin typeface="Wingdings" panose="05000000000000000000" pitchFamily="2" charset="2"/>
                          <a:ea typeface="+mn-ea"/>
                          <a:cs typeface="+mn-cs"/>
                        </a:rPr>
                        <a:t>þ</a:t>
                      </a:r>
                    </a:p>
                  </a:txBody>
                  <a:tcPr marL="45720" marR="45720" anchor="ctr">
                    <a:solidFill>
                      <a:schemeClr val="bg1"/>
                    </a:solidFill>
                  </a:tcPr>
                </a:tc>
              </a:tr>
              <a:tr h="495198">
                <a:tc>
                  <a:txBody>
                    <a:bodyPr/>
                    <a:lstStyle/>
                    <a:p>
                      <a:pPr algn="l" fontAlgn="b">
                        <a:lnSpc>
                          <a:spcPts val="1300"/>
                        </a:lnSpc>
                      </a:pPr>
                      <a:r>
                        <a:rPr lang="en-US" sz="1200" u="none" strike="noStrike" dirty="0">
                          <a:effectLst/>
                        </a:rPr>
                        <a:t>Assistance/Education for data creators and end users</a:t>
                      </a:r>
                      <a:endParaRPr lang="en-US" sz="1200" b="0" i="1" u="none" strike="noStrike" dirty="0">
                        <a:solidFill>
                          <a:srgbClr val="002060"/>
                        </a:solidFill>
                        <a:effectLst/>
                        <a:latin typeface="Calibri" panose="020F0502020204030204" pitchFamily="34" charset="0"/>
                      </a:endParaRPr>
                    </a:p>
                  </a:txBody>
                  <a:tcPr marL="45720" marR="45720">
                    <a:solidFill>
                      <a:schemeClr val="bg1"/>
                    </a:solidFill>
                  </a:tcPr>
                </a:tc>
                <a:tc>
                  <a:txBody>
                    <a:bodyPr/>
                    <a:lstStyle/>
                    <a:p>
                      <a:pPr algn="ctr"/>
                      <a:r>
                        <a:rPr lang="en-US" sz="2400" kern="1200" dirty="0" smtClean="0">
                          <a:solidFill>
                            <a:schemeClr val="accent1"/>
                          </a:solidFill>
                          <a:latin typeface="Wingdings" panose="05000000000000000000" pitchFamily="2" charset="2"/>
                          <a:ea typeface="+mn-ea"/>
                          <a:cs typeface="+mn-cs"/>
                        </a:rPr>
                        <a:t>þ</a:t>
                      </a:r>
                    </a:p>
                  </a:txBody>
                  <a:tcPr marL="45720" marR="45720" anchor="ctr">
                    <a:solidFill>
                      <a:schemeClr val="bg1"/>
                    </a:solidFill>
                  </a:tcPr>
                </a:tc>
              </a:tr>
              <a:tr h="495198">
                <a:tc>
                  <a:txBody>
                    <a:bodyPr/>
                    <a:lstStyle/>
                    <a:p>
                      <a:pPr algn="l" fontAlgn="b">
                        <a:lnSpc>
                          <a:spcPts val="1300"/>
                        </a:lnSpc>
                      </a:pPr>
                      <a:r>
                        <a:rPr lang="en-US" sz="1200" u="none" strike="noStrike" dirty="0">
                          <a:effectLst/>
                        </a:rPr>
                        <a:t>Community building efforts</a:t>
                      </a:r>
                      <a:endParaRPr lang="en-US" sz="1200" b="0" i="1" u="none" strike="noStrike" dirty="0">
                        <a:solidFill>
                          <a:srgbClr val="002060"/>
                        </a:solidFill>
                        <a:effectLst/>
                        <a:latin typeface="Calibri" panose="020F0502020204030204" pitchFamily="34" charset="0"/>
                      </a:endParaRPr>
                    </a:p>
                  </a:txBody>
                  <a:tcPr marL="45720" marR="45720">
                    <a:solidFill>
                      <a:schemeClr val="bg1"/>
                    </a:solidFill>
                  </a:tcPr>
                </a:tc>
                <a:tc>
                  <a:txBody>
                    <a:bodyPr/>
                    <a:lstStyle/>
                    <a:p>
                      <a:pPr algn="ctr"/>
                      <a:r>
                        <a:rPr lang="en-US" sz="2400" kern="1200" dirty="0" smtClean="0">
                          <a:solidFill>
                            <a:schemeClr val="accent1"/>
                          </a:solidFill>
                          <a:latin typeface="Wingdings" panose="05000000000000000000" pitchFamily="2" charset="2"/>
                          <a:ea typeface="+mn-ea"/>
                          <a:cs typeface="+mn-cs"/>
                        </a:rPr>
                        <a:t>þ</a:t>
                      </a:r>
                    </a:p>
                  </a:txBody>
                  <a:tcPr marL="45720" marR="45720" anchor="ctr">
                    <a:solidFill>
                      <a:schemeClr val="bg1"/>
                    </a:solidFill>
                  </a:tcPr>
                </a:tc>
              </a:tr>
              <a:tr h="495198">
                <a:tc>
                  <a:txBody>
                    <a:bodyPr/>
                    <a:lstStyle/>
                    <a:p>
                      <a:pPr algn="l" fontAlgn="b">
                        <a:lnSpc>
                          <a:spcPts val="1300"/>
                        </a:lnSpc>
                      </a:pPr>
                      <a:r>
                        <a:rPr lang="en-US" sz="1200" u="none" strike="noStrike" dirty="0">
                          <a:effectLst/>
                        </a:rPr>
                        <a:t>Description Requirements (What info, access requirements)</a:t>
                      </a:r>
                      <a:endParaRPr lang="en-US" sz="1200" b="0" i="1" u="none" strike="noStrike" dirty="0">
                        <a:solidFill>
                          <a:srgbClr val="002060"/>
                        </a:solidFill>
                        <a:effectLst/>
                        <a:latin typeface="Calibri" panose="020F0502020204030204" pitchFamily="34" charset="0"/>
                      </a:endParaRPr>
                    </a:p>
                  </a:txBody>
                  <a:tcPr marL="45720" marR="45720">
                    <a:solidFill>
                      <a:schemeClr val="bg1"/>
                    </a:solidFill>
                  </a:tcPr>
                </a:tc>
                <a:tc>
                  <a:txBody>
                    <a:bodyPr/>
                    <a:lstStyle/>
                    <a:p>
                      <a:pPr algn="ctr"/>
                      <a:r>
                        <a:rPr lang="en-US" sz="2400" kern="1200" dirty="0" smtClean="0">
                          <a:solidFill>
                            <a:schemeClr val="accent1"/>
                          </a:solidFill>
                          <a:latin typeface="Wingdings" panose="05000000000000000000" pitchFamily="2" charset="2"/>
                          <a:ea typeface="+mn-ea"/>
                          <a:cs typeface="+mn-cs"/>
                        </a:rPr>
                        <a:t>þ</a:t>
                      </a:r>
                    </a:p>
                  </a:txBody>
                  <a:tcPr marL="45720" marR="45720" anchor="ctr">
                    <a:solidFill>
                      <a:schemeClr val="bg1"/>
                    </a:solidFill>
                  </a:tcPr>
                </a:tc>
              </a:tr>
            </a:tbl>
          </a:graphicData>
        </a:graphic>
      </p:graphicFrame>
      <p:sp>
        <p:nvSpPr>
          <p:cNvPr id="4" name="Title 6"/>
          <p:cNvSpPr txBox="1">
            <a:spLocks/>
          </p:cNvSpPr>
          <p:nvPr/>
        </p:nvSpPr>
        <p:spPr>
          <a:xfrm>
            <a:off x="180974" y="68195"/>
            <a:ext cx="5514383" cy="793750"/>
          </a:xfrm>
          <a:prstGeom prst="rect">
            <a:avLst/>
          </a:prstGeom>
        </p:spPr>
        <p:txBody>
          <a:bodyPr/>
          <a:lstStyle>
            <a:lvl1pPr algn="l" defTabSz="457200" rtl="0" eaLnBrk="1" fontAlgn="base" hangingPunct="1">
              <a:lnSpc>
                <a:spcPts val="2800"/>
              </a:lnSpc>
              <a:spcBef>
                <a:spcPct val="0"/>
              </a:spcBef>
              <a:spcAft>
                <a:spcPct val="0"/>
              </a:spcAft>
              <a:defRPr sz="2400" kern="1200">
                <a:solidFill>
                  <a:srgbClr val="FFFFFF"/>
                </a:solidFill>
                <a:latin typeface="Arial Narrow"/>
                <a:ea typeface="ＭＳ Ｐゴシック" pitchFamily="-108" charset="-128"/>
                <a:cs typeface="Arial Narrow"/>
              </a:defRPr>
            </a:lvl1pPr>
            <a:lvl2pPr algn="l" defTabSz="457200" rtl="0" eaLnBrk="1" fontAlgn="base" hangingPunct="1">
              <a:lnSpc>
                <a:spcPts val="2800"/>
              </a:lnSpc>
              <a:spcBef>
                <a:spcPct val="0"/>
              </a:spcBef>
              <a:spcAft>
                <a:spcPct val="0"/>
              </a:spcAft>
              <a:defRPr sz="2400">
                <a:solidFill>
                  <a:srgbClr val="FFFFFF"/>
                </a:solidFill>
                <a:latin typeface="Arial Narrow" pitchFamily="34" charset="0"/>
                <a:ea typeface="ＭＳ Ｐゴシック" pitchFamily="-108" charset="-128"/>
                <a:cs typeface="Arial Narrow" pitchFamily="34" charset="0"/>
              </a:defRPr>
            </a:lvl2pPr>
            <a:lvl3pPr algn="l" defTabSz="457200" rtl="0" eaLnBrk="1" fontAlgn="base" hangingPunct="1">
              <a:lnSpc>
                <a:spcPts val="2800"/>
              </a:lnSpc>
              <a:spcBef>
                <a:spcPct val="0"/>
              </a:spcBef>
              <a:spcAft>
                <a:spcPct val="0"/>
              </a:spcAft>
              <a:defRPr sz="2400">
                <a:solidFill>
                  <a:srgbClr val="FFFFFF"/>
                </a:solidFill>
                <a:latin typeface="Arial Narrow" pitchFamily="34" charset="0"/>
                <a:ea typeface="ＭＳ Ｐゴシック" pitchFamily="-108" charset="-128"/>
                <a:cs typeface="Arial Narrow" pitchFamily="34" charset="0"/>
              </a:defRPr>
            </a:lvl3pPr>
            <a:lvl4pPr algn="l" defTabSz="457200" rtl="0" eaLnBrk="1" fontAlgn="base" hangingPunct="1">
              <a:lnSpc>
                <a:spcPts val="2800"/>
              </a:lnSpc>
              <a:spcBef>
                <a:spcPct val="0"/>
              </a:spcBef>
              <a:spcAft>
                <a:spcPct val="0"/>
              </a:spcAft>
              <a:defRPr sz="2400">
                <a:solidFill>
                  <a:srgbClr val="FFFFFF"/>
                </a:solidFill>
                <a:latin typeface="Arial Narrow" pitchFamily="34" charset="0"/>
                <a:ea typeface="ＭＳ Ｐゴシック" pitchFamily="-108" charset="-128"/>
                <a:cs typeface="Arial Narrow" pitchFamily="34" charset="0"/>
              </a:defRPr>
            </a:lvl4pPr>
            <a:lvl5pPr algn="l" defTabSz="457200" rtl="0" eaLnBrk="1" fontAlgn="base" hangingPunct="1">
              <a:lnSpc>
                <a:spcPts val="2800"/>
              </a:lnSpc>
              <a:spcBef>
                <a:spcPct val="0"/>
              </a:spcBef>
              <a:spcAft>
                <a:spcPct val="0"/>
              </a:spcAft>
              <a:defRPr sz="2400">
                <a:solidFill>
                  <a:srgbClr val="FFFFFF"/>
                </a:solidFill>
                <a:latin typeface="Arial Narrow" pitchFamily="34" charset="0"/>
                <a:ea typeface="ＭＳ Ｐゴシック" pitchFamily="-108" charset="-128"/>
                <a:cs typeface="Arial Narrow" pitchFamily="34" charset="0"/>
              </a:defRPr>
            </a:lvl5pPr>
            <a:lvl6pPr marL="457200" algn="l" defTabSz="457200" rtl="0" eaLnBrk="1" fontAlgn="base" hangingPunct="1">
              <a:lnSpc>
                <a:spcPts val="2800"/>
              </a:lnSpc>
              <a:spcBef>
                <a:spcPct val="0"/>
              </a:spcBef>
              <a:spcAft>
                <a:spcPct val="0"/>
              </a:spcAft>
              <a:defRPr sz="3000">
                <a:solidFill>
                  <a:srgbClr val="FFFFFF"/>
                </a:solidFill>
                <a:latin typeface="Arial" charset="0"/>
                <a:ea typeface="ＭＳ Ｐゴシック" pitchFamily="-108" charset="-128"/>
              </a:defRPr>
            </a:lvl6pPr>
            <a:lvl7pPr marL="914400" algn="l" defTabSz="457200" rtl="0" eaLnBrk="1" fontAlgn="base" hangingPunct="1">
              <a:lnSpc>
                <a:spcPts val="2800"/>
              </a:lnSpc>
              <a:spcBef>
                <a:spcPct val="0"/>
              </a:spcBef>
              <a:spcAft>
                <a:spcPct val="0"/>
              </a:spcAft>
              <a:defRPr sz="3000">
                <a:solidFill>
                  <a:srgbClr val="FFFFFF"/>
                </a:solidFill>
                <a:latin typeface="Arial" charset="0"/>
                <a:ea typeface="ＭＳ Ｐゴシック" pitchFamily="-108" charset="-128"/>
              </a:defRPr>
            </a:lvl7pPr>
            <a:lvl8pPr marL="1371600" algn="l" defTabSz="457200" rtl="0" eaLnBrk="1" fontAlgn="base" hangingPunct="1">
              <a:lnSpc>
                <a:spcPts val="2800"/>
              </a:lnSpc>
              <a:spcBef>
                <a:spcPct val="0"/>
              </a:spcBef>
              <a:spcAft>
                <a:spcPct val="0"/>
              </a:spcAft>
              <a:defRPr sz="3000">
                <a:solidFill>
                  <a:srgbClr val="FFFFFF"/>
                </a:solidFill>
                <a:latin typeface="Arial" charset="0"/>
                <a:ea typeface="ＭＳ Ｐゴシック" pitchFamily="-108" charset="-128"/>
              </a:defRPr>
            </a:lvl8pPr>
            <a:lvl9pPr marL="1828800" algn="l" defTabSz="457200" rtl="0" eaLnBrk="1" fontAlgn="base" hangingPunct="1">
              <a:lnSpc>
                <a:spcPts val="2800"/>
              </a:lnSpc>
              <a:spcBef>
                <a:spcPct val="0"/>
              </a:spcBef>
              <a:spcAft>
                <a:spcPct val="0"/>
              </a:spcAft>
              <a:defRPr sz="3000">
                <a:solidFill>
                  <a:srgbClr val="FFFFFF"/>
                </a:solidFill>
                <a:latin typeface="Arial" charset="0"/>
                <a:ea typeface="ＭＳ Ｐゴシック" pitchFamily="-108" charset="-128"/>
              </a:defRPr>
            </a:lvl9pPr>
          </a:lstStyle>
          <a:p>
            <a:pPr>
              <a:lnSpc>
                <a:spcPts val="2600"/>
              </a:lnSpc>
            </a:pPr>
            <a:r>
              <a:rPr lang="en-US" b="1" dirty="0" smtClean="0">
                <a:latin typeface="Calibri" panose="020F0502020204030204" pitchFamily="34" charset="0"/>
                <a:cs typeface="Calibri" pitchFamily="34" charset="0"/>
              </a:rPr>
              <a:t>Federal Open Data Policy</a:t>
            </a:r>
            <a:r>
              <a:rPr lang="en-US" b="1" dirty="0" smtClean="0">
                <a:latin typeface="Calibri" panose="020F0502020204030204" pitchFamily="34" charset="0"/>
              </a:rPr>
              <a:t/>
            </a:r>
            <a:br>
              <a:rPr lang="en-US" b="1" dirty="0" smtClean="0">
                <a:latin typeface="Calibri" panose="020F0502020204030204" pitchFamily="34" charset="0"/>
              </a:rPr>
            </a:br>
            <a:r>
              <a:rPr lang="en-US" b="1" i="1" dirty="0" smtClean="0">
                <a:latin typeface="Calibri" pitchFamily="34" charset="0"/>
                <a:cs typeface="Calibri" pitchFamily="34" charset="0"/>
              </a:rPr>
              <a:t>How Does NGDS Stack Up?</a:t>
            </a:r>
            <a:endParaRPr lang="en-US" b="1" i="1" dirty="0">
              <a:latin typeface="Calibri" pitchFamily="34" charset="0"/>
              <a:cs typeface="Calibri" pitchFamily="34" charset="0"/>
            </a:endParaRPr>
          </a:p>
        </p:txBody>
      </p:sp>
    </p:spTree>
    <p:extLst>
      <p:ext uri="{BB962C8B-B14F-4D97-AF65-F5344CB8AC3E}">
        <p14:creationId xmlns:p14="http://schemas.microsoft.com/office/powerpoint/2010/main" val="444562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l="-3000" r="-3000"/>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180974" y="68195"/>
            <a:ext cx="5514383" cy="793750"/>
          </a:xfrm>
        </p:spPr>
        <p:txBody>
          <a:bodyPr/>
          <a:lstStyle/>
          <a:p>
            <a:pPr>
              <a:lnSpc>
                <a:spcPts val="2600"/>
              </a:lnSpc>
            </a:pPr>
            <a:r>
              <a:rPr lang="en-US" dirty="0" smtClean="0">
                <a:latin typeface="Calibri" panose="020F0502020204030204" pitchFamily="34" charset="0"/>
                <a:cs typeface="Calibri" pitchFamily="34" charset="0"/>
              </a:rPr>
              <a:t>Federal Guidance – Open Data Policy</a:t>
            </a:r>
            <a:r>
              <a:rPr lang="en-US" dirty="0" smtClean="0">
                <a:latin typeface="Calibri" panose="020F0502020204030204" pitchFamily="34" charset="0"/>
              </a:rPr>
              <a:t/>
            </a:r>
            <a:br>
              <a:rPr lang="en-US" dirty="0" smtClean="0">
                <a:latin typeface="Calibri" panose="020F0502020204030204" pitchFamily="34" charset="0"/>
              </a:rPr>
            </a:br>
            <a:r>
              <a:rPr lang="en-US" b="0" i="1" dirty="0" smtClean="0">
                <a:latin typeface="Calibri" pitchFamily="34" charset="0"/>
                <a:cs typeface="Calibri" pitchFamily="34" charset="0"/>
              </a:rPr>
              <a:t>Managing Information as an Asset</a:t>
            </a:r>
            <a:endParaRPr lang="en-US" b="0" i="1" dirty="0">
              <a:latin typeface="Calibri" pitchFamily="34" charset="0"/>
              <a:cs typeface="Calibri" pitchFamily="34" charset="0"/>
            </a:endParaRPr>
          </a:p>
        </p:txBody>
      </p:sp>
      <p:grpSp>
        <p:nvGrpSpPr>
          <p:cNvPr id="17" name="Group 16"/>
          <p:cNvGrpSpPr/>
          <p:nvPr/>
        </p:nvGrpSpPr>
        <p:grpSpPr>
          <a:xfrm>
            <a:off x="180975" y="1364419"/>
            <a:ext cx="8686799" cy="4910174"/>
            <a:chOff x="152400" y="1185826"/>
            <a:chExt cx="8686799" cy="4757774"/>
          </a:xfrm>
        </p:grpSpPr>
        <p:pic>
          <p:nvPicPr>
            <p:cNvPr id="6" name="Picture 5" descr="Screen Clipping"/>
            <p:cNvPicPr>
              <a:picLocks noChangeAspect="1"/>
            </p:cNvPicPr>
            <p:nvPr/>
          </p:nvPicPr>
          <p:blipFill rotWithShape="1">
            <a:blip r:embed="rId4">
              <a:extLst>
                <a:ext uri="{28A0092B-C50C-407E-A947-70E740481C1C}">
                  <a14:useLocalDpi xmlns:a14="http://schemas.microsoft.com/office/drawing/2010/main" val="0"/>
                </a:ext>
              </a:extLst>
            </a:blip>
            <a:srcRect l="5523" t="2431" r="10005"/>
            <a:stretch/>
          </p:blipFill>
          <p:spPr>
            <a:xfrm>
              <a:off x="152400" y="1185826"/>
              <a:ext cx="3355830" cy="4596188"/>
            </a:xfrm>
            <a:prstGeom prst="rect">
              <a:avLst/>
            </a:prstGeom>
            <a:ln>
              <a:solidFill>
                <a:schemeClr val="tx1">
                  <a:lumMod val="75000"/>
                </a:schemeClr>
              </a:solidFill>
            </a:ln>
          </p:spPr>
        </p:pic>
        <p:grpSp>
          <p:nvGrpSpPr>
            <p:cNvPr id="16" name="Group 15"/>
            <p:cNvGrpSpPr/>
            <p:nvPr/>
          </p:nvGrpSpPr>
          <p:grpSpPr>
            <a:xfrm>
              <a:off x="331304" y="1243898"/>
              <a:ext cx="8507895" cy="4699702"/>
              <a:chOff x="331304" y="1243898"/>
              <a:chExt cx="8507895" cy="4699702"/>
            </a:xfrm>
          </p:grpSpPr>
          <p:sp>
            <p:nvSpPr>
              <p:cNvPr id="11" name="Line Callout 2 (Accent Bar) 10"/>
              <p:cNvSpPr/>
              <p:nvPr/>
            </p:nvSpPr>
            <p:spPr>
              <a:xfrm>
                <a:off x="4729370" y="1243898"/>
                <a:ext cx="3652630" cy="1901848"/>
              </a:xfrm>
              <a:prstGeom prst="accentCallout2">
                <a:avLst>
                  <a:gd name="adj1" fmla="val 18750"/>
                  <a:gd name="adj2" fmla="val -8333"/>
                  <a:gd name="adj3" fmla="val 18750"/>
                  <a:gd name="adj4" fmla="val -16667"/>
                  <a:gd name="adj5" fmla="val 126891"/>
                  <a:gd name="adj6" fmla="val -40545"/>
                </a:avLst>
              </a:prstGeom>
            </p:spPr>
            <p:style>
              <a:lnRef idx="2">
                <a:schemeClr val="dk1"/>
              </a:lnRef>
              <a:fillRef idx="1">
                <a:schemeClr val="lt1"/>
              </a:fillRef>
              <a:effectRef idx="0">
                <a:schemeClr val="dk1"/>
              </a:effectRef>
              <a:fontRef idx="minor">
                <a:schemeClr val="dk1"/>
              </a:fontRef>
            </p:style>
            <p:txBody>
              <a:bodyPr rtlCol="0" anchor="ctr"/>
              <a:lstStyle/>
              <a:p>
                <a:r>
                  <a:rPr lang="en-US" i="1" dirty="0">
                    <a:solidFill>
                      <a:srgbClr val="6A737B">
                        <a:lumMod val="75000"/>
                      </a:srgbClr>
                    </a:solidFill>
                    <a:latin typeface="Calibri" pitchFamily="34" charset="0"/>
                    <a:cs typeface="Calibri" pitchFamily="34" charset="0"/>
                  </a:rPr>
                  <a:t>“Information is a valuable national resource and a strategic asset to the Federal Government, its partners, and the public. . . Departments must manage information as an asset throughout its life cycle to promote openness and interoperability. . . “</a:t>
                </a:r>
              </a:p>
            </p:txBody>
          </p:sp>
          <p:sp>
            <p:nvSpPr>
              <p:cNvPr id="12" name="Rectangle 11"/>
              <p:cNvSpPr/>
              <p:nvPr/>
            </p:nvSpPr>
            <p:spPr>
              <a:xfrm>
                <a:off x="331304" y="3653873"/>
                <a:ext cx="3056283" cy="65330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Line Callout 1 (Accent Bar) 13"/>
              <p:cNvSpPr/>
              <p:nvPr/>
            </p:nvSpPr>
            <p:spPr>
              <a:xfrm>
                <a:off x="4572000" y="3483920"/>
                <a:ext cx="4267199" cy="2459680"/>
              </a:xfrm>
              <a:prstGeom prst="accentCallout1">
                <a:avLst>
                  <a:gd name="adj1" fmla="val 18750"/>
                  <a:gd name="adj2" fmla="val -8333"/>
                  <a:gd name="adj3" fmla="val 75399"/>
                  <a:gd name="adj4" fmla="val -27675"/>
                </a:avLst>
              </a:prstGeom>
            </p:spPr>
            <p:style>
              <a:lnRef idx="2">
                <a:schemeClr val="dk1"/>
              </a:lnRef>
              <a:fillRef idx="1">
                <a:schemeClr val="lt1"/>
              </a:fillRef>
              <a:effectRef idx="0">
                <a:schemeClr val="dk1"/>
              </a:effectRef>
              <a:fontRef idx="minor">
                <a:schemeClr val="dk1"/>
              </a:fontRef>
            </p:style>
            <p:txBody>
              <a:bodyPr rtlCol="0" anchor="ctr"/>
              <a:lstStyle/>
              <a:p>
                <a:r>
                  <a:rPr lang="en-US" i="1" dirty="0">
                    <a:solidFill>
                      <a:srgbClr val="50565C"/>
                    </a:solidFill>
                    <a:latin typeface="Calibri" pitchFamily="34" charset="0"/>
                    <a:cs typeface="Calibri" pitchFamily="34" charset="0"/>
                  </a:rPr>
                  <a:t>“Specifically, this memorandum requires agencies to collect or create information in a way that supports downstream information processing and dissemination activities. . . Using machine readable and open formats, data standards, and common core and extensible metadata for all new information creation and collection efforts . . . “</a:t>
                </a:r>
              </a:p>
            </p:txBody>
          </p:sp>
          <p:sp>
            <p:nvSpPr>
              <p:cNvPr id="15" name="Rectangle 14"/>
              <p:cNvSpPr/>
              <p:nvPr/>
            </p:nvSpPr>
            <p:spPr>
              <a:xfrm>
                <a:off x="331304" y="5334000"/>
                <a:ext cx="3056282" cy="381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spTree>
    <p:extLst>
      <p:ext uri="{BB962C8B-B14F-4D97-AF65-F5344CB8AC3E}">
        <p14:creationId xmlns:p14="http://schemas.microsoft.com/office/powerpoint/2010/main" val="1175188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EERE Black Master">
  <a:themeElements>
    <a:clrScheme name="EERE 2012-2">
      <a:dk1>
        <a:srgbClr val="50565C"/>
      </a:dk1>
      <a:lt1>
        <a:sysClr val="window" lastClr="FFFFFF"/>
      </a:lt1>
      <a:dk2>
        <a:srgbClr val="6A737B"/>
      </a:dk2>
      <a:lt2>
        <a:srgbClr val="EEECE1"/>
      </a:lt2>
      <a:accent1>
        <a:srgbClr val="7AC143"/>
      </a:accent1>
      <a:accent2>
        <a:srgbClr val="FFD200"/>
      </a:accent2>
      <a:accent3>
        <a:srgbClr val="00A4E4"/>
      </a:accent3>
      <a:accent4>
        <a:srgbClr val="00425D"/>
      </a:accent4>
      <a:accent5>
        <a:srgbClr val="00853F"/>
      </a:accent5>
      <a:accent6>
        <a:srgbClr val="F58025"/>
      </a:accent6>
      <a:hlink>
        <a:srgbClr val="006892"/>
      </a:hlink>
      <a:folHlink>
        <a:srgbClr val="6A73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fontScale="85000" lnSpcReduction="10000"/>
      </a:bodyPr>
      <a:lstStyle>
        <a:defPPr marL="0" marR="0" indent="0" algn="l" defTabSz="457200" rtl="0" eaLnBrk="1" fontAlgn="auto" latinLnBrk="0" hangingPunct="1">
          <a:lnSpc>
            <a:spcPct val="100000"/>
          </a:lnSpc>
          <a:spcBef>
            <a:spcPct val="20000"/>
          </a:spcBef>
          <a:spcAft>
            <a:spcPts val="0"/>
          </a:spcAft>
          <a:buClrTx/>
          <a:buSzTx/>
          <a:buFont typeface="Arial"/>
          <a:buNone/>
          <a:tabLst/>
          <a:defRPr kumimoji="0" sz="2323" b="1" i="0" u="none" strike="noStrike" kern="1200" cap="none" spc="0" normalizeH="0" baseline="0" noProof="0" dirty="0" smtClean="0">
            <a:ln>
              <a:noFill/>
            </a:ln>
            <a:solidFill>
              <a:srgbClr val="FFFFFF"/>
            </a:solidFill>
            <a:effectLst/>
            <a:uLnTx/>
            <a:uFillTx/>
            <a:latin typeface="Arial Narrow"/>
            <a:ea typeface="+mn-ea"/>
            <a:cs typeface="Arial Narrow"/>
          </a:defRPr>
        </a:defPPr>
      </a:lstStyle>
    </a:txDef>
  </a:objectDefaults>
  <a:extraClrSchemeLst/>
</a:theme>
</file>

<file path=ppt/theme/theme3.xml><?xml version="1.0" encoding="utf-8"?>
<a:theme xmlns:a="http://schemas.openxmlformats.org/drawingml/2006/main" name="GTO Blue with Page Numbers">
  <a:themeElements>
    <a:clrScheme name="EERE">
      <a:dk1>
        <a:srgbClr val="50565C"/>
      </a:dk1>
      <a:lt1>
        <a:sysClr val="window" lastClr="FFFFFF"/>
      </a:lt1>
      <a:dk2>
        <a:srgbClr val="6A737B"/>
      </a:dk2>
      <a:lt2>
        <a:srgbClr val="EEECE1"/>
      </a:lt2>
      <a:accent1>
        <a:srgbClr val="7AC143"/>
      </a:accent1>
      <a:accent2>
        <a:srgbClr val="FFD200"/>
      </a:accent2>
      <a:accent3>
        <a:srgbClr val="00A4E4"/>
      </a:accent3>
      <a:accent4>
        <a:srgbClr val="006892"/>
      </a:accent4>
      <a:accent5>
        <a:srgbClr val="00853F"/>
      </a:accent5>
      <a:accent6>
        <a:srgbClr val="F58025"/>
      </a:accent6>
      <a:hlink>
        <a:srgbClr val="006892"/>
      </a:hlink>
      <a:folHlink>
        <a:srgbClr val="6A73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fontScale="85000" lnSpcReduction="10000"/>
      </a:bodyPr>
      <a:lstStyle>
        <a:defPPr marL="0" marR="0" indent="0" algn="l" defTabSz="457200" rtl="0" eaLnBrk="1" fontAlgn="auto" latinLnBrk="0" hangingPunct="1">
          <a:lnSpc>
            <a:spcPct val="100000"/>
          </a:lnSpc>
          <a:spcBef>
            <a:spcPct val="20000"/>
          </a:spcBef>
          <a:spcAft>
            <a:spcPts val="0"/>
          </a:spcAft>
          <a:buClrTx/>
          <a:buSzTx/>
          <a:buFont typeface="Arial"/>
          <a:buNone/>
          <a:tabLst/>
          <a:defRPr kumimoji="0" sz="2323" b="1" i="0" u="none" strike="noStrike" kern="1200" cap="none" spc="0" normalizeH="0" baseline="0" noProof="0" dirty="0" smtClean="0">
            <a:ln>
              <a:noFill/>
            </a:ln>
            <a:solidFill>
              <a:srgbClr val="FFFFFF"/>
            </a:solidFill>
            <a:effectLst/>
            <a:uLnTx/>
            <a:uFillTx/>
            <a:latin typeface="Arial Narrow"/>
            <a:ea typeface="+mn-ea"/>
            <a:cs typeface="Arial Narrow"/>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671</Words>
  <Application>Microsoft Office PowerPoint</Application>
  <PresentationFormat>On-screen Show (4:3)</PresentationFormat>
  <Paragraphs>80</Paragraphs>
  <Slides>3</Slides>
  <Notes>3</Notes>
  <HiddenSlides>0</HiddenSlides>
  <MMClips>0</MMClips>
  <ScaleCrop>false</ScaleCrop>
  <HeadingPairs>
    <vt:vector size="4" baseType="variant">
      <vt:variant>
        <vt:lpstr>Theme</vt:lpstr>
      </vt:variant>
      <vt:variant>
        <vt:i4>3</vt:i4>
      </vt:variant>
      <vt:variant>
        <vt:lpstr>Slide Titles</vt:lpstr>
      </vt:variant>
      <vt:variant>
        <vt:i4>3</vt:i4>
      </vt:variant>
    </vt:vector>
  </HeadingPairs>
  <TitlesOfParts>
    <vt:vector size="6" baseType="lpstr">
      <vt:lpstr>Office Theme</vt:lpstr>
      <vt:lpstr>1_EERE Black Master</vt:lpstr>
      <vt:lpstr>GTO Blue with Page Numbers</vt:lpstr>
      <vt:lpstr>PowerPoint Presentation</vt:lpstr>
      <vt:lpstr>PowerPoint Presentation</vt:lpstr>
      <vt:lpstr>Federal Guidance – Open Data Policy Managing Information as an Asset</vt:lpstr>
    </vt:vector>
  </TitlesOfParts>
  <Company>U.S. Department of Energy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Arlene Anderson</dc:creator>
  <cp:lastModifiedBy>Sharon Cosgrove</cp:lastModifiedBy>
  <cp:revision>9</cp:revision>
  <dcterms:created xsi:type="dcterms:W3CDTF">2014-05-27T16:14:18Z</dcterms:created>
  <dcterms:modified xsi:type="dcterms:W3CDTF">2014-06-06T17:10:47Z</dcterms:modified>
</cp:coreProperties>
</file>