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518" r:id="rId2"/>
    <p:sldId id="633" r:id="rId3"/>
    <p:sldId id="603" r:id="rId4"/>
    <p:sldId id="629" r:id="rId5"/>
    <p:sldId id="624" r:id="rId6"/>
    <p:sldId id="626" r:id="rId7"/>
    <p:sldId id="631" r:id="rId8"/>
  </p:sldIdLst>
  <p:sldSz cx="9144000" cy="5715000" type="screen16x1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6"/>
    <a:srgbClr val="C2990E"/>
    <a:srgbClr val="1F497D"/>
    <a:srgbClr val="FFCC00"/>
    <a:srgbClr val="FF9900"/>
    <a:srgbClr val="E13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4" autoAdjust="0"/>
    <p:restoredTop sz="99683" autoAdjust="0"/>
  </p:normalViewPr>
  <p:slideViewPr>
    <p:cSldViewPr snapToGrid="0">
      <p:cViewPr>
        <p:scale>
          <a:sx n="150" d="100"/>
          <a:sy n="150" d="100"/>
        </p:scale>
        <p:origin x="-1680" y="-544"/>
      </p:cViewPr>
      <p:guideLst>
        <p:guide orient="horz" pos="753"/>
        <p:guide pos="3164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78"/>
      </p:cViewPr>
      <p:guideLst>
        <p:guide orient="horz" pos="2209"/>
        <p:guide pos="292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8" y="0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/>
          <a:lstStyle>
            <a:lvl1pPr algn="r">
              <a:defRPr sz="1200"/>
            </a:lvl1pPr>
          </a:lstStyle>
          <a:p>
            <a:fld id="{B55AA0B7-1652-48F1-8338-2A5964DEAEAF}" type="datetimeFigureOut">
              <a:rPr lang="en-US" smtClean="0"/>
              <a:pPr/>
              <a:t>6/17/14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8" y="6658664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 anchor="b"/>
          <a:lstStyle>
            <a:lvl1pPr algn="r">
              <a:defRPr sz="1200"/>
            </a:lvl1pPr>
          </a:lstStyle>
          <a:p>
            <a:fld id="{9887F7F9-6AD0-4CBF-B30D-E984ED9EF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428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8" y="0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/>
          <a:lstStyle>
            <a:lvl1pPr algn="r">
              <a:defRPr sz="1200"/>
            </a:lvl1pPr>
          </a:lstStyle>
          <a:p>
            <a:fld id="{665EC81D-2EED-4BE6-AF4C-C1ABFA5C90EA}" type="datetimeFigureOut">
              <a:rPr lang="en-US" smtClean="0"/>
              <a:pPr/>
              <a:t>6/17/14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523875"/>
            <a:ext cx="4206875" cy="2630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60" rIns="94519" bIns="4726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29942"/>
            <a:ext cx="7437120" cy="3154680"/>
          </a:xfrm>
          <a:prstGeom prst="rect">
            <a:avLst/>
          </a:prstGeom>
        </p:spPr>
        <p:txBody>
          <a:bodyPr vert="horz" lIns="94519" tIns="47260" rIns="94519" bIns="4726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8" y="6658664"/>
            <a:ext cx="4028440" cy="350520"/>
          </a:xfrm>
          <a:prstGeom prst="rect">
            <a:avLst/>
          </a:prstGeom>
        </p:spPr>
        <p:txBody>
          <a:bodyPr vert="horz" lIns="94519" tIns="47260" rIns="94519" bIns="47260" rtlCol="0" anchor="b"/>
          <a:lstStyle>
            <a:lvl1pPr algn="r">
              <a:defRPr sz="1200"/>
            </a:lvl1pPr>
          </a:lstStyle>
          <a:p>
            <a:fld id="{BDE7945A-406D-41E6-9411-78DE9A70E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19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ntent-sm bullet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5342469" y="1517708"/>
            <a:ext cx="3572933" cy="345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Futura UC Davis Book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581403" y="5168918"/>
            <a:ext cx="477251" cy="317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Futura UC Davis Medium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000" b="0" dirty="0" smtClean="0">
              <a:solidFill>
                <a:schemeClr val="accent2"/>
              </a:solidFill>
              <a:latin typeface="Futura UC Davis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66CB-1964-7442-BB28-9068DF1F060D}" type="datetimeFigureOut">
              <a:rPr lang="en-US" smtClean="0"/>
              <a:pPr/>
              <a:t>6/17/14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4351-4BE1-2241-9626-D0A75340A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66CB-1964-7442-BB28-9068DF1F060D}" type="datetimeFigureOut">
              <a:rPr lang="en-US" smtClean="0"/>
              <a:pPr/>
              <a:t>6/17/14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4351-4BE1-2241-9626-D0A75340A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66CB-1964-7442-BB28-9068DF1F060D}" type="datetimeFigureOut">
              <a:rPr lang="en-US" smtClean="0"/>
              <a:pPr/>
              <a:t>6/17/14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4351-4BE1-2241-9626-D0A75340A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275-8BD2-3145-89BF-98E00798BDFF}" type="datetimeFigureOut">
              <a:rPr lang="en-US" smtClean="0"/>
              <a:t>6/17/14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7161-D68A-EF48-BD2A-742213DA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065D-0E2D-428D-BFEE-3171D759F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1" r:id="rId4"/>
    <p:sldLayoutId id="2147483672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1889"/>
            <a:ext cx="7772400" cy="122502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Opportunities at the California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Water-Energy Nexus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2660650"/>
            <a:ext cx="6845300" cy="14605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Frank Loge</a:t>
            </a:r>
          </a:p>
          <a:p>
            <a:r>
              <a:rPr lang="en-US" dirty="0" smtClean="0">
                <a:latin typeface="Arial"/>
                <a:cs typeface="Arial"/>
              </a:rPr>
              <a:t>Professor</a:t>
            </a:r>
          </a:p>
          <a:p>
            <a:r>
              <a:rPr lang="en-US" dirty="0" smtClean="0">
                <a:latin typeface="Arial"/>
                <a:cs typeface="Arial"/>
              </a:rPr>
              <a:t>Department of Civil and Environmental Engineering</a:t>
            </a:r>
          </a:p>
          <a:p>
            <a:r>
              <a:rPr lang="en-US" dirty="0" smtClean="0">
                <a:latin typeface="Arial"/>
                <a:cs typeface="Arial"/>
              </a:rPr>
              <a:t>University of California Davis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 descr="cwee-logo-entire20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83200"/>
            <a:ext cx="2333178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Bottleneck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1333501"/>
            <a:ext cx="4453467" cy="37716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California leading state in water-energy activity</a:t>
            </a:r>
          </a:p>
          <a:p>
            <a:pPr lvl="1"/>
            <a:r>
              <a:rPr lang="en-US" sz="2000" dirty="0" smtClean="0"/>
              <a:t>AB 32</a:t>
            </a:r>
          </a:p>
          <a:p>
            <a:pPr lvl="1"/>
            <a:r>
              <a:rPr lang="en-US" sz="2000" dirty="0" smtClean="0"/>
              <a:t>CPUC Guidance</a:t>
            </a:r>
          </a:p>
          <a:p>
            <a:pPr lvl="1"/>
            <a:r>
              <a:rPr lang="en-US" sz="2000" dirty="0" smtClean="0"/>
              <a:t>WET-CAT</a:t>
            </a:r>
          </a:p>
          <a:p>
            <a:r>
              <a:rPr lang="en-US" sz="2400" dirty="0" smtClean="0"/>
              <a:t>But limited by availability of actionable data</a:t>
            </a:r>
            <a:endParaRPr lang="en-US" sz="2400" dirty="0"/>
          </a:p>
        </p:txBody>
      </p:sp>
      <p:pic>
        <p:nvPicPr>
          <p:cNvPr id="7" name="Picture 6" descr="squa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66" y="1363132"/>
            <a:ext cx="3737017" cy="3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Energy with Water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1251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Energy Efficiency of Water 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Energy Savings through Water Efficiency</a:t>
            </a:r>
            <a:endParaRPr lang="en-US" sz="2400" dirty="0"/>
          </a:p>
        </p:txBody>
      </p:sp>
      <p:pic>
        <p:nvPicPr>
          <p:cNvPr id="6" name="Picture 5" descr="Screenshot 2014-04-01 10.1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717926"/>
            <a:ext cx="7632700" cy="1365250"/>
          </a:xfrm>
          <a:prstGeom prst="rect">
            <a:avLst/>
          </a:prstGeom>
        </p:spPr>
      </p:pic>
      <p:pic>
        <p:nvPicPr>
          <p:cNvPr id="7" name="Picture 6" descr="Screenshot 2014-04-01 10.19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719793"/>
            <a:ext cx="7683500" cy="1301750"/>
          </a:xfrm>
          <a:prstGeom prst="rect">
            <a:avLst/>
          </a:prstGeom>
        </p:spPr>
      </p:pic>
      <p:pic>
        <p:nvPicPr>
          <p:cNvPr id="9" name="Picture 8" descr="cwee-logo-entire201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83200"/>
            <a:ext cx="2333178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350" y="914760"/>
            <a:ext cx="67513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Results: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Lucida Sans" pitchFamily="34" charset="0"/>
                <a:cs typeface="Lucida Sans" pitchFamily="34" charset="0"/>
              </a:rPr>
              <a:t>10-12% </a:t>
            </a:r>
            <a:r>
              <a:rPr lang="en-US" sz="1600" dirty="0"/>
              <a:t>monthly</a:t>
            </a:r>
            <a:r>
              <a:rPr lang="en-US" sz="1600" dirty="0">
                <a:latin typeface="Lucida Sans" pitchFamily="34" charset="0"/>
                <a:cs typeface="Lucida Sans" pitchFamily="34" charset="0"/>
              </a:rPr>
              <a:t> variation around the annual mean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latin typeface="Lucida Sans" pitchFamily="34" charset="0"/>
                <a:cs typeface="Lucida Sans" pitchFamily="34" charset="0"/>
              </a:rPr>
              <a:t>&gt;12X difference across the distribution network</a:t>
            </a:r>
            <a:endParaRPr lang="en-US" sz="1600" dirty="0">
              <a:latin typeface="Lucida Sans" pitchFamily="34" charset="0"/>
              <a:cs typeface="Lucida Sans" pitchFamily="34" charset="0"/>
            </a:endParaRPr>
          </a:p>
        </p:txBody>
      </p:sp>
      <p:pic>
        <p:nvPicPr>
          <p:cNvPr id="9" name="Picture 8" descr="http://cwee.ucdavis.edu/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94" y="5115771"/>
            <a:ext cx="3099435" cy="43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onthlyOutdoorEI_Smoothline_Upd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" y="2116501"/>
            <a:ext cx="5577606" cy="2502134"/>
          </a:xfrm>
          <a:prstGeom prst="rect">
            <a:avLst/>
          </a:prstGeom>
        </p:spPr>
      </p:pic>
      <p:pic>
        <p:nvPicPr>
          <p:cNvPr id="7" name="Picture 6" descr="EBMUD stud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70" y="1865389"/>
            <a:ext cx="3594203" cy="233565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Case Study: East Bay MUD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4-03-27 14.16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9144000" cy="5142065"/>
          </a:xfrm>
          <a:prstGeom prst="rect">
            <a:avLst/>
          </a:prstGeom>
        </p:spPr>
      </p:pic>
      <p:pic>
        <p:nvPicPr>
          <p:cNvPr id="4" name="Picture 3" descr="cwee-logo-entire201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83200"/>
            <a:ext cx="2333178" cy="33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8250" y="406400"/>
            <a:ext cx="6064250" cy="229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5150" y="2413000"/>
            <a:ext cx="4660900" cy="278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4419600"/>
            <a:ext cx="10541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8250" y="4572000"/>
            <a:ext cx="10541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3050" y="4711700"/>
            <a:ext cx="10541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1400" y="2159000"/>
            <a:ext cx="800100" cy="158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4-06-16 at 3.07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155172"/>
            <a:ext cx="4625383" cy="340412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Complexity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68800" y="46425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Multiple scales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Multiple and overlapping jurisdictions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pic>
        <p:nvPicPr>
          <p:cNvPr id="3" name="Picture 2" descr="Microsoft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5390106" cy="439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835" y="1147233"/>
            <a:ext cx="3902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ANALYTICS</a:t>
            </a:r>
          </a:p>
          <a:p>
            <a:r>
              <a:rPr lang="en-US" b="1" dirty="0" smtClean="0"/>
              <a:t>Water Benefits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Water Use Benchmarking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Targeted Conservation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Leak Loss </a:t>
            </a:r>
            <a:r>
              <a:rPr lang="en-US" dirty="0" smtClean="0"/>
              <a:t>Detection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Monitoring and Verification</a:t>
            </a:r>
          </a:p>
          <a:p>
            <a:r>
              <a:rPr lang="en-US" b="1" dirty="0" smtClean="0"/>
              <a:t>Energy Benefits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</a:t>
            </a:r>
            <a:r>
              <a:rPr lang="en-US" dirty="0"/>
              <a:t>Intensity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Demand Response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Peak Shaving/Shifting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Storage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Monitoring and Verification</a:t>
            </a:r>
            <a:endParaRPr lang="en-US" dirty="0"/>
          </a:p>
        </p:txBody>
      </p:sp>
      <p:pic>
        <p:nvPicPr>
          <p:cNvPr id="5" name="Picture 4" descr="cwee-logo-entire201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83200"/>
            <a:ext cx="2333178" cy="33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8071" y="3268131"/>
            <a:ext cx="410633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5418667" cy="37716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Aligning Water and Energy Data</a:t>
            </a:r>
          </a:p>
          <a:p>
            <a:pPr lvl="1"/>
            <a:r>
              <a:rPr lang="en-US" dirty="0" smtClean="0"/>
              <a:t>Common data platform</a:t>
            </a:r>
          </a:p>
          <a:p>
            <a:pPr lvl="1"/>
            <a:r>
              <a:rPr lang="en-US" dirty="0" smtClean="0"/>
              <a:t>Security and privacy provisions</a:t>
            </a:r>
          </a:p>
          <a:p>
            <a:pPr lvl="1"/>
            <a:r>
              <a:rPr lang="en-US" dirty="0" smtClean="0"/>
              <a:t>Suite of analytics</a:t>
            </a:r>
          </a:p>
          <a:p>
            <a:pPr lvl="1"/>
            <a:r>
              <a:rPr lang="en-US" dirty="0" smtClean="0"/>
              <a:t>Funding (e.g., PGC)</a:t>
            </a:r>
          </a:p>
          <a:p>
            <a:pPr lvl="1"/>
            <a:r>
              <a:rPr lang="en-US" dirty="0" smtClean="0"/>
              <a:t>Stakeholder engagement</a:t>
            </a:r>
          </a:p>
          <a:p>
            <a:r>
              <a:rPr lang="en-US" dirty="0" smtClean="0"/>
              <a:t>Drive Innovation in Policy, Technology, and Business Models </a:t>
            </a:r>
            <a:endParaRPr lang="en-US" dirty="0"/>
          </a:p>
        </p:txBody>
      </p:sp>
      <p:pic>
        <p:nvPicPr>
          <p:cNvPr id="4" name="Picture 3" descr="triang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189566"/>
            <a:ext cx="4069249" cy="40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66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14402</TotalTime>
  <Words>155</Words>
  <Application>Microsoft Macintosh PowerPoint</Application>
  <PresentationFormat>On-screen Show (16:10)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 Design</vt:lpstr>
      <vt:lpstr>Opportunities at the California  Water-Energy Nexus</vt:lpstr>
      <vt:lpstr>The Information Bottleneck</vt:lpstr>
      <vt:lpstr>Saving Energy with Water</vt:lpstr>
      <vt:lpstr>PowerPoint Presentation</vt:lpstr>
      <vt:lpstr>PowerPoint Presentation</vt:lpstr>
      <vt:lpstr>Opportunities</vt:lpstr>
      <vt:lpstr>Next Steps</vt:lpstr>
    </vt:vector>
  </TitlesOfParts>
  <Company>RHINO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Moyer</dc:creator>
  <cp:lastModifiedBy>Edward Spang</cp:lastModifiedBy>
  <cp:revision>964</cp:revision>
  <cp:lastPrinted>2014-04-01T22:09:37Z</cp:lastPrinted>
  <dcterms:created xsi:type="dcterms:W3CDTF">2012-10-21T18:46:56Z</dcterms:created>
  <dcterms:modified xsi:type="dcterms:W3CDTF">2014-06-17T22:29:53Z</dcterms:modified>
</cp:coreProperties>
</file>