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0" r:id="rId3"/>
    <p:sldId id="344" r:id="rId4"/>
    <p:sldId id="376" r:id="rId5"/>
    <p:sldId id="361" r:id="rId6"/>
    <p:sldId id="385" r:id="rId7"/>
    <p:sldId id="388" r:id="rId8"/>
    <p:sldId id="367" r:id="rId9"/>
    <p:sldId id="380" r:id="rId10"/>
    <p:sldId id="350" r:id="rId11"/>
    <p:sldId id="391" r:id="rId12"/>
    <p:sldId id="393" r:id="rId13"/>
    <p:sldId id="401" r:id="rId14"/>
    <p:sldId id="402" r:id="rId15"/>
    <p:sldId id="404" r:id="rId16"/>
    <p:sldId id="405" r:id="rId17"/>
    <p:sldId id="389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tx2"/>
      </a:buClr>
      <a:buSzPct val="90000"/>
      <a:buFont typeface="Symbol" pitchFamily="18" charset="2"/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tx2"/>
      </a:buClr>
      <a:buSzPct val="90000"/>
      <a:buFont typeface="Symbol" pitchFamily="18" charset="2"/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tx2"/>
      </a:buClr>
      <a:buSzPct val="90000"/>
      <a:buFont typeface="Symbol" pitchFamily="18" charset="2"/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tx2"/>
      </a:buClr>
      <a:buSzPct val="90000"/>
      <a:buFont typeface="Symbol" pitchFamily="18" charset="2"/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tx2"/>
      </a:buClr>
      <a:buSzPct val="90000"/>
      <a:buFont typeface="Symbol" pitchFamily="18" charset="2"/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8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00"/>
    <a:srgbClr val="000099"/>
    <a:srgbClr val="FFFFFF"/>
    <a:srgbClr val="CC0000"/>
    <a:srgbClr val="FFCC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21" autoAdjust="0"/>
  </p:normalViewPr>
  <p:slideViewPr>
    <p:cSldViewPr>
      <p:cViewPr>
        <p:scale>
          <a:sx n="66" d="100"/>
          <a:sy n="66" d="100"/>
        </p:scale>
        <p:origin x="-1692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EE442D28-E26C-4107-A75D-675E1C3E3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38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83A7E91-A0D2-4724-A900-9C658D0C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28E80D-AEB6-4E39-9A0A-235F51495493}" type="slidenum">
              <a:rPr lang="en-US" sz="1300">
                <a:solidFill>
                  <a:schemeClr val="tx1"/>
                </a:solidFill>
              </a:rPr>
              <a:pPr eaLnBrk="1" hangingPunct="1"/>
              <a:t>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E73E75-2715-4382-92E6-DB9CD3C38F93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53A088-D7FB-4D2E-BACC-8384EDBBCC13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818681-DF5F-4B93-BB7A-6CBDCA2C7EC3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161A92-3D73-42F4-8CFD-09B76F80D01A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DC2C15-846D-425C-AA2E-F869E14D2214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32FECB-E789-4666-9F0E-6BB62FD124D8}" type="slidenum">
              <a:rPr lang="en-US" sz="1300">
                <a:solidFill>
                  <a:schemeClr val="tx1"/>
                </a:solidFill>
              </a:rPr>
              <a:pPr eaLnBrk="1" hangingPunct="1"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BDF6D0-93F8-4850-AFB5-689D49174711}" type="slidenum">
              <a:rPr 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08B72F-2EB0-4D51-9D45-DC51725D16FE}" type="slidenum">
              <a:rPr lang="en-US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1104900" y="457200"/>
            <a:ext cx="6934200" cy="10668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13181A-9D3F-4293-A417-3C0E889CC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3C1B-C0A4-47FF-ACBC-CEA1EBFC4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181874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19812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912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FE534-EEEB-4EA7-A975-157326EEB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36145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206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7724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A351C-49F4-4BE1-8DF4-8408DF89C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216551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206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62000" y="1600200"/>
            <a:ext cx="77724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6529-FBDD-4672-AA2E-885BAC32E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168501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206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600200"/>
            <a:ext cx="77724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1322-5404-411F-B344-C325B734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198368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06770-196F-4178-99BE-E59AD0848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170119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F620F-A03F-4112-B804-8415A4AE7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28079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A8D5-7F1F-4772-B005-9B9389FCD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7167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281C1-A154-4F44-BA76-69BF8EB4F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8990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6D090-15A7-448F-B4C0-54B14D643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10416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BE11B-0817-4B37-856A-086A53D10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10104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50684-20EB-48D1-8F31-3CE226427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8108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7CE27-02FA-4849-B52B-25DC16944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400800"/>
            <a:ext cx="441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U.S. Lawrence Berkeley Laboratory 2005</a:t>
            </a:r>
          </a:p>
        </p:txBody>
      </p:sp>
    </p:spTree>
    <p:extLst>
      <p:ext uri="{BB962C8B-B14F-4D97-AF65-F5344CB8AC3E}">
        <p14:creationId xmlns:p14="http://schemas.microsoft.com/office/powerpoint/2010/main" val="3870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9248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2"/>
            <a:r>
              <a:rPr lang="en-US" smtClean="0"/>
              <a:t>Fourth level</a:t>
            </a:r>
          </a:p>
          <a:p>
            <a:pPr lvl="3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C73CD2-FE4B-4DF0-BD04-85817DAF7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new_logo_sideway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12360" y="6172200"/>
            <a:ext cx="1331640" cy="51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bottomborder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684962"/>
            <a:ext cx="91440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nst.org/" TargetMode="External"/><Relationship Id="rId2" Type="http://schemas.openxmlformats.org/officeDocument/2006/relationships/hyperlink" Target="mailto:pgleick@pacinst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worldwat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8229600" cy="3276600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solidFill>
                  <a:srgbClr val="C00000"/>
                </a:solidFill>
                <a:latin typeface="Arial" charset="0"/>
              </a:rPr>
              <a:t>F</a:t>
            </a:r>
            <a:r>
              <a:rPr lang="en-US" sz="3600" b="1" dirty="0" smtClean="0">
                <a:solidFill>
                  <a:srgbClr val="C00000"/>
                </a:solidFill>
                <a:latin typeface="Arial" charset="0"/>
              </a:rPr>
              <a:t>raming Energy, Water, and Climate</a:t>
            </a:r>
            <a:br>
              <a:rPr lang="en-US" sz="3600" b="1" dirty="0" smtClean="0">
                <a:solidFill>
                  <a:srgbClr val="C00000"/>
                </a:solidFill>
                <a:latin typeface="Arial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Arial" charset="0"/>
              </a:rPr>
              <a:t>Critical Links</a:t>
            </a:r>
            <a:r>
              <a:rPr lang="en-US" sz="3200" dirty="0" smtClean="0">
                <a:latin typeface="Arial" charset="0"/>
              </a:rPr>
              <a:t/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/>
            </a:r>
            <a:br>
              <a:rPr lang="en-US" sz="3200" dirty="0" smtClean="0">
                <a:latin typeface="Arial" charset="0"/>
              </a:rPr>
            </a:br>
            <a:r>
              <a:rPr lang="en-US" sz="3200" dirty="0" err="1" smtClean="0">
                <a:latin typeface="Arial" charset="0"/>
              </a:rPr>
              <a:t>USDoE</a:t>
            </a:r>
            <a:r>
              <a:rPr lang="en-US" sz="3200" dirty="0" smtClean="0">
                <a:latin typeface="Arial" charset="0"/>
              </a:rPr>
              <a:t> Quadrennial Energy Review Task Force Meeting</a:t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San Francisco, June 19, 2014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3850" y="4495800"/>
            <a:ext cx="4857750" cy="13716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3399"/>
                </a:solidFill>
                <a:latin typeface="Arial" charset="0"/>
                <a:cs typeface="Times New Roman" pitchFamily="18" charset="0"/>
              </a:rPr>
              <a:t>Dr. Peter H. Gleick</a:t>
            </a:r>
          </a:p>
          <a:p>
            <a:pPr algn="ctr" eaLnBrk="1" hangingPunct="1"/>
            <a:r>
              <a:rPr lang="en-US" sz="2400" dirty="0" smtClean="0">
                <a:solidFill>
                  <a:srgbClr val="003399"/>
                </a:solidFill>
                <a:latin typeface="Arial" charset="0"/>
                <a:cs typeface="Times New Roman" pitchFamily="18" charset="0"/>
              </a:rPr>
              <a:t>www.pacinst.org</a:t>
            </a:r>
            <a:endParaRPr lang="en-US" sz="2400" dirty="0" smtClean="0">
              <a:solidFill>
                <a:srgbClr val="003399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38600"/>
            <a:ext cx="2895600" cy="1829814"/>
          </a:xfrm>
          <a:prstGeom prst="rect">
            <a:avLst/>
          </a:prstGeom>
          <a:effectLst>
            <a:outerShdw dir="5400000" sx="1000" sy="1000" algn="ctr" rotWithShape="0">
              <a:srgbClr val="000000"/>
            </a:outerShdw>
            <a:reflection endPos="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762000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solidFill>
                  <a:srgbClr val="990033"/>
                </a:solidFill>
                <a:latin typeface="Arial" charset="0"/>
              </a:rPr>
              <a:t>Policy implications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50292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dirty="0" smtClean="0"/>
              <a:t>Water and energy are tightly linked, but these links are poorly understood and rarely used in policy.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dirty="0" smtClean="0">
                <a:solidFill>
                  <a:schemeClr val="tx2"/>
                </a:solidFill>
              </a:rPr>
              <a:t>Decision makers and corporations should better integrate energy issues into water policy </a:t>
            </a:r>
            <a:r>
              <a:rPr lang="en-US" i="1" dirty="0" smtClean="0">
                <a:solidFill>
                  <a:schemeClr val="tx2"/>
                </a:solidFill>
              </a:rPr>
              <a:t>AND</a:t>
            </a:r>
            <a:r>
              <a:rPr lang="en-US" dirty="0" smtClean="0">
                <a:solidFill>
                  <a:schemeClr val="tx2"/>
                </a:solidFill>
              </a:rPr>
              <a:t> water issues into energy policy.</a:t>
            </a:r>
          </a:p>
          <a:p>
            <a:pPr eaLnBrk="1" hangingPunct="1">
              <a:spcAft>
                <a:spcPct val="20000"/>
              </a:spcAft>
            </a:pPr>
            <a:r>
              <a:rPr lang="en-US" dirty="0" smtClean="0"/>
              <a:t>Failure to link these issues will </a:t>
            </a:r>
            <a:r>
              <a:rPr lang="en-US" i="1" dirty="0" smtClean="0"/>
              <a:t>inevitably</a:t>
            </a:r>
            <a:r>
              <a:rPr lang="en-US" dirty="0" smtClean="0"/>
              <a:t> lead to disruptions in the supply of both water and power.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upthejoneses.com/wp-content/uploads/2012/10/Frack-e13510929353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5600"/>
            <a:ext cx="4324350" cy="195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celsias.co.nz/media/uploads/admin/water_and_fracking_dont_m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"/>
            <a:ext cx="4324350" cy="27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Sources: Pacific Institute 2012; </a:t>
            </a:r>
            <a:r>
              <a:rPr lang="en-US" sz="1200" dirty="0" err="1" smtClean="0"/>
              <a:t>Celsias</a:t>
            </a:r>
            <a:r>
              <a:rPr lang="en-US" sz="1200" dirty="0" smtClean="0"/>
              <a:t>; upthejones.com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4373189" cy="47026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48768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The science/hydrology of fracking is uncertain; data are scarce or proprietary. But the debate is about far more than science…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76331"/>
            <a:ext cx="7315200" cy="531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722447" y="3078154"/>
            <a:ext cx="4724401" cy="7016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U.S. Imports of Crude Oil and Petroleum Products </a:t>
            </a:r>
            <a:r>
              <a:rPr lang="en-US" sz="2000" dirty="0" smtClean="0">
                <a:solidFill>
                  <a:srgbClr val="C00000"/>
                </a:solidFill>
              </a:rPr>
              <a:t>(thousand barrels/month)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242" name="Picture 2" descr="http://english.alshahid.net/wp-content/uploads/2010/04/saudi_oil_tan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3135630" cy="20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477000"/>
            <a:ext cx="644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USEIA. 2012. http</a:t>
            </a:r>
            <a:r>
              <a:rPr lang="en-US" sz="1200" dirty="0"/>
              <a:t>://www.eia.gov/dnav/pet/hist/LeafHandler.ashx?n=PET&amp;s=MTTIMUS1&amp;f=M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Fracking and </a:t>
            </a:r>
            <a:r>
              <a:rPr lang="en-US" sz="3600" b="1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international security</a:t>
            </a:r>
            <a:endParaRPr lang="en-US" sz="3600" b="1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12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762000"/>
          </a:xfrm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990033"/>
                </a:solidFill>
                <a:latin typeface="Arial" charset="0"/>
              </a:rPr>
              <a:t>“Peak </a:t>
            </a:r>
            <a:r>
              <a:rPr lang="en-US" sz="3600" b="1" dirty="0">
                <a:solidFill>
                  <a:srgbClr val="990033"/>
                </a:solidFill>
                <a:latin typeface="Arial" charset="0"/>
              </a:rPr>
              <a:t>Water</a:t>
            </a:r>
            <a:r>
              <a:rPr lang="en-US" sz="3600" b="1" dirty="0" smtClean="0">
                <a:solidFill>
                  <a:srgbClr val="990033"/>
                </a:solidFill>
                <a:latin typeface="Arial" charset="0"/>
              </a:rPr>
              <a:t>,” security</a:t>
            </a:r>
            <a:r>
              <a:rPr lang="en-US" sz="3600" b="1" dirty="0">
                <a:solidFill>
                  <a:srgbClr val="990033"/>
                </a:solidFill>
                <a:latin typeface="Arial" charset="0"/>
              </a:rPr>
              <a:t>, and </a:t>
            </a:r>
            <a:r>
              <a:rPr lang="en-US" sz="3600" b="1" dirty="0" smtClean="0">
                <a:solidFill>
                  <a:srgbClr val="990033"/>
                </a:solidFill>
                <a:latin typeface="Arial" charset="0"/>
              </a:rPr>
              <a:t>conflict</a:t>
            </a:r>
            <a:endParaRPr lang="en-US" sz="3600" b="1" dirty="0">
              <a:solidFill>
                <a:srgbClr val="990033"/>
              </a:solidFill>
              <a:latin typeface="Arial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953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Definitions of “security” vary, and are expanding.</a:t>
            </a:r>
          </a:p>
          <a:p>
            <a:pPr eaLnBrk="1" hangingPunct="1"/>
            <a:r>
              <a:rPr lang="en-US" sz="3000" dirty="0" smtClean="0"/>
              <a:t>There is a long history of conflicts over fresh water.</a:t>
            </a:r>
          </a:p>
          <a:p>
            <a:pPr eaLnBrk="1" hangingPunct="1"/>
            <a:r>
              <a:rPr lang="en-US" sz="3000" dirty="0" smtClean="0"/>
              <a:t>Such conflicts take many forms (as a goal, weapon, target, development disputes, terrorism).</a:t>
            </a:r>
          </a:p>
          <a:p>
            <a:pPr eaLnBrk="1" hangingPunct="1"/>
            <a:r>
              <a:rPr lang="en-US" sz="3000" dirty="0" smtClean="0"/>
              <a:t>The risks of water-related disputes are growing, including over “peak water” constraints of all kinds.</a:t>
            </a:r>
          </a:p>
          <a:p>
            <a:pPr eaLnBrk="1" hangingPunct="1"/>
            <a:r>
              <a:rPr lang="en-US" sz="3000" dirty="0" smtClean="0"/>
              <a:t>These water-related factors will have both direct and indirect impacts on security and conflict.</a:t>
            </a:r>
          </a:p>
        </p:txBody>
      </p:sp>
    </p:spTree>
    <p:extLst>
      <p:ext uri="{BB962C8B-B14F-4D97-AF65-F5344CB8AC3E}">
        <p14:creationId xmlns:p14="http://schemas.microsoft.com/office/powerpoint/2010/main" val="40238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2" y="228600"/>
            <a:ext cx="8886588" cy="645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7526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Source: Gleick 2013, Water Conflict Chronology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2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990033"/>
                </a:solidFill>
                <a:latin typeface="Arial" charset="0"/>
              </a:rPr>
              <a:t>Summary and recommendations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strong and growing links between water, energy, climate, and security.</a:t>
            </a:r>
          </a:p>
          <a:p>
            <a:r>
              <a:rPr lang="en-US" dirty="0" smtClean="0"/>
              <a:t>We rarely consider integrated policies to address these links.</a:t>
            </a:r>
          </a:p>
          <a:p>
            <a:r>
              <a:rPr lang="en-US" dirty="0" smtClean="0"/>
              <a:t>The failure to address them will lead to inappropriate actions and unnecessary risks.</a:t>
            </a:r>
          </a:p>
          <a:p>
            <a:r>
              <a:rPr lang="en-US" dirty="0" smtClean="0"/>
              <a:t>Smart policies can be efficient and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90600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solidFill>
                  <a:srgbClr val="990033"/>
                </a:solidFill>
                <a:latin typeface="Arial" charset="0"/>
              </a:rPr>
              <a:t>Summary and recommendations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dirty="0" smtClean="0"/>
              <a:t>Energy choices must now consider water availability.</a:t>
            </a:r>
          </a:p>
          <a:p>
            <a:pPr eaLnBrk="1" hangingPunct="1">
              <a:spcAft>
                <a:spcPct val="20000"/>
              </a:spcAft>
            </a:pPr>
            <a:r>
              <a:rPr lang="en-US" dirty="0" smtClean="0"/>
              <a:t>Water-efficiency efforts offer substantial water (and energy) savings at lower cost, and faster, than new “supply.”</a:t>
            </a:r>
          </a:p>
          <a:p>
            <a:pPr eaLnBrk="1" hangingPunct="1">
              <a:spcAft>
                <a:spcPct val="20000"/>
              </a:spcAft>
            </a:pPr>
            <a:r>
              <a:rPr lang="en-US" dirty="0" smtClean="0"/>
              <a:t>Water and energy strategies can both lead to fast, cost-effective greenhouse-gas emissions reductions.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447800"/>
            <a:ext cx="4572000" cy="4495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Dr. Peter H. Gleick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hlinkClick r:id="rId2"/>
              </a:rPr>
              <a:t>pgleick@pacinst.org</a:t>
            </a:r>
            <a:r>
              <a:rPr lang="en-US" sz="2800" dirty="0" smtClean="0"/>
              <a:t>   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Oakland, California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hlinkClick r:id="rId3"/>
              </a:rPr>
              <a:t>www.pacinst.org</a:t>
            </a:r>
            <a:endParaRPr lang="en-US" sz="2800" dirty="0" smtClean="0"/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hlinkClick r:id="rId4"/>
              </a:rPr>
              <a:t>www.worldwater.org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469623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Arial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2819400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Water and energy</a:t>
            </a:r>
          </a:p>
          <a:p>
            <a:r>
              <a:rPr lang="en-US" dirty="0" smtClean="0">
                <a:cs typeface="Arial" pitchFamily="34" charset="0"/>
              </a:rPr>
              <a:t>Water, energy, and climate</a:t>
            </a:r>
          </a:p>
          <a:p>
            <a:r>
              <a:rPr lang="en-US" dirty="0" smtClean="0">
                <a:cs typeface="Arial" pitchFamily="34" charset="0"/>
              </a:rPr>
              <a:t>Integration of the “nexus” into policy</a:t>
            </a:r>
          </a:p>
          <a:p>
            <a:r>
              <a:rPr lang="en-US" dirty="0" smtClean="0">
                <a:cs typeface="Arial" pitchFamily="34" charset="0"/>
              </a:rPr>
              <a:t>Water and security: some thoughts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09600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latin typeface="Arial" charset="0"/>
              </a:rPr>
              <a:t>Conclusions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8768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800" dirty="0" smtClean="0"/>
              <a:t>Water use and energy use are closely linked.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800" dirty="0" smtClean="0"/>
              <a:t>Limits to each are beginning to affect the other; </a:t>
            </a:r>
            <a:r>
              <a:rPr lang="en-US" sz="2800" dirty="0" smtClean="0">
                <a:solidFill>
                  <a:schemeClr val="tx2"/>
                </a:solidFill>
              </a:rPr>
              <a:t>Yet energy and water issues are rarely integrated in policy.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800" dirty="0" smtClean="0"/>
              <a:t>Considering them together offers substantial economic and environmental benefits.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800" dirty="0" smtClean="0"/>
              <a:t>The reality of climate change affects policies in both areas.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800" dirty="0" smtClean="0"/>
              <a:t>There are growing risks of conflicts over water.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990600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latin typeface="Arial" charset="0"/>
              </a:rPr>
              <a:t>Energy systems require water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28600" y="3124200"/>
            <a:ext cx="160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457200" y="16002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Mining/</a:t>
            </a:r>
          </a:p>
          <a:p>
            <a:r>
              <a:rPr lang="en-US" b="1"/>
              <a:t>Processing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1981200" y="25146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Generation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505200" y="34290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Distribution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6553200" y="52578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Waste </a:t>
            </a:r>
          </a:p>
          <a:p>
            <a:r>
              <a:rPr lang="en-US" b="1"/>
              <a:t>Disposal</a:t>
            </a:r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5105400" y="43434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End Use</a:t>
            </a: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838200" y="4800600"/>
            <a:ext cx="2133600" cy="1143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Water Inputs</a:t>
            </a:r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 flipV="1">
            <a:off x="2057400" y="3429000"/>
            <a:ext cx="457200" cy="137160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1"/>
          <p:cNvSpPr>
            <a:spLocks noChangeShapeType="1"/>
          </p:cNvSpPr>
          <p:nvPr/>
        </p:nvSpPr>
        <p:spPr bwMode="auto">
          <a:xfrm flipV="1">
            <a:off x="2057400" y="4343400"/>
            <a:ext cx="2057400" cy="45720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2"/>
          <p:cNvSpPr>
            <a:spLocks noChangeShapeType="1"/>
          </p:cNvSpPr>
          <p:nvPr/>
        </p:nvSpPr>
        <p:spPr bwMode="auto">
          <a:xfrm flipV="1">
            <a:off x="2133600" y="4800600"/>
            <a:ext cx="2971800" cy="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13"/>
          <p:cNvSpPr>
            <a:spLocks noChangeShapeType="1"/>
          </p:cNvSpPr>
          <p:nvPr/>
        </p:nvSpPr>
        <p:spPr bwMode="auto">
          <a:xfrm>
            <a:off x="2057400" y="4800600"/>
            <a:ext cx="4495800" cy="91440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14"/>
          <p:cNvSpPr>
            <a:spLocks noChangeShapeType="1"/>
          </p:cNvSpPr>
          <p:nvPr/>
        </p:nvSpPr>
        <p:spPr bwMode="auto">
          <a:xfrm flipH="1" flipV="1">
            <a:off x="1371600" y="2514600"/>
            <a:ext cx="685800" cy="228600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 smtClean="0">
                <a:latin typeface="Arial" charset="0"/>
              </a:rPr>
              <a:t>Water systems require energy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28600" y="3124200"/>
            <a:ext cx="160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457200" y="16002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Source and </a:t>
            </a:r>
          </a:p>
          <a:p>
            <a:r>
              <a:rPr lang="en-US" b="1"/>
              <a:t>Conveyance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981200" y="25146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Treatment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3505200" y="34290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Distribution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6553200" y="52578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Wastewater</a:t>
            </a:r>
          </a:p>
          <a:p>
            <a:r>
              <a:rPr lang="en-US" b="1"/>
              <a:t>Treatment</a:t>
            </a:r>
          </a:p>
        </p:txBody>
      </p:sp>
      <p:sp>
        <p:nvSpPr>
          <p:cNvPr id="5129" name="Rectangle 12"/>
          <p:cNvSpPr>
            <a:spLocks noChangeArrowheads="1"/>
          </p:cNvSpPr>
          <p:nvPr/>
        </p:nvSpPr>
        <p:spPr bwMode="auto">
          <a:xfrm>
            <a:off x="5105400" y="4343400"/>
            <a:ext cx="1676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End Use</a:t>
            </a:r>
          </a:p>
        </p:txBody>
      </p:sp>
      <p:sp>
        <p:nvSpPr>
          <p:cNvPr id="5130" name="Oval 13"/>
          <p:cNvSpPr>
            <a:spLocks noChangeArrowheads="1"/>
          </p:cNvSpPr>
          <p:nvPr/>
        </p:nvSpPr>
        <p:spPr bwMode="auto">
          <a:xfrm>
            <a:off x="838200" y="4800600"/>
            <a:ext cx="2133600" cy="1143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Energy Inputs</a:t>
            </a:r>
          </a:p>
        </p:txBody>
      </p:sp>
      <p:sp>
        <p:nvSpPr>
          <p:cNvPr id="5131" name="Line 15"/>
          <p:cNvSpPr>
            <a:spLocks noChangeShapeType="1"/>
          </p:cNvSpPr>
          <p:nvPr/>
        </p:nvSpPr>
        <p:spPr bwMode="auto">
          <a:xfrm flipV="1">
            <a:off x="2057400" y="3429000"/>
            <a:ext cx="457200" cy="137160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6"/>
          <p:cNvSpPr>
            <a:spLocks noChangeShapeType="1"/>
          </p:cNvSpPr>
          <p:nvPr/>
        </p:nvSpPr>
        <p:spPr bwMode="auto">
          <a:xfrm flipV="1">
            <a:off x="2057400" y="4343400"/>
            <a:ext cx="2057400" cy="45720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7"/>
          <p:cNvSpPr>
            <a:spLocks noChangeShapeType="1"/>
          </p:cNvSpPr>
          <p:nvPr/>
        </p:nvSpPr>
        <p:spPr bwMode="auto">
          <a:xfrm flipV="1">
            <a:off x="2057400" y="4800600"/>
            <a:ext cx="3048000" cy="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8"/>
          <p:cNvSpPr>
            <a:spLocks noChangeShapeType="1"/>
          </p:cNvSpPr>
          <p:nvPr/>
        </p:nvSpPr>
        <p:spPr bwMode="auto">
          <a:xfrm>
            <a:off x="2057400" y="4800600"/>
            <a:ext cx="4495800" cy="91440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9"/>
          <p:cNvSpPr>
            <a:spLocks noChangeShapeType="1"/>
          </p:cNvSpPr>
          <p:nvPr/>
        </p:nvSpPr>
        <p:spPr bwMode="auto">
          <a:xfrm flipH="1" flipV="1">
            <a:off x="1371600" y="2514600"/>
            <a:ext cx="685800" cy="2286000"/>
          </a:xfrm>
          <a:prstGeom prst="line">
            <a:avLst/>
          </a:prstGeom>
          <a:noFill/>
          <a:ln w="31750" cap="sq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21"/>
          <p:cNvGraphicFramePr>
            <a:graphicFrameLocks noChangeAspect="1"/>
          </p:cNvGraphicFramePr>
          <p:nvPr/>
        </p:nvGraphicFramePr>
        <p:xfrm>
          <a:off x="0" y="6210300"/>
          <a:ext cx="1676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Photo Editor Photo" r:id="rId4" imgW="6830378" imgH="2638095" progId="MSPhotoEd.3">
                  <p:embed/>
                </p:oleObj>
              </mc:Choice>
              <mc:Fallback>
                <p:oleObj name="Photo Editor Photo" r:id="rId4" imgW="6830378" imgH="2638095" progId="MSPhotoEd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10300"/>
                        <a:ext cx="1676400" cy="647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latin typeface="Arial" charset="0"/>
              </a:rPr>
              <a:t>Water constraints for energy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685800" y="1066800"/>
            <a:ext cx="7924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rnd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75927" tIns="38889" rIns="75927" bIns="38889"/>
          <a:lstStyle/>
          <a:p>
            <a:pPr marL="285750" indent="-285750" algn="l" defTabSz="758825">
              <a:lnSpc>
                <a:spcPct val="80000"/>
              </a:lnSpc>
              <a:spcBef>
                <a:spcPct val="0"/>
              </a:spcBef>
              <a:buFont typeface="Symbol" pitchFamily="18" charset="2"/>
              <a:buChar char="¨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Drought Could Force Nuke-Plant Shutdowns</a:t>
            </a: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–"/>
            </a:pP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Associated Press,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January 2008</a:t>
            </a: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–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 defTabSz="758825">
              <a:lnSpc>
                <a:spcPct val="80000"/>
              </a:lnSpc>
              <a:spcBef>
                <a:spcPct val="0"/>
              </a:spcBef>
              <a:buFont typeface="Symbol" pitchFamily="18" charset="2"/>
              <a:buChar char="¨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Sinking Water and Rising Tensions</a:t>
            </a: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–"/>
            </a:pPr>
            <a:r>
              <a:rPr lang="en-US" sz="20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EnergyBiz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Insider,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December 2007</a:t>
            </a: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–"/>
            </a:pPr>
            <a:endParaRPr lang="en-US" sz="20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 defTabSz="758825">
              <a:lnSpc>
                <a:spcPct val="80000"/>
              </a:lnSpc>
              <a:spcBef>
                <a:spcPct val="0"/>
              </a:spcBef>
              <a:buFont typeface="Symbol" pitchFamily="18" charset="2"/>
              <a:buChar char="¨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Stricter Standards Apply to Coal Plant, Judge Rules;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Cooling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Towers for Oak Creek</a:t>
            </a: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–"/>
            </a:pP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Milwaukee Journal Sentinel,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November 2007</a:t>
            </a:r>
            <a:endParaRPr lang="en-US" sz="20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 defTabSz="758825">
              <a:lnSpc>
                <a:spcPct val="80000"/>
              </a:lnSpc>
              <a:spcBef>
                <a:spcPct val="0"/>
              </a:spcBef>
              <a:buFont typeface="Symbol" pitchFamily="18" charset="2"/>
              <a:buChar char="¨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Journal-Constitution Opposes Coal-Based Plant, Citing Water Shortage</a:t>
            </a: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–"/>
            </a:pP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Atlanta Journal-Constitution,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October 2007</a:t>
            </a: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–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 defTabSz="758825">
              <a:lnSpc>
                <a:spcPct val="80000"/>
              </a:lnSpc>
              <a:spcBef>
                <a:spcPct val="0"/>
              </a:spcBef>
              <a:buFont typeface="Symbol" pitchFamily="18" charset="2"/>
              <a:buChar char="¨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Maryland County denies cooling water to proposed power plant</a:t>
            </a:r>
          </a:p>
          <a:p>
            <a:pPr marL="595313" lvl="1" indent="-195263" algn="l" defTabSz="758825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–"/>
            </a:pP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E-Water News Weekly,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October 2007</a:t>
            </a:r>
            <a:endParaRPr lang="en-US" sz="20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 defTabSz="758825">
              <a:lnSpc>
                <a:spcPct val="80000"/>
              </a:lnSpc>
              <a:spcBef>
                <a:spcPct val="0"/>
              </a:spcBef>
              <a:buFont typeface="Symbol" pitchFamily="18" charset="2"/>
              <a:buChar char="¨"/>
            </a:pPr>
            <a:endParaRPr lang="en-US" sz="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 defTabSz="758825">
              <a:lnSpc>
                <a:spcPct val="80000"/>
              </a:lnSpc>
              <a:spcBef>
                <a:spcPct val="0"/>
              </a:spcBef>
            </a:pPr>
            <a:endParaRPr lang="en-US" sz="14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 defTabSz="758825">
              <a:lnSpc>
                <a:spcPct val="80000"/>
              </a:lnSpc>
              <a:spcBef>
                <a:spcPct val="0"/>
              </a:spcBef>
              <a:buFont typeface="Symbol" pitchFamily="18" charset="2"/>
              <a:buChar char="¨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Water woes loom as thirsty generators face climate change.  </a:t>
            </a:r>
            <a:r>
              <a:rPr lang="en-US" sz="20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Greenwire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September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543800" cy="546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2484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Cooley et al. 2011. “Future water needs for electricity in the Intermountain West.” Pacific Institute, Oakland, California.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Arial" charset="0"/>
              </a:rPr>
              <a:t>Water demands for energy systems depend on choices we make</a:t>
            </a:r>
          </a:p>
        </p:txBody>
      </p:sp>
    </p:spTree>
    <p:extLst>
      <p:ext uri="{BB962C8B-B14F-4D97-AF65-F5344CB8AC3E}">
        <p14:creationId xmlns:p14="http://schemas.microsoft.com/office/powerpoint/2010/main" val="883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92164"/>
            <a:ext cx="8458200" cy="542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324600"/>
            <a:ext cx="4419600" cy="34603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80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itchFamily="18" charset="2"/>
              <a:defRPr sz="2400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/>
                </a:solidFill>
              </a:rPr>
              <a:t>Source: Pacific Institute, "Energy Down the Drain," 2004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990600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latin typeface="Arial" charset="0"/>
              </a:rPr>
              <a:t>Water-supply energy intensities</a:t>
            </a:r>
            <a:br>
              <a:rPr lang="en-US" sz="36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(Southern California)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838200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latin typeface="Arial" charset="0"/>
              </a:rPr>
              <a:t>The climate link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All of these water-energy links also have a climate change link, through the emission of greenhouse gases.</a:t>
            </a:r>
          </a:p>
          <a:p>
            <a:pPr eaLnBrk="1" hangingPunct="1"/>
            <a:r>
              <a:rPr lang="en-US" dirty="0" smtClean="0"/>
              <a:t>Some climate change – perhaps significant climate change – is already unavoidable.</a:t>
            </a:r>
          </a:p>
          <a:p>
            <a:pPr eaLnBrk="1" hangingPunct="1"/>
            <a:r>
              <a:rPr lang="en-US" dirty="0" smtClean="0"/>
              <a:t>We must move to avoid those consequences we cannot manage; and learn to manage those impacts we cannot avoid.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theme/theme1.xml><?xml version="1.0" encoding="utf-8"?>
<a:theme xmlns:a="http://schemas.openxmlformats.org/drawingml/2006/main" name="PacificInstitutetemplate">
  <a:themeElements>
    <a:clrScheme name="">
      <a:dk1>
        <a:srgbClr val="000000"/>
      </a:dk1>
      <a:lt1>
        <a:srgbClr val="6600FF"/>
      </a:lt1>
      <a:dk2>
        <a:srgbClr val="800000"/>
      </a:dk2>
      <a:lt2>
        <a:srgbClr val="200B5B"/>
      </a:lt2>
      <a:accent1>
        <a:srgbClr val="EEB00B"/>
      </a:accent1>
      <a:accent2>
        <a:srgbClr val="6600CC"/>
      </a:accent2>
      <a:accent3>
        <a:srgbClr val="B8AAFF"/>
      </a:accent3>
      <a:accent4>
        <a:srgbClr val="000000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PacificInstitut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9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9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acificInstitute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ificInstitute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ificInstitute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ificInstitute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ificInstitute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ificInstitute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Settings\Peter H. Gleick\Application Data\Microsoft\Templates\PacificInstitutetemplate.pot</Template>
  <TotalTime>2248</TotalTime>
  <Words>650</Words>
  <Application>Microsoft Office PowerPoint</Application>
  <PresentationFormat>On-screen Show (4:3)</PresentationFormat>
  <Paragraphs>101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PacificInstitutetemplate</vt:lpstr>
      <vt:lpstr>Photo Editor Photo</vt:lpstr>
      <vt:lpstr>Framing Energy, Water, and Climate Critical Links  USDoE Quadrennial Energy Review Task Force Meeting San Francisco, June 19, 2014</vt:lpstr>
      <vt:lpstr>Overview</vt:lpstr>
      <vt:lpstr>Conclusions</vt:lpstr>
      <vt:lpstr>Energy systems require water</vt:lpstr>
      <vt:lpstr>Water systems require energy</vt:lpstr>
      <vt:lpstr>Water constraints for energy</vt:lpstr>
      <vt:lpstr>Water demands for energy systems depend on choices we make</vt:lpstr>
      <vt:lpstr>Water-supply energy intensities (Southern California)</vt:lpstr>
      <vt:lpstr>The climate link</vt:lpstr>
      <vt:lpstr>Policy implications</vt:lpstr>
      <vt:lpstr>PowerPoint Presentation</vt:lpstr>
      <vt:lpstr>U.S. Imports of Crude Oil and Petroleum Products (thousand barrels/month)</vt:lpstr>
      <vt:lpstr>“Peak Water,” security, and conflict</vt:lpstr>
      <vt:lpstr>PowerPoint Presentation</vt:lpstr>
      <vt:lpstr>Summary and recommendations</vt:lpstr>
      <vt:lpstr>Summary and recommendations</vt:lpstr>
      <vt:lpstr>PowerPoint Presentation</vt:lpstr>
    </vt:vector>
  </TitlesOfParts>
  <Company>Pacific Institute, Oakland,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Challenges for the New Century: Meeting Basic Human and Ecological Needs</dc:title>
  <dc:creator>Peter H. Gleick</dc:creator>
  <cp:lastModifiedBy>Peter Gleick</cp:lastModifiedBy>
  <cp:revision>242</cp:revision>
  <dcterms:created xsi:type="dcterms:W3CDTF">2002-05-08T23:40:09Z</dcterms:created>
  <dcterms:modified xsi:type="dcterms:W3CDTF">2014-06-18T16:39:46Z</dcterms:modified>
</cp:coreProperties>
</file>