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91" r:id="rId2"/>
  </p:sldMasterIdLst>
  <p:notesMasterIdLst>
    <p:notesMasterId r:id="rId13"/>
  </p:notesMasterIdLst>
  <p:handoutMasterIdLst>
    <p:handoutMasterId r:id="rId14"/>
  </p:handoutMasterIdLst>
  <p:sldIdLst>
    <p:sldId id="257" r:id="rId3"/>
    <p:sldId id="350" r:id="rId4"/>
    <p:sldId id="258" r:id="rId5"/>
    <p:sldId id="351" r:id="rId6"/>
    <p:sldId id="349" r:id="rId7"/>
    <p:sldId id="335" r:id="rId8"/>
    <p:sldId id="354" r:id="rId9"/>
    <p:sldId id="352" r:id="rId10"/>
    <p:sldId id="353" r:id="rId11"/>
    <p:sldId id="341" r:id="rId1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tuck2" initials="CT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7F5"/>
    <a:srgbClr val="D0E3EA"/>
    <a:srgbClr val="D26026"/>
    <a:srgbClr val="21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3473" autoAdjust="0"/>
  </p:normalViewPr>
  <p:slideViewPr>
    <p:cSldViewPr snapToGrid="0" snapToObjects="1" showGuides="1">
      <p:cViewPr>
        <p:scale>
          <a:sx n="100" d="100"/>
          <a:sy n="100" d="100"/>
        </p:scale>
        <p:origin x="-1944" y="-63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-1938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00050807414488"/>
          <c:y val="0.34843953221949048"/>
          <c:w val="0.69008671132073851"/>
          <c:h val="0.49578991012049678"/>
        </c:manualLayout>
      </c:layout>
      <c:lineChart>
        <c:grouping val="standard"/>
        <c:varyColors val="0"/>
        <c:ser>
          <c:idx val="0"/>
          <c:order val="0"/>
          <c:tx>
            <c:strRef>
              <c:f>'Chart data'!$A$4</c:f>
              <c:strCache>
                <c:ptCount val="1"/>
                <c:pt idx="0">
                  <c:v>LADWP CO2 Emissions</c:v>
                </c:pt>
              </c:strCache>
            </c:strRef>
          </c:tx>
          <c:spPr>
            <a:ln w="60325">
              <a:solidFill>
                <a:srgbClr val="B04264"/>
              </a:solidFill>
            </a:ln>
          </c:spPr>
          <c:marker>
            <c:symbol val="none"/>
          </c:marker>
          <c:dLbls>
            <c:delete val="1"/>
          </c:dLbls>
          <c:cat>
            <c:numRef>
              <c:f>'Chart data'!$C$1:$W$1</c:f>
              <c:numCache>
                <c:formatCode>General</c:formatCode>
                <c:ptCount val="2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  <c:pt idx="11">
                  <c:v>2023</c:v>
                </c:pt>
                <c:pt idx="12">
                  <c:v>2024</c:v>
                </c:pt>
                <c:pt idx="13">
                  <c:v>2025</c:v>
                </c:pt>
                <c:pt idx="14">
                  <c:v>2026</c:v>
                </c:pt>
                <c:pt idx="15">
                  <c:v>2027</c:v>
                </c:pt>
                <c:pt idx="16">
                  <c:v>2028</c:v>
                </c:pt>
                <c:pt idx="17">
                  <c:v>2029</c:v>
                </c:pt>
                <c:pt idx="18">
                  <c:v>2030</c:v>
                </c:pt>
                <c:pt idx="19">
                  <c:v>2031</c:v>
                </c:pt>
                <c:pt idx="20">
                  <c:v>2032</c:v>
                </c:pt>
              </c:numCache>
            </c:numRef>
          </c:cat>
          <c:val>
            <c:numRef>
              <c:f>'Chart data'!$C$4:$W$4</c:f>
              <c:numCache>
                <c:formatCode>General</c:formatCode>
                <c:ptCount val="21"/>
                <c:pt idx="0">
                  <c:v>13.74765827413434</c:v>
                </c:pt>
                <c:pt idx="1">
                  <c:v>14.02520129183601</c:v>
                </c:pt>
                <c:pt idx="2">
                  <c:v>13.901247879132553</c:v>
                </c:pt>
                <c:pt idx="3">
                  <c:v>13.719506633016069</c:v>
                </c:pt>
                <c:pt idx="4">
                  <c:v>11.564362558222935</c:v>
                </c:pt>
                <c:pt idx="5">
                  <c:v>11.370632629009386</c:v>
                </c:pt>
                <c:pt idx="6">
                  <c:v>11.19849677866212</c:v>
                </c:pt>
                <c:pt idx="7">
                  <c:v>10.99937248839171</c:v>
                </c:pt>
                <c:pt idx="8">
                  <c:v>10.945044251511099</c:v>
                </c:pt>
                <c:pt idx="9">
                  <c:v>11.000610483853498</c:v>
                </c:pt>
                <c:pt idx="10">
                  <c:v>10.968771972776095</c:v>
                </c:pt>
                <c:pt idx="11">
                  <c:v>10.676161880901111</c:v>
                </c:pt>
                <c:pt idx="12">
                  <c:v>10.291073723575021</c:v>
                </c:pt>
                <c:pt idx="13">
                  <c:v>10.000618042022094</c:v>
                </c:pt>
                <c:pt idx="14">
                  <c:v>10.089072008161066</c:v>
                </c:pt>
                <c:pt idx="15">
                  <c:v>8.5725676886429767</c:v>
                </c:pt>
                <c:pt idx="16">
                  <c:v>7.6447869574219531</c:v>
                </c:pt>
                <c:pt idx="17">
                  <c:v>7.7644114340874255</c:v>
                </c:pt>
                <c:pt idx="18">
                  <c:v>7.5946380376551295</c:v>
                </c:pt>
                <c:pt idx="19">
                  <c:v>7.5568553348919805</c:v>
                </c:pt>
                <c:pt idx="20">
                  <c:v>7.6404607470578991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'Chart data'!$A$2</c:f>
              <c:strCache>
                <c:ptCount val="1"/>
                <c:pt idx="0">
                  <c:v>1990 Emission Level (17.9 MM Tones)</c:v>
                </c:pt>
              </c:strCache>
            </c:strRef>
          </c:tx>
          <c:spPr>
            <a:ln>
              <a:solidFill>
                <a:srgbClr val="9B2B9B"/>
              </a:solidFill>
              <a:prstDash val="dashDot"/>
            </a:ln>
          </c:spPr>
          <c:marker>
            <c:symbol val="none"/>
          </c:marker>
          <c:dPt>
            <c:idx val="5"/>
            <c:bubble3D val="0"/>
            <c:spPr>
              <a:ln w="25400">
                <a:solidFill>
                  <a:srgbClr val="9B2B9B"/>
                </a:solidFill>
                <a:prstDash val="dashDot"/>
              </a:ln>
            </c:spPr>
          </c:dPt>
          <c:dLbls>
            <c:delete val="1"/>
          </c:dLbls>
          <c:cat>
            <c:numRef>
              <c:f>'Chart data'!$C$1:$W$1</c:f>
              <c:numCache>
                <c:formatCode>General</c:formatCode>
                <c:ptCount val="2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  <c:pt idx="11">
                  <c:v>2023</c:v>
                </c:pt>
                <c:pt idx="12">
                  <c:v>2024</c:v>
                </c:pt>
                <c:pt idx="13">
                  <c:v>2025</c:v>
                </c:pt>
                <c:pt idx="14">
                  <c:v>2026</c:v>
                </c:pt>
                <c:pt idx="15">
                  <c:v>2027</c:v>
                </c:pt>
                <c:pt idx="16">
                  <c:v>2028</c:v>
                </c:pt>
                <c:pt idx="17">
                  <c:v>2029</c:v>
                </c:pt>
                <c:pt idx="18">
                  <c:v>2030</c:v>
                </c:pt>
                <c:pt idx="19">
                  <c:v>2031</c:v>
                </c:pt>
                <c:pt idx="20">
                  <c:v>2032</c:v>
                </c:pt>
              </c:numCache>
            </c:numRef>
          </c:cat>
          <c:val>
            <c:numRef>
              <c:f>'Chart data'!$C$2:$W$2</c:f>
              <c:numCache>
                <c:formatCode>General</c:formatCode>
                <c:ptCount val="21"/>
                <c:pt idx="0">
                  <c:v>17.899999999999999</c:v>
                </c:pt>
                <c:pt idx="1">
                  <c:v>17.899999999999999</c:v>
                </c:pt>
                <c:pt idx="2">
                  <c:v>17.899999999999999</c:v>
                </c:pt>
                <c:pt idx="3">
                  <c:v>17.899999999999999</c:v>
                </c:pt>
                <c:pt idx="4">
                  <c:v>17.899999999999999</c:v>
                </c:pt>
                <c:pt idx="5">
                  <c:v>17.899999999999999</c:v>
                </c:pt>
                <c:pt idx="6">
                  <c:v>17.899999999999999</c:v>
                </c:pt>
                <c:pt idx="7">
                  <c:v>17.899999999999999</c:v>
                </c:pt>
                <c:pt idx="8">
                  <c:v>17.899999999999999</c:v>
                </c:pt>
                <c:pt idx="9">
                  <c:v>17.899999999999999</c:v>
                </c:pt>
                <c:pt idx="10">
                  <c:v>17.899999999999999</c:v>
                </c:pt>
                <c:pt idx="11">
                  <c:v>17.899999999999999</c:v>
                </c:pt>
                <c:pt idx="12">
                  <c:v>17.899999999999999</c:v>
                </c:pt>
                <c:pt idx="13">
                  <c:v>17.899999999999999</c:v>
                </c:pt>
                <c:pt idx="14">
                  <c:v>17.899999999999999</c:v>
                </c:pt>
                <c:pt idx="15">
                  <c:v>17.899999999999999</c:v>
                </c:pt>
                <c:pt idx="16">
                  <c:v>17.899999999999999</c:v>
                </c:pt>
                <c:pt idx="17">
                  <c:v>17.899999999999999</c:v>
                </c:pt>
                <c:pt idx="18">
                  <c:v>17.899999999999999</c:v>
                </c:pt>
                <c:pt idx="19">
                  <c:v>17.899999999999999</c:v>
                </c:pt>
                <c:pt idx="20">
                  <c:v>17.899999999999999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01984"/>
        <c:axId val="23403520"/>
      </c:lineChart>
      <c:catAx>
        <c:axId val="23401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3403520"/>
        <c:crosses val="autoZero"/>
        <c:auto val="1"/>
        <c:lblAlgn val="ctr"/>
        <c:lblOffset val="100"/>
        <c:noMultiLvlLbl val="0"/>
      </c:catAx>
      <c:valAx>
        <c:axId val="23403520"/>
        <c:scaling>
          <c:orientation val="minMax"/>
          <c:max val="18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3401984"/>
        <c:crosses val="autoZero"/>
        <c:crossBetween val="between"/>
        <c:majorUnit val="6"/>
        <c:minorUnit val="6"/>
      </c:valAx>
      <c:spPr>
        <a:noFill/>
        <a:ln w="22225" cmpd="sng">
          <a:noFill/>
        </a:ln>
      </c:spPr>
    </c:plotArea>
    <c:plotVisOnly val="1"/>
    <c:dispBlanksAs val="gap"/>
    <c:showDLblsOverMax val="0"/>
  </c:chart>
  <c:spPr>
    <a:ln w="28575">
      <a:noFill/>
    </a:ln>
  </c:spPr>
  <c:txPr>
    <a:bodyPr/>
    <a:lstStyle/>
    <a:p>
      <a:pPr>
        <a:defRPr b="1"/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0.62258</cdr:x>
      <cdr:y>0.4436</cdr:y>
    </cdr:from>
    <cdr:to>
      <cdr:x>0.86665</cdr:x>
      <cdr:y>0.5975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7352289" y="3125173"/>
          <a:ext cx="2882296" cy="10842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1990 Emission Level (17.9 MM T)</a:t>
          </a:r>
        </a:p>
      </cdr:txBody>
    </cdr:sp>
  </cdr:relSizeAnchor>
  <cdr:relSizeAnchor xmlns:cdr="http://schemas.openxmlformats.org/drawingml/2006/chartDrawing">
    <cdr:from>
      <cdr:x>0.60249</cdr:x>
      <cdr:y>0.34927</cdr:y>
    </cdr:from>
    <cdr:to>
      <cdr:x>0.68013</cdr:x>
      <cdr:y>0.50064</cdr:y>
    </cdr:to>
    <cdr:cxnSp macro="">
      <cdr:nvCxnSpPr>
        <cdr:cNvPr id="15" name="Curved Connector 14"/>
        <cdr:cNvCxnSpPr/>
      </cdr:nvCxnSpPr>
      <cdr:spPr>
        <a:xfrm xmlns:a="http://schemas.openxmlformats.org/drawingml/2006/main" rot="16200000" flipV="1">
          <a:off x="7040242" y="2535441"/>
          <a:ext cx="1066402" cy="916834"/>
        </a:xfrm>
        <a:prstGeom xmlns:a="http://schemas.openxmlformats.org/drawingml/2006/main" prst="curvedConnector3">
          <a:avLst>
            <a:gd name="adj1" fmla="val 50000"/>
          </a:avLst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0B3B41-8866-F64D-8A0E-C182E3A73C4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35F3073-2154-6947-B980-5569242C2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290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6E4CEA-3F63-CD4B-8ECD-6CF78FE43D72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6AC1A3-59CD-134D-BC89-EE257849C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21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AC1A3-59CD-134D-BC89-EE257849CA43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AC1A3-59CD-134D-BC89-EE257849CA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5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3ED74E-B158-43D4-977D-93219DBD3232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AC1A3-59CD-134D-BC89-EE257849CA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AC1A3-59CD-134D-BC89-EE257849CA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5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AC1A3-59CD-134D-BC89-EE257849CA4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7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AC1A3-59CD-134D-BC89-EE257849CA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9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AC1A3-59CD-134D-BC89-EE257849CA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DWP Next Century PowerPoint 16.pdf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LADWP Next Century PowerPoint 16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41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LADWP Next Century PowerPoint 16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9597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6032"/>
            <a:ext cx="8677656" cy="57607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2104"/>
            <a:ext cx="8677656" cy="6029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AADF9-E541-442E-82A9-133C1AB2C71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8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07467-589F-44AB-A7A2-387C0C8763A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8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9FE85-A558-4663-8B37-E9D7D320DB7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10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03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0299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FA149-7713-459E-9C4A-DFC7ED4C2B8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29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62722"/>
            <a:ext cx="4040188" cy="46634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29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62722"/>
            <a:ext cx="4041775" cy="46634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BE4BA-D929-4BBD-BC12-D88130471E3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6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9500"/>
            <a:ext cx="511175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9500"/>
            <a:ext cx="3008313" cy="5046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29677" y="254373"/>
            <a:ext cx="8673669" cy="57649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9F838-710A-45CC-BEFD-F6E3D478ADD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1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230188" y="254000"/>
            <a:ext cx="8672512" cy="5762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>
              <a:spcBef>
                <a:spcPct val="0"/>
              </a:spcBef>
              <a:defRPr/>
            </a:pPr>
            <a:r>
              <a:rPr lang="en-US" sz="3000" b="1" dirty="0" smtClean="0">
                <a:solidFill>
                  <a:prstClr val="white"/>
                </a:solidFill>
                <a:latin typeface="Arial Narrow"/>
                <a:cs typeface="Arial Narrow"/>
              </a:rPr>
              <a:t>Click to edit Master title style</a:t>
            </a:r>
            <a:endParaRPr lang="en-US" sz="3000" b="1" dirty="0">
              <a:solidFill>
                <a:prstClr val="white"/>
              </a:solidFill>
              <a:latin typeface="Arial Narrow"/>
              <a:cs typeface="Arial Narrow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9677" y="850392"/>
            <a:ext cx="8686800" cy="5029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677" y="6007100"/>
            <a:ext cx="8686800" cy="365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6D562-E286-4565-88DD-95D82148F90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3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6032"/>
            <a:ext cx="8677656" cy="57607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2104"/>
            <a:ext cx="8677656" cy="6029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919912-3ADF-F241-BF83-E288024332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919912-3ADF-F241-BF83-E288024332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9912-3ADF-F241-BF83-E2880243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03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0299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9912-3ADF-F241-BF83-E2880243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29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62722"/>
            <a:ext cx="4040188" cy="46634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29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62722"/>
            <a:ext cx="4041775" cy="46634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9912-3ADF-F241-BF83-E2880243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9500"/>
            <a:ext cx="511175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9500"/>
            <a:ext cx="3008313" cy="5046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9912-3ADF-F241-BF83-E28802433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29677" y="254373"/>
            <a:ext cx="8673669" cy="57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9677" y="850392"/>
            <a:ext cx="8686800" cy="502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677" y="6007100"/>
            <a:ext cx="8686800" cy="365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9912-3ADF-F241-BF83-E28802433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9677" y="254373"/>
            <a:ext cx="8673669" cy="57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Click to edit Master title style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/>
              <a:ea typeface="+mj-ea"/>
              <a:cs typeface="Arial Narrow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183600" y="1771200"/>
            <a:ext cx="8766000" cy="136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8"/>
          </p:nvPr>
        </p:nvSpPr>
        <p:spPr>
          <a:xfrm>
            <a:off x="187200" y="3283200"/>
            <a:ext cx="4294800" cy="279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19"/>
          </p:nvPr>
        </p:nvSpPr>
        <p:spPr>
          <a:xfrm>
            <a:off x="4658400" y="3283200"/>
            <a:ext cx="4294800" cy="279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d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DWP Next Century PowerPoint 14 template.pdf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677" y="254373"/>
            <a:ext cx="8673669" cy="57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7182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fld id="{C6919912-3ADF-F241-BF83-E288024332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0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75" r:id="rId9"/>
    <p:sldLayoutId id="2147483676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i="0" kern="1200">
          <a:solidFill>
            <a:schemeClr val="bg1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ADWP Next Century PowerPoint 14 template.pdf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0188" y="254000"/>
            <a:ext cx="86725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6413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>
              <a:defRPr/>
            </a:pPr>
            <a:fld id="{972A58AC-AD6D-49A1-AF6A-DFE7E8E33AB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6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latin typeface="Arial Narrow"/>
          <a:ea typeface="+mj-ea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Narrow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Narrow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Narrow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Narrow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Narrow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Narrow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Narrow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defRPr sz="2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58613" y="2469139"/>
            <a:ext cx="7074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</a:rPr>
              <a:t>Integrating </a:t>
            </a:r>
            <a:r>
              <a:rPr lang="en-US" sz="4000" b="1" dirty="0">
                <a:solidFill>
                  <a:srgbClr val="FFC000"/>
                </a:solidFill>
              </a:rPr>
              <a:t>the </a:t>
            </a:r>
            <a:r>
              <a:rPr lang="en-US" sz="4000" b="1" dirty="0" smtClean="0">
                <a:solidFill>
                  <a:srgbClr val="FFC000"/>
                </a:solidFill>
              </a:rPr>
              <a:t>Strategies for Water and Energy Operations</a:t>
            </a:r>
          </a:p>
          <a:p>
            <a:pPr algn="ctr"/>
            <a:endParaRPr lang="en-US" sz="4000" b="1" dirty="0">
              <a:solidFill>
                <a:srgbClr val="FFC000"/>
              </a:solidFill>
              <a:latin typeface="Arial Narrow"/>
              <a:ea typeface="+mj-ea"/>
              <a:cs typeface="Arial Narrow"/>
            </a:endParaRPr>
          </a:p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Arial Narrow"/>
                <a:ea typeface="+mj-ea"/>
                <a:cs typeface="Arial Narrow"/>
              </a:rPr>
              <a:t>DOE Water and Energy Nexus</a:t>
            </a:r>
            <a:endParaRPr lang="en-US" sz="4000" b="1" dirty="0">
              <a:solidFill>
                <a:srgbClr val="FFC000"/>
              </a:solidFill>
              <a:latin typeface="Arial Narrow"/>
              <a:ea typeface="+mj-ea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TC Reduction Target Dates 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7" y="1799591"/>
            <a:ext cx="8538402" cy="439928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 to Once Through-Cooling Compliance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919912-3ADF-F241-BF83-E288024332F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906" y="944880"/>
            <a:ext cx="8490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LADWP must replace 9 generating units at 3 Coastal Power Plants.  No unit can be taken off-line until its replacement is ready--like replacing the engine of a 747 while in mid-flight.</a:t>
            </a:r>
            <a:endParaRPr lang="en-US" sz="2000" dirty="0">
              <a:latin typeface="Arial Narrow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1609722" y="2509837"/>
            <a:ext cx="1228727" cy="1809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2656090" y="3086097"/>
            <a:ext cx="1192010" cy="1809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0629" y="2415660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Completed - 6 units in service on June 2013 (600 MW)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6853" y="2991920"/>
            <a:ext cx="497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Construction began - 3 units - Sept 2013 (508 MW)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229678" y="254373"/>
            <a:ext cx="3310448" cy="57649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Narrow" pitchFamily="34" charset="0"/>
              </a:rPr>
              <a:t>      </a:t>
            </a:r>
            <a:r>
              <a:rPr lang="en-US" sz="2200" dirty="0" smtClean="0">
                <a:latin typeface="Arial Narrow" pitchFamily="34" charset="0"/>
              </a:rPr>
              <a:t>Power System Overview</a:t>
            </a:r>
          </a:p>
        </p:txBody>
      </p:sp>
      <p:sp>
        <p:nvSpPr>
          <p:cNvPr id="22530" name="TextBox 78847"/>
          <p:cNvSpPr txBox="1">
            <a:spLocks noChangeArrowheads="1"/>
          </p:cNvSpPr>
          <p:nvPr/>
        </p:nvSpPr>
        <p:spPr bwMode="auto">
          <a:xfrm>
            <a:off x="393700" y="830263"/>
            <a:ext cx="29987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endParaRPr lang="en-US" b="1" dirty="0">
              <a:latin typeface="Arial Narrow" pitchFamily="34" charset="0"/>
            </a:endParaRPr>
          </a:p>
          <a:p>
            <a:pPr defTabSz="914400"/>
            <a:r>
              <a:rPr lang="en-US" b="1" dirty="0">
                <a:latin typeface="Arial Narrow" pitchFamily="34" charset="0"/>
              </a:rPr>
              <a:t>Vertically-Integrated Utility</a:t>
            </a:r>
          </a:p>
          <a:p>
            <a:pPr defTabSz="914400"/>
            <a:r>
              <a:rPr lang="en-US" dirty="0">
                <a:latin typeface="Arial Narrow" pitchFamily="34" charset="0"/>
              </a:rPr>
              <a:t>LADWP owns &amp; operates its generation, transmission &amp; distribution.</a:t>
            </a:r>
          </a:p>
          <a:p>
            <a:pPr defTabSz="914400"/>
            <a:endParaRPr lang="en-US" b="1" dirty="0">
              <a:latin typeface="Arial Narrow" pitchFamily="34" charset="0"/>
            </a:endParaRPr>
          </a:p>
          <a:p>
            <a:pPr defTabSz="914400"/>
            <a:r>
              <a:rPr lang="en-US" b="1" dirty="0">
                <a:latin typeface="Arial Narrow" pitchFamily="34" charset="0"/>
              </a:rPr>
              <a:t>LA Basin </a:t>
            </a:r>
            <a:r>
              <a:rPr lang="en-US" b="1" dirty="0" smtClean="0">
                <a:latin typeface="Arial Narrow" pitchFamily="34" charset="0"/>
              </a:rPr>
              <a:t>and Owens Valley: </a:t>
            </a:r>
            <a:r>
              <a:rPr lang="en-US" dirty="0">
                <a:latin typeface="Arial Narrow" pitchFamily="34" charset="0"/>
              </a:rPr>
              <a:t>customer load </a:t>
            </a:r>
            <a:r>
              <a:rPr lang="en-US" dirty="0" smtClean="0">
                <a:latin typeface="Arial Narrow" pitchFamily="34" charset="0"/>
              </a:rPr>
              <a:t>center</a:t>
            </a:r>
          </a:p>
          <a:p>
            <a:pPr defTabSz="914400"/>
            <a:r>
              <a:rPr lang="en-US" dirty="0" smtClean="0">
                <a:latin typeface="Arial Narrow" pitchFamily="34" charset="0"/>
              </a:rPr>
              <a:t>- 1.4 million customers</a:t>
            </a:r>
            <a:endParaRPr lang="en-US" dirty="0">
              <a:latin typeface="Arial Narrow" pitchFamily="34" charset="0"/>
            </a:endParaRPr>
          </a:p>
          <a:p>
            <a:pPr defTabSz="914400"/>
            <a:endParaRPr lang="en-US" b="1" dirty="0">
              <a:latin typeface="Arial Narrow" pitchFamily="34" charset="0"/>
            </a:endParaRPr>
          </a:p>
          <a:p>
            <a:pPr defTabSz="914400"/>
            <a:r>
              <a:rPr lang="en-US" b="1" dirty="0">
                <a:latin typeface="Arial Narrow" pitchFamily="34" charset="0"/>
              </a:rPr>
              <a:t>LA Basin Generation</a:t>
            </a:r>
          </a:p>
          <a:p>
            <a:pPr defTabSz="914400"/>
            <a:r>
              <a:rPr lang="en-US" dirty="0">
                <a:latin typeface="Arial Narrow" pitchFamily="34" charset="0"/>
              </a:rPr>
              <a:t>Four large thermal </a:t>
            </a:r>
          </a:p>
          <a:p>
            <a:pPr defTabSz="914400"/>
            <a:r>
              <a:rPr lang="en-US" dirty="0">
                <a:latin typeface="Arial Narrow" pitchFamily="34" charset="0"/>
              </a:rPr>
              <a:t>generating stations</a:t>
            </a:r>
          </a:p>
          <a:p>
            <a:pPr defTabSz="914400"/>
            <a:endParaRPr lang="en-US" dirty="0">
              <a:latin typeface="Arial Narrow" pitchFamily="34" charset="0"/>
            </a:endParaRPr>
          </a:p>
          <a:p>
            <a:pPr defTabSz="914400"/>
            <a:r>
              <a:rPr lang="en-US" b="1" dirty="0">
                <a:latin typeface="Arial Narrow" pitchFamily="34" charset="0"/>
              </a:rPr>
              <a:t>Must import power</a:t>
            </a:r>
            <a:r>
              <a:rPr lang="en-US" dirty="0">
                <a:latin typeface="Arial Narrow" pitchFamily="34" charset="0"/>
              </a:rPr>
              <a:t> from the</a:t>
            </a:r>
          </a:p>
          <a:p>
            <a:pPr defTabSz="914400"/>
            <a:r>
              <a:rPr lang="en-US" dirty="0">
                <a:latin typeface="Arial Narrow" pitchFamily="34" charset="0"/>
              </a:rPr>
              <a:t>western grid into the LA Basin.</a:t>
            </a:r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0125" y="0"/>
            <a:ext cx="56038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027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Water System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0051" y="1583300"/>
            <a:ext cx="8372474" cy="3598905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85000"/>
              </a:lnSpc>
            </a:pPr>
            <a:r>
              <a:rPr lang="en-US" sz="2400" dirty="0"/>
              <a:t>Water flows by gravity 338 miles from the Mono Basin </a:t>
            </a:r>
            <a:r>
              <a:rPr lang="en-US" sz="2400" dirty="0" smtClean="0"/>
              <a:t>and </a:t>
            </a:r>
            <a:r>
              <a:rPr lang="en-US" sz="2400" dirty="0"/>
              <a:t>233 miles </a:t>
            </a:r>
            <a:r>
              <a:rPr lang="en-US" sz="2400" dirty="0" smtClean="0"/>
              <a:t>from the </a:t>
            </a:r>
            <a:r>
              <a:rPr lang="en-US" sz="2400" dirty="0"/>
              <a:t>Owens Valley to Los </a:t>
            </a:r>
            <a:r>
              <a:rPr lang="en-US" sz="2400" dirty="0" smtClean="0"/>
              <a:t>Angeles through </a:t>
            </a:r>
            <a:r>
              <a:rPr lang="en-US" sz="2400" dirty="0"/>
              <a:t>two Los Angeles Aqueducts</a:t>
            </a:r>
          </a:p>
          <a:p>
            <a:pPr algn="l">
              <a:lnSpc>
                <a:spcPct val="85000"/>
              </a:lnSpc>
            </a:pPr>
            <a:endParaRPr lang="en-US" sz="2400" dirty="0" smtClean="0"/>
          </a:p>
          <a:p>
            <a:pPr algn="l">
              <a:lnSpc>
                <a:spcPct val="85000"/>
              </a:lnSpc>
            </a:pPr>
            <a:r>
              <a:rPr lang="en-US" sz="2400" dirty="0" smtClean="0"/>
              <a:t>Balance of water (80% in 2014) is purchased from State Water Project of Colorado River or provided by local groundwater</a:t>
            </a:r>
          </a:p>
          <a:p>
            <a:pPr algn="l">
              <a:lnSpc>
                <a:spcPct val="85000"/>
              </a:lnSpc>
            </a:pPr>
            <a:endParaRPr lang="en-US" sz="2400" dirty="0" smtClean="0"/>
          </a:p>
          <a:p>
            <a:pPr algn="l">
              <a:lnSpc>
                <a:spcPct val="85000"/>
              </a:lnSpc>
            </a:pPr>
            <a:r>
              <a:rPr lang="en-US" sz="2400" dirty="0" smtClean="0"/>
              <a:t>There </a:t>
            </a:r>
            <a:r>
              <a:rPr lang="en-US" sz="2400" dirty="0"/>
              <a:t>are eight storage reservoirs along the Los Angeles Aqueduct and 110 reservoirs and tanks within the </a:t>
            </a:r>
            <a:r>
              <a:rPr lang="en-US" sz="2400" dirty="0" smtClean="0"/>
              <a:t>City</a:t>
            </a:r>
          </a:p>
          <a:p>
            <a:pPr algn="l">
              <a:lnSpc>
                <a:spcPct val="85000"/>
              </a:lnSpc>
            </a:pPr>
            <a:endParaRPr lang="en-US" sz="2400" dirty="0"/>
          </a:p>
          <a:p>
            <a:pPr algn="l">
              <a:lnSpc>
                <a:spcPct val="85000"/>
              </a:lnSpc>
            </a:pPr>
            <a:r>
              <a:rPr lang="en-US" sz="2400" dirty="0"/>
              <a:t>Los Angeles uses about 215 billion gallons of water </a:t>
            </a:r>
            <a:r>
              <a:rPr lang="en-US" sz="2400" dirty="0" smtClean="0"/>
              <a:t>annually</a:t>
            </a:r>
          </a:p>
          <a:p>
            <a:pPr algn="l">
              <a:lnSpc>
                <a:spcPct val="85000"/>
              </a:lnSpc>
            </a:pPr>
            <a:endParaRPr lang="en-US" sz="2400" dirty="0"/>
          </a:p>
          <a:p>
            <a:pPr algn="l">
              <a:lnSpc>
                <a:spcPct val="85000"/>
              </a:lnSpc>
            </a:pPr>
            <a:r>
              <a:rPr lang="en-US" sz="2400" dirty="0"/>
              <a:t>The average LA resident uses about 155 gallons per day</a:t>
            </a:r>
          </a:p>
          <a:p>
            <a:pPr algn="l"/>
            <a:endParaRPr lang="en-US" sz="2400" dirty="0" smtClean="0">
              <a:latin typeface="+mn-lt"/>
            </a:endParaRP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9912-3ADF-F241-BF83-E288024332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9912-3ADF-F241-BF83-E288024332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Mix and Carbon Intensity of Supply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5360035"/>
            <a:ext cx="5219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Nuclear, Large Hydro, and Renewables produce minimal carbon dioxide emissions.</a:t>
            </a:r>
            <a:endParaRPr 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4"/>
          <a:stretch/>
        </p:blipFill>
        <p:spPr bwMode="auto">
          <a:xfrm>
            <a:off x="3068946" y="1209675"/>
            <a:ext cx="5834400" cy="404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5" t="6166" r="23539" b="9098"/>
          <a:stretch/>
        </p:blipFill>
        <p:spPr bwMode="auto">
          <a:xfrm>
            <a:off x="431781" y="921620"/>
            <a:ext cx="2242659" cy="256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3" t="8382" r="23363" b="9747"/>
          <a:stretch/>
        </p:blipFill>
        <p:spPr bwMode="auto">
          <a:xfrm>
            <a:off x="400074" y="3986205"/>
            <a:ext cx="2306072" cy="2402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own Arrow 7"/>
          <p:cNvSpPr/>
          <p:nvPr/>
        </p:nvSpPr>
        <p:spPr>
          <a:xfrm>
            <a:off x="982965" y="3506591"/>
            <a:ext cx="1140290" cy="3891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ctrTitle"/>
          </p:nvPr>
        </p:nvSpPr>
        <p:spPr>
          <a:xfrm>
            <a:off x="228600" y="255588"/>
            <a:ext cx="8677275" cy="576262"/>
          </a:xfrm>
        </p:spPr>
        <p:txBody>
          <a:bodyPr/>
          <a:lstStyle/>
          <a:p>
            <a:r>
              <a:rPr lang="en-US" smtClean="0">
                <a:latin typeface="Arial Narrow" pitchFamily="34" charset="0"/>
              </a:rPr>
              <a:t>Los Angeles’ Clean Energy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13" y="831850"/>
            <a:ext cx="8678862" cy="852488"/>
          </a:xfrm>
        </p:spPr>
        <p:txBody>
          <a:bodyPr rtlCol="0">
            <a:normAutofit/>
          </a:bodyPr>
          <a:lstStyle/>
          <a:p>
            <a:pPr marL="0" lvl="1" algn="l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LADWP’s CO</a:t>
            </a:r>
            <a:r>
              <a:rPr lang="en-US" sz="2400" baseline="-25000" dirty="0" smtClean="0">
                <a:solidFill>
                  <a:prstClr val="black"/>
                </a:solidFill>
                <a:latin typeface="Calibri"/>
                <a:cs typeface="+mn-cs"/>
              </a:rPr>
              <a:t>2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 emissions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are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21%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below 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1990 level, and expected to be 55% below 1990 level by 2028.</a:t>
            </a:r>
            <a:endParaRPr lang="en-US" sz="1400" dirty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A31D20-AF1A-42BB-9B4A-7B7CFD853608}" type="slidenum">
              <a:rPr lang="en-US">
                <a:solidFill>
                  <a:prstClr val="white"/>
                </a:solidFill>
                <a:latin typeface="Arial Narrow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prstClr val="white"/>
              </a:solidFill>
              <a:latin typeface="Arial Narrow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4650" y="1890713"/>
          <a:ext cx="8229597" cy="317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090"/>
                <a:gridCol w="434462"/>
                <a:gridCol w="377793"/>
                <a:gridCol w="352607"/>
                <a:gridCol w="358904"/>
                <a:gridCol w="352607"/>
                <a:gridCol w="352607"/>
                <a:gridCol w="352607"/>
                <a:gridCol w="352607"/>
                <a:gridCol w="352607"/>
                <a:gridCol w="352607"/>
                <a:gridCol w="384090"/>
                <a:gridCol w="371497"/>
                <a:gridCol w="352607"/>
                <a:gridCol w="352607"/>
                <a:gridCol w="377793"/>
                <a:gridCol w="352607"/>
                <a:gridCol w="352607"/>
                <a:gridCol w="396683"/>
                <a:gridCol w="415573"/>
                <a:gridCol w="396683"/>
                <a:gridCol w="453352"/>
              </a:tblGrid>
              <a:tr h="317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2023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2025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2026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2027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2028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2029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2031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2032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84" marR="4884" marT="4884" marB="0" anchor="ctr"/>
                </a:tc>
              </a:tr>
            </a:tbl>
          </a:graphicData>
        </a:graphic>
      </p:graphicFrame>
      <p:sp>
        <p:nvSpPr>
          <p:cNvPr id="35892" name="TextBox 4"/>
          <p:cNvSpPr txBox="1">
            <a:spLocks noChangeArrowheads="1"/>
          </p:cNvSpPr>
          <p:nvPr/>
        </p:nvSpPr>
        <p:spPr bwMode="auto">
          <a:xfrm>
            <a:off x="685800" y="2349500"/>
            <a:ext cx="162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prstClr val="black"/>
                </a:solidFill>
              </a:rPr>
              <a:t>2011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sz="1100">
                <a:solidFill>
                  <a:prstClr val="black"/>
                </a:solidFill>
              </a:rPr>
              <a:t>Level (14.2 MMT)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5025" y="2695575"/>
            <a:ext cx="0" cy="33020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>
            <a:graphicFrameLocks/>
          </p:cNvGraphicFramePr>
          <p:nvPr/>
        </p:nvGraphicFramePr>
        <p:xfrm>
          <a:off x="-1076176" y="-110899"/>
          <a:ext cx="11809300" cy="7045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74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Water – Energy Nexus Operations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9912-3ADF-F241-BF83-E288024332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14300" y="1766660"/>
            <a:ext cx="91050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endParaRPr lang="en-US" sz="2000" dirty="0" smtClean="0"/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Dispatch coordination to optimize energy and capacity production and minimize impact for filtration and water delivery.</a:t>
            </a:r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Implementing more cost effective approaches to integrate variable renewable energy using hydroelectric generation and pumping</a:t>
            </a:r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High-level Solar </a:t>
            </a:r>
            <a:r>
              <a:rPr lang="en-US" sz="2000" dirty="0"/>
              <a:t>Incentive Program </a:t>
            </a:r>
            <a:r>
              <a:rPr lang="en-US" sz="2000" dirty="0" smtClean="0"/>
              <a:t>participation for Water System facilities.</a:t>
            </a:r>
            <a:endParaRPr lang="en-US" sz="2000" dirty="0"/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Coordinated energy efficiency and water conservation programs for customers</a:t>
            </a:r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Share common right-of-ways </a:t>
            </a:r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Water System using transmission right-of-ways for storm water capture basins.</a:t>
            </a:r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Coordinated training and emergency response</a:t>
            </a:r>
            <a:endParaRPr lang="en-US" sz="2000" dirty="0"/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8600" y="935663"/>
            <a:ext cx="794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LADWP is making progress toward meeting goals &amp; mandates, guided by long-term Integrated Planning between Water and Power Systems.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905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Owens Valley Transmission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9912-3ADF-F241-BF83-E288024332F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870205"/>
            <a:ext cx="4202112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2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Water – Energy Nexus Policy and Planning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9912-3ADF-F241-BF83-E288024332FD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14300" y="1766660"/>
            <a:ext cx="91050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Facilitate </a:t>
            </a:r>
            <a:r>
              <a:rPr lang="en-US" sz="2000" dirty="0">
                <a:solidFill>
                  <a:prstClr val="black"/>
                </a:solidFill>
              </a:rPr>
              <a:t>and Increase Voluntary Water-Energy </a:t>
            </a:r>
            <a:r>
              <a:rPr lang="en-US" sz="2000" dirty="0" smtClean="0">
                <a:solidFill>
                  <a:prstClr val="black"/>
                </a:solidFill>
              </a:rPr>
              <a:t>Partnerships - LADWP believes </a:t>
            </a:r>
            <a:r>
              <a:rPr lang="en-US" sz="2000" dirty="0">
                <a:solidFill>
                  <a:prstClr val="black"/>
                </a:solidFill>
              </a:rPr>
              <a:t>that more can be done to facilitate partnerships between water and energy (electricity and natural gas) utilities that will result in greater water and energy </a:t>
            </a:r>
            <a:r>
              <a:rPr lang="en-US" sz="2000" dirty="0" smtClean="0">
                <a:solidFill>
                  <a:prstClr val="black"/>
                </a:solidFill>
              </a:rPr>
              <a:t>savings.</a:t>
            </a:r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Enhance </a:t>
            </a:r>
            <a:r>
              <a:rPr lang="en-US" sz="2000" dirty="0">
                <a:solidFill>
                  <a:prstClr val="black"/>
                </a:solidFill>
              </a:rPr>
              <a:t>Voluntary Water-Energy Regional Data </a:t>
            </a:r>
            <a:r>
              <a:rPr lang="en-US" sz="2000" dirty="0" smtClean="0">
                <a:solidFill>
                  <a:prstClr val="black"/>
                </a:solidFill>
              </a:rPr>
              <a:t>Collection - LADWP offers </a:t>
            </a:r>
            <a:r>
              <a:rPr lang="en-US" sz="2000" dirty="0">
                <a:solidFill>
                  <a:prstClr val="black"/>
                </a:solidFill>
              </a:rPr>
              <a:t>incentive programs for water-energy nexus projects. </a:t>
            </a:r>
            <a:r>
              <a:rPr lang="en-US" sz="2000" dirty="0" smtClean="0">
                <a:solidFill>
                  <a:prstClr val="black"/>
                </a:solidFill>
              </a:rPr>
              <a:t> In a joint LADWP – UCLA Project, information is provided to customers about their usage comparisons with their neighbors.  It has created strong savings results.</a:t>
            </a:r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Support more Save </a:t>
            </a:r>
            <a:r>
              <a:rPr lang="en-US" sz="2000" dirty="0">
                <a:solidFill>
                  <a:prstClr val="black"/>
                </a:solidFill>
              </a:rPr>
              <a:t>Water &amp; Energy Outreach Campaign to </a:t>
            </a:r>
            <a:r>
              <a:rPr lang="en-US" sz="2000" dirty="0" smtClean="0">
                <a:solidFill>
                  <a:prstClr val="black"/>
                </a:solidFill>
              </a:rPr>
              <a:t>Customers -  LADWP thinks </a:t>
            </a:r>
            <a:r>
              <a:rPr lang="en-US" sz="2000" dirty="0">
                <a:solidFill>
                  <a:prstClr val="black"/>
                </a:solidFill>
              </a:rPr>
              <a:t>this </a:t>
            </a:r>
            <a:r>
              <a:rPr lang="en-US" sz="2000" dirty="0" smtClean="0">
                <a:solidFill>
                  <a:prstClr val="black"/>
                </a:solidFill>
              </a:rPr>
              <a:t>type of campaign </a:t>
            </a:r>
            <a:r>
              <a:rPr lang="en-US" sz="2000" dirty="0">
                <a:solidFill>
                  <a:prstClr val="black"/>
                </a:solidFill>
              </a:rPr>
              <a:t>is a good way to directly educate utility customers that saving water saves energy. 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Develop more water conveyance storage jointly with energy production incorporated in the project </a:t>
            </a:r>
            <a:endParaRPr lang="en-US" sz="2000" dirty="0">
              <a:solidFill>
                <a:prstClr val="black"/>
              </a:solidFill>
            </a:endParaRPr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935663"/>
            <a:ext cx="794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LADWP is making progress toward meeting goals &amp; mandates, guided by long-term Integrated Planning between Water and Power Systems.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0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Water – Energy Nexus Remaining Challenges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9912-3ADF-F241-BF83-E288024332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14300" y="1766660"/>
            <a:ext cx="9105081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endParaRPr lang="en-US" sz="2000" dirty="0" smtClean="0"/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Uncertainty with environmental regulations that impact water delivery and therefore energy production.</a:t>
            </a:r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FERC Hydro Relicensing process continues to be a significant resource drain and people and dollars</a:t>
            </a:r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Drought conditions create greater fuel price volatility and more recently emission credit pricing volatility.</a:t>
            </a:r>
            <a:endParaRPr lang="en-US" sz="2000" dirty="0"/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More research and development is necessary to develop smaller scale pump storage technology.</a:t>
            </a:r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/>
              <a:t>More research and development is necessary to develop </a:t>
            </a:r>
            <a:r>
              <a:rPr lang="en-US" sz="2000" dirty="0" smtClean="0"/>
              <a:t>better dry cooling technology.</a:t>
            </a:r>
            <a:endParaRPr lang="en-US" sz="2000" dirty="0"/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endParaRPr lang="en-US" sz="2000" dirty="0"/>
          </a:p>
          <a:p>
            <a:pPr marL="742950" lvl="2" indent="-285750">
              <a:spcAft>
                <a:spcPts val="600"/>
              </a:spcAft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8600" y="935663"/>
            <a:ext cx="794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LADWP is making progress toward meeting goals &amp; mandates, guided by long-term Integrated Planning between Water and Power Systems.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56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9107</TotalTime>
  <Words>669</Words>
  <Application>Microsoft Office PowerPoint</Application>
  <PresentationFormat>On-screen Show (4:3)</PresentationFormat>
  <Paragraphs>101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PowerPoint Presentation</vt:lpstr>
      <vt:lpstr>      Power System Overview</vt:lpstr>
      <vt:lpstr>Water System Overview</vt:lpstr>
      <vt:lpstr>Resource Mix and Carbon Intensity of Supply</vt:lpstr>
      <vt:lpstr>Los Angeles’ Clean Energy Future</vt:lpstr>
      <vt:lpstr>Water – Energy Nexus Operations</vt:lpstr>
      <vt:lpstr>Owens Valley Transmission System</vt:lpstr>
      <vt:lpstr>Water – Energy Nexus Policy and Planning</vt:lpstr>
      <vt:lpstr>Water – Energy Nexus Remaining Challenges</vt:lpstr>
      <vt:lpstr>Road to Once Through-Cooling Compliance </vt:lpstr>
    </vt:vector>
  </TitlesOfParts>
  <Company>City of Los Angeles Department of Water and Power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Chih-Hong Hsieh</dc:creator>
  <cp:lastModifiedBy>Patricia Sigala</cp:lastModifiedBy>
  <cp:revision>251</cp:revision>
  <cp:lastPrinted>2014-06-17T22:49:20Z</cp:lastPrinted>
  <dcterms:created xsi:type="dcterms:W3CDTF">2012-04-30T15:31:07Z</dcterms:created>
  <dcterms:modified xsi:type="dcterms:W3CDTF">2014-06-18T17:12:59Z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