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83" r:id="rId10"/>
    <p:sldId id="266" r:id="rId11"/>
    <p:sldId id="272" r:id="rId12"/>
    <p:sldId id="268" r:id="rId13"/>
    <p:sldId id="269" r:id="rId14"/>
    <p:sldId id="267" r:id="rId15"/>
    <p:sldId id="270" r:id="rId16"/>
    <p:sldId id="271" r:id="rId17"/>
    <p:sldId id="274" r:id="rId18"/>
    <p:sldId id="275" r:id="rId19"/>
    <p:sldId id="276" r:id="rId20"/>
    <p:sldId id="273" r:id="rId21"/>
    <p:sldId id="277" r:id="rId22"/>
    <p:sldId id="280" r:id="rId23"/>
    <p:sldId id="279" r:id="rId24"/>
    <p:sldId id="285" r:id="rId25"/>
    <p:sldId id="281" r:id="rId26"/>
    <p:sldId id="278" r:id="rId27"/>
    <p:sldId id="284" r:id="rId28"/>
    <p:sldId id="282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 autoAdjust="0"/>
    <p:restoredTop sz="94660"/>
  </p:normalViewPr>
  <p:slideViewPr>
    <p:cSldViewPr>
      <p:cViewPr>
        <p:scale>
          <a:sx n="110" d="100"/>
          <a:sy n="110" d="100"/>
        </p:scale>
        <p:origin x="-677" y="12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756D7A-3204-4BDB-B76A-C1BA3B7A7D4A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E27531-2630-45A6-8B8E-4D55B7887B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2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E88997-ACF2-4896-B5A9-0C8B0490384F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222CD1-ED7A-4ED0-A181-0108B472A2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22CD1-ED7A-4ED0-A181-0108B472A22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390E78-F97D-4528-BA98-F20CBCEBD224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5A6C7-C0DD-4E3A-8015-B475B480A957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45AEC-A6B0-4529-B034-3A71AB8D7224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E2963-84A3-448F-B6B2-2D61800D5A48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42F1BB-A53D-41D1-BCDF-7F93EEF305DF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5EE6F-BE2D-4000-99BF-B105FF36776D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C853EF-196F-4C53-A96D-39F78D858AEB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27670-7949-4228-8421-E4CC9BD4B094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5B979-9325-4EE7-9D24-2349C62EAD4D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FE94F5-1BF5-42C1-A0C7-3D3E1469F42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E6EA78-7AB2-459D-BDAD-3478A9A1EDC3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DEE5E7-EC62-4322-9982-629AAB2AB32F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10FCC0-931D-4E68-AC04-E9BCAB1A5B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isaster-resource.com/" TargetMode="External"/><Relationship Id="rId2" Type="http://schemas.openxmlformats.org/officeDocument/2006/relationships/hyperlink" Target="http://www.theinvisiblegorilla.com/vide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be03255usen_hcm.pdf/" TargetMode="External"/><Relationship Id="rId5" Type="http://schemas.openxmlformats.org/officeDocument/2006/relationships/hyperlink" Target="http://www.feinet.com/" TargetMode="External"/><Relationship Id="rId4" Type="http://schemas.openxmlformats.org/officeDocument/2006/relationships/hyperlink" Target="https://www.youtube.com/watch?v=JYbWJILiBxI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1"/>
            <a:ext cx="9144000" cy="1828799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WORKPLACE DISRUPTIONS, REORGANIZATIONS, ‘</a:t>
            </a:r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CHANGE FATIGUE</a:t>
            </a:r>
            <a:r>
              <a:rPr lang="fr-FR" sz="3200" dirty="0" smtClean="0">
                <a:latin typeface="Comic Sans MS" pitchFamily="66" charset="0"/>
              </a:rPr>
              <a:t>’:</a:t>
            </a:r>
            <a:br>
              <a:rPr lang="fr-FR" sz="3200" dirty="0" smtClean="0">
                <a:latin typeface="Comic Sans MS" pitchFamily="66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Can ADR Support Resilience?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924800" cy="168711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Claudine SchWeber, Ph.D.</a:t>
            </a:r>
          </a:p>
          <a:p>
            <a:r>
              <a:rPr lang="en-US" dirty="0" smtClean="0"/>
              <a:t>Doctor of Management Program </a:t>
            </a:r>
          </a:p>
          <a:p>
            <a:r>
              <a:rPr lang="en-US" dirty="0" smtClean="0"/>
              <a:t>University of Maryland University College (UMUC)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Presentation at ADR Working Group</a:t>
            </a:r>
            <a:r>
              <a:rPr lang="en-US" b="1" dirty="0" smtClean="0">
                <a:solidFill>
                  <a:schemeClr val="tx1"/>
                </a:solidFill>
              </a:rPr>
              <a:t>….</a:t>
            </a:r>
            <a:r>
              <a:rPr lang="en-US" b="1" dirty="0" smtClean="0"/>
              <a:t>10 </a:t>
            </a:r>
            <a:r>
              <a:rPr lang="en-US" dirty="0" smtClean="0"/>
              <a:t>April 2014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Moving towards resilience or thriving:</a:t>
            </a:r>
          </a:p>
          <a:p>
            <a:pPr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553200"/>
            <a:ext cx="2350681" cy="219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1: Moving towards Resilience, or Thriving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-914400" y="1371600"/>
          <a:ext cx="10451042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Slide" r:id="rId3" imgW="3063375" imgH="2295150" progId="PowerPoint.Slide.8">
                  <p:embed/>
                </p:oleObj>
              </mc:Choice>
              <mc:Fallback>
                <p:oleObj name="Slide" r:id="rId3" imgW="3063375" imgH="2295150" progId="PowerPoint.Slide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14400" y="1371600"/>
                        <a:ext cx="10451042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of employees to continue to fulfill essential functions despite stress</a:t>
            </a:r>
          </a:p>
          <a:p>
            <a:r>
              <a:rPr lang="en-US" dirty="0" smtClean="0"/>
              <a:t>Closely connected with personal resilience </a:t>
            </a:r>
            <a:r>
              <a:rPr lang="en-US" dirty="0" smtClean="0">
                <a:sym typeface="Wingdings" pitchFamily="2" charset="2"/>
              </a:rPr>
              <a:t> positive, healthy </a:t>
            </a:r>
            <a:r>
              <a:rPr lang="en-US" i="1" dirty="0" smtClean="0">
                <a:sym typeface="Wingdings" pitchFamily="2" charset="2"/>
              </a:rPr>
              <a:t>adaptation</a:t>
            </a:r>
            <a:r>
              <a:rPr lang="en-US" dirty="0" smtClean="0">
                <a:sym typeface="Wingdings" pitchFamily="2" charset="2"/>
              </a:rPr>
              <a:t> to change; ability to recover from disruptive change without acting in dysfunctional or harmful ways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b) What is workforce resilience?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0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001000" cy="5486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What role might ADR professionals </a:t>
            </a:r>
          </a:p>
          <a:p>
            <a:pPr algn="ctr">
              <a:buNone/>
            </a:pPr>
            <a:r>
              <a:rPr lang="en-US" sz="3200" dirty="0" smtClean="0"/>
              <a:t>play</a:t>
            </a:r>
          </a:p>
          <a:p>
            <a:pPr>
              <a:buNone/>
            </a:pPr>
            <a:r>
              <a:rPr lang="en-US" sz="3200" dirty="0" smtClean="0"/>
              <a:t> In helping people move to Recovery 			or   Thriving?</a:t>
            </a:r>
          </a:p>
          <a:p>
            <a:pPr algn="ctr">
              <a:buNone/>
            </a:pPr>
            <a:r>
              <a:rPr lang="en-US" sz="3200" dirty="0" smtClean="0"/>
              <a:t>In helping to foster Workforce Resilience? </a:t>
            </a:r>
          </a:p>
          <a:p>
            <a:pPr algn="ctr">
              <a:buNone/>
            </a:pPr>
            <a:r>
              <a:rPr lang="en-US" sz="3200" dirty="0" smtClean="0"/>
              <a:t>*****</a:t>
            </a:r>
          </a:p>
          <a:p>
            <a:pPr algn="ctr">
              <a:buNone/>
            </a:pPr>
            <a:r>
              <a:rPr lang="en-US" sz="3200" dirty="0" smtClean="0"/>
              <a:t>What experiences might you draw upon?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000" dirty="0" smtClean="0"/>
              <a:t>Action needed:</a:t>
            </a:r>
          </a:p>
          <a:p>
            <a:pPr marL="109728" indent="0" algn="ctr">
              <a:buNone/>
            </a:pPr>
            <a:r>
              <a:rPr lang="en-US" sz="2800" dirty="0" smtClean="0"/>
              <a:t>Making</a:t>
            </a:r>
            <a:endParaRPr lang="en-US" sz="2800" i="1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en-US" sz="3200" dirty="0" smtClean="0"/>
              <a:t>“</a:t>
            </a:r>
            <a:r>
              <a:rPr lang="en-US" sz="3200" i="1" dirty="0" smtClean="0">
                <a:solidFill>
                  <a:srgbClr val="FF0000"/>
                </a:solidFill>
              </a:rPr>
              <a:t>decisions in unfamiliar contexts”</a:t>
            </a:r>
            <a:r>
              <a:rPr lang="en-US" sz="3200" i="1" dirty="0" smtClean="0">
                <a:sym typeface="Wingdings" pitchFamily="2" charset="2"/>
              </a:rPr>
              <a:t></a:t>
            </a:r>
          </a:p>
          <a:p>
            <a:pPr marL="109728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i="1" dirty="0" smtClean="0"/>
              <a:t>“only by going forward is it possible to learn what the options are for going further forward”  (Winter, 2007)</a:t>
            </a:r>
            <a:endParaRPr lang="en-US" sz="2800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Can ADR professionals help? </a:t>
            </a: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Leading through Uncertainty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sz="3600" dirty="0" smtClean="0"/>
              <a:t>Decisions in unfamiliar contexts</a:t>
            </a:r>
            <a:r>
              <a:rPr lang="en-US" sz="3600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sz="3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600" dirty="0" smtClean="0">
                <a:sym typeface="Wingdings" pitchFamily="2" charset="2"/>
              </a:rPr>
              <a:t>Consider whether these decisions represent  “System 1 or System 2” thinking:</a:t>
            </a:r>
          </a:p>
          <a:p>
            <a:pPr>
              <a:buNone/>
            </a:pPr>
            <a:r>
              <a:rPr lang="en-US" sz="3600" dirty="0" smtClean="0"/>
              <a:t> 	    --System 1 =fast, automatic, intuitive</a:t>
            </a:r>
          </a:p>
          <a:p>
            <a:pPr>
              <a:buNone/>
            </a:pPr>
            <a:r>
              <a:rPr lang="en-US" sz="3600" dirty="0" smtClean="0"/>
              <a:t>       --System 2= slow, deliberative, requires attention, complex considerations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(Daniel Kahneman, </a:t>
            </a:r>
            <a:r>
              <a:rPr lang="en-US" u="sng" dirty="0" smtClean="0"/>
              <a:t>Thinking Fast &amp; Slow </a:t>
            </a:r>
            <a:r>
              <a:rPr lang="en-US" dirty="0" smtClean="0"/>
              <a:t>(2011)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b)       uncertainty &amp;                                               decision-making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Intra-organizational competitiveness and conflict for scarce resources</a:t>
            </a:r>
          </a:p>
          <a:p>
            <a:r>
              <a:rPr lang="en-US" dirty="0" smtClean="0"/>
              <a:t>Need for departmental and staff adaptability</a:t>
            </a:r>
          </a:p>
          <a:p>
            <a:r>
              <a:rPr lang="en-US" dirty="0" smtClean="0"/>
              <a:t>Potential for ‘threat rigidity”: tendency to become more rigid in response to a threat (.e.g., sequester, furloughs), and use strategies that worked in the past, thus limiting options.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dirty="0" smtClean="0"/>
              <a:t>Is there a Role for ADR?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c) Uncertainty-impact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making use of resources, tools available to accomplish the task, despite the fact that resources are less than what would be preferred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art of creating a new entity from a diverse range of things available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Something made or put together using whatever materials happen to be available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Adapting to the 'new normal' environment:  using </a:t>
            </a:r>
            <a:r>
              <a:rPr lang="en-US" i="1" dirty="0" smtClean="0"/>
              <a:t>bricolage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Bricolage: </a:t>
            </a:r>
            <a:br>
              <a:rPr lang="en-US" dirty="0" smtClean="0"/>
            </a:br>
            <a:r>
              <a:rPr lang="en-US" sz="3600" dirty="0" smtClean="0"/>
              <a:t>hardware store in France</a:t>
            </a:r>
            <a:endParaRPr lang="en-US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24839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80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5602" name="Picture 2" descr="E:\Bricolage Logo 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4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400" dirty="0" smtClean="0"/>
              <a:t>What ADR skills, talents can be applied in supporting </a:t>
            </a:r>
            <a:r>
              <a:rPr lang="en-US" sz="4400" i="1" dirty="0" smtClean="0"/>
              <a:t>bricolage</a:t>
            </a:r>
            <a:r>
              <a:rPr lang="en-US" sz="4400" dirty="0" smtClean="0"/>
              <a:t>? In helping to develop a </a:t>
            </a:r>
            <a:r>
              <a:rPr lang="en-US" sz="4400" i="1" dirty="0" smtClean="0"/>
              <a:t>bricolage</a:t>
            </a:r>
            <a:r>
              <a:rPr lang="en-US" sz="4400" dirty="0" smtClean="0"/>
              <a:t> culture? </a:t>
            </a:r>
            <a:endParaRPr lang="en-US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44832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“ability to positively adapt to change and transform experiences/situation to advantage and emerge stronger”…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…[learning to] bounce back” (Comfort, 1994, p. 158)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facilitating a “rapid, flexible, innovative and effective response when a future crisis presents itself”…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Resilient individuals are those who can “respond quickly and effectively to change while enduring minimal stress.”…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Resilience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Post-disruption challenge: Recognizing that there’s ‘life’ after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specific event(even if it’s brief:-&gt;)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Recognize that change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may be an ongoing experience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</a:p>
          <a:p>
            <a:pPr lvl="1">
              <a:buClr>
                <a:srgbClr val="2DA2BF"/>
              </a:buClr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Option 1: reduce the # of initiatives by organization, external bodies, nature (likely????)</a:t>
            </a:r>
          </a:p>
          <a:p>
            <a:pPr lvl="1">
              <a:buClr>
                <a:srgbClr val="2DA2BF"/>
              </a:buClr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Option 2: reframe perspective—develop an adaptive enterprise (Dool, 2009)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3b) new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1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the personal impact</a:t>
            </a:r>
          </a:p>
          <a:p>
            <a:pPr lvl="1"/>
            <a:r>
              <a:rPr lang="en-US" dirty="0" smtClean="0"/>
              <a:t>On employees, colleagues</a:t>
            </a:r>
          </a:p>
          <a:p>
            <a:pPr lvl="1"/>
            <a:r>
              <a:rPr lang="en-US" dirty="0" smtClean="0"/>
              <a:t>self</a:t>
            </a:r>
          </a:p>
          <a:p>
            <a:pPr lvl="1"/>
            <a:r>
              <a:rPr lang="en-US" dirty="0" smtClean="0"/>
              <a:t>On families and more (finances, child/eldercare, pets)</a:t>
            </a:r>
          </a:p>
          <a:p>
            <a:pPr lvl="1"/>
            <a:r>
              <a:rPr lang="en-US" dirty="0" smtClean="0"/>
              <a:t>Self-reliance</a:t>
            </a:r>
          </a:p>
          <a:p>
            <a:pPr marL="109728" indent="0">
              <a:buNone/>
            </a:pPr>
            <a:r>
              <a:rPr lang="en-US" b="1" dirty="0" smtClean="0"/>
              <a:t>Develop human resiliency </a:t>
            </a:r>
            <a:endParaRPr lang="en-US" b="1" dirty="0"/>
          </a:p>
          <a:p>
            <a:r>
              <a:rPr lang="en-US" dirty="0" smtClean="0"/>
              <a:t>Developing continuity of operations (coop) for work, home, community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4: the Human Side of Change,</a:t>
            </a:r>
            <a:br>
              <a:rPr lang="en-US" dirty="0" smtClean="0"/>
            </a:br>
            <a:r>
              <a:rPr lang="en-US" dirty="0" smtClean="0"/>
              <a:t> Major Disruptions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Workforce resilience: </a:t>
            </a:r>
          </a:p>
          <a:p>
            <a:pPr marL="109728" indent="0">
              <a:buNone/>
            </a:pPr>
            <a:r>
              <a:rPr lang="en-US" sz="9600" dirty="0" smtClean="0"/>
              <a:t>“ability of employees…to continue to fulfill essential functions when [affected by stressful situations].</a:t>
            </a:r>
          </a:p>
          <a:p>
            <a:pPr marL="365760" lvl="1" indent="0">
              <a:buNone/>
            </a:pPr>
            <a:r>
              <a:rPr lang="en-US" sz="9600" dirty="0" smtClean="0"/>
              <a:t>--personal resilience important</a:t>
            </a:r>
          </a:p>
          <a:p>
            <a:pPr marL="365760" lvl="1" indent="0">
              <a:buNone/>
            </a:pPr>
            <a:r>
              <a:rPr lang="en-US" sz="9600" dirty="0" smtClean="0"/>
              <a:t>--adaptability</a:t>
            </a:r>
          </a:p>
          <a:p>
            <a:pPr marL="452628" indent="-342900"/>
            <a:r>
              <a:rPr lang="en-US" sz="9600" dirty="0" smtClean="0"/>
              <a:t>Workforce resilience elements:</a:t>
            </a:r>
          </a:p>
          <a:p>
            <a:pPr marL="708660" lvl="1" indent="-342900"/>
            <a:r>
              <a:rPr lang="en-US" sz="9600" dirty="0" smtClean="0"/>
              <a:t>Leadership in unit, organization</a:t>
            </a:r>
          </a:p>
          <a:p>
            <a:pPr marL="708660" lvl="1" indent="-342900"/>
            <a:r>
              <a:rPr lang="en-US" sz="9600" dirty="0" smtClean="0"/>
              <a:t>Training and support for new, additional positions..+ rewards</a:t>
            </a:r>
          </a:p>
          <a:p>
            <a:pPr marL="708660" lvl="1" indent="-342900"/>
            <a:r>
              <a:rPr lang="en-US" sz="9600" dirty="0" smtClean="0"/>
              <a:t>Support for colleagues with increased work-loads</a:t>
            </a:r>
          </a:p>
          <a:p>
            <a:pPr marL="708660" lvl="1" indent="-342900"/>
            <a:r>
              <a:rPr lang="en-US" sz="9600" dirty="0" smtClean="0"/>
              <a:t>Knowing the organization’s plans for action</a:t>
            </a:r>
          </a:p>
          <a:p>
            <a:pPr marL="708660" lvl="1" indent="-342900"/>
            <a:r>
              <a:rPr lang="en-US" sz="9600" dirty="0" smtClean="0"/>
              <a:t>Contact for questions, concerns –public and confidential</a:t>
            </a:r>
          </a:p>
          <a:p>
            <a:pPr marL="708660" lvl="1" indent="-342900"/>
            <a:endParaRPr lang="en-US" sz="7200" dirty="0"/>
          </a:p>
          <a:p>
            <a:pPr marL="452628" indent="-342900"/>
            <a:endParaRPr lang="en-US" sz="7200" dirty="0" smtClean="0"/>
          </a:p>
          <a:p>
            <a:pPr marL="708660" lvl="1" indent="-342900"/>
            <a:endParaRPr lang="en-US" sz="7200" dirty="0" smtClean="0"/>
          </a:p>
          <a:p>
            <a:pPr marL="365760" lvl="1" indent="0">
              <a:buNone/>
            </a:pPr>
            <a:endParaRPr lang="en-US" sz="7200" dirty="0" smtClean="0"/>
          </a:p>
          <a:p>
            <a:pPr marL="109728" indent="0">
              <a:buNone/>
            </a:pPr>
            <a:endParaRPr lang="en-US" sz="7200" dirty="0"/>
          </a:p>
          <a:p>
            <a:pPr marL="109728" indent="0">
              <a:buNone/>
            </a:pPr>
            <a:r>
              <a:rPr lang="en-US" sz="7200" dirty="0" smtClean="0"/>
              <a:t> </a:t>
            </a: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4b) Human side: 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5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returns to???: same office, cube, OR? </a:t>
            </a:r>
          </a:p>
          <a:p>
            <a:r>
              <a:rPr lang="en-US" dirty="0" smtClean="0"/>
              <a:t>Communication via social media; ongoing updates </a:t>
            </a:r>
            <a:r>
              <a:rPr lang="en-US" dirty="0" smtClean="0">
                <a:sym typeface="Wingdings" pitchFamily="2" charset="2"/>
              </a:rPr>
              <a:t> two-way ?</a:t>
            </a:r>
            <a:endParaRPr lang="en-US" dirty="0" smtClean="0"/>
          </a:p>
          <a:p>
            <a:pPr lvl="1"/>
            <a:r>
              <a:rPr lang="en-US" dirty="0" smtClean="0"/>
              <a:t>Opportunity for confidential assistance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Re-organization assistance; new workload assistance</a:t>
            </a:r>
          </a:p>
          <a:p>
            <a:pPr lvl="1"/>
            <a:r>
              <a:rPr lang="en-US" dirty="0" smtClean="0"/>
              <a:t>Relationship with supervisors, colleagues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4b) the human side: 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0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/>
            <a:r>
              <a:rPr lang="en-US" sz="3600" dirty="0" smtClean="0"/>
              <a:t>ADR issues: </a:t>
            </a:r>
          </a:p>
          <a:p>
            <a:pPr marL="708660" lvl="1" indent="-342900"/>
            <a:r>
              <a:rPr lang="en-US" sz="3600" dirty="0" smtClean="0"/>
              <a:t>assisting with workforce resilience; managing ‘change fatigue’</a:t>
            </a:r>
          </a:p>
          <a:p>
            <a:pPr marL="708660" lvl="1" indent="-342900"/>
            <a:r>
              <a:rPr lang="en-US" sz="3600" dirty="0" smtClean="0"/>
              <a:t>Personal adaptation, stamina</a:t>
            </a:r>
          </a:p>
          <a:p>
            <a:pPr marL="708660" lvl="1" indent="-342900"/>
            <a:r>
              <a:rPr lang="en-US" sz="3600" dirty="0" smtClean="0"/>
              <a:t>Ethical dilemmas re discovery of patterns?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ADR professionals help?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ADR &amp; Resilience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Helping to Move from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To :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To thriving: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259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3124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2209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6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940491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US" dirty="0" smtClean="0">
              <a:hlinkClick r:id="rId2"/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http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www.theinvisiblegorilla.com/videos.html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Disaster Resource Guide—</a:t>
            </a:r>
          </a:p>
          <a:p>
            <a:pPr marL="109728" indent="0">
              <a:buNone/>
            </a:pPr>
            <a:r>
              <a:rPr lang="en-US" b="1" dirty="0" smtClean="0">
                <a:hlinkClick r:id="rId3"/>
              </a:rPr>
              <a:t>http://disaster-resource.com</a:t>
            </a:r>
            <a:endParaRPr lang="en-US" b="1" dirty="0" smtClean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HUD presentation (CS) on crises, disruptions :-&gt;)</a:t>
            </a:r>
          </a:p>
          <a:p>
            <a:pPr marL="365760" lvl="1" indent="0">
              <a:buNone/>
            </a:pPr>
            <a:r>
              <a:rPr lang="en-US" b="1" dirty="0" smtClean="0">
                <a:hlinkClick r:id="rId4"/>
              </a:rPr>
              <a:t>https://www.youtube.com/watch?v=JYbWJILiBxI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 smtClean="0"/>
              <a:t>Keys to Organizational Resilience: a crisis </a:t>
            </a:r>
            <a:r>
              <a:rPr lang="en-US" b="1" i="1" dirty="0" smtClean="0"/>
              <a:t>preparedness e-book</a:t>
            </a:r>
            <a:r>
              <a:rPr lang="en-US" b="1" dirty="0" smtClean="0"/>
              <a:t>. FEI Crisis Management. </a:t>
            </a:r>
            <a:r>
              <a:rPr lang="en-US" b="1" dirty="0" smtClean="0">
                <a:hlinkClick r:id="rId5"/>
              </a:rPr>
              <a:t>www.feinet.com</a:t>
            </a:r>
            <a:r>
              <a:rPr lang="en-US" b="1" dirty="0" smtClean="0"/>
              <a:t>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Lesser, Eric; Lindburg, Russel and Ringo,Tim. (2007). “The personal side of business continuity: addressing human capital issues during crises”. IBM Institute for </a:t>
            </a:r>
            <a:r>
              <a:rPr lang="en-US" dirty="0"/>
              <a:t>Business Value. </a:t>
            </a:r>
            <a:r>
              <a:rPr lang="en-US" b="1" dirty="0" smtClean="0">
                <a:hlinkClick r:id="rId6"/>
              </a:rPr>
              <a:t>http://GBE03255USEN_HCM.pdf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Resources,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Carver, Charles (1998). Resilience and Thriving: Issues, Models and Linkages. </a:t>
            </a:r>
            <a:r>
              <a:rPr lang="en-US" i="1" dirty="0" smtClean="0"/>
              <a:t>Journal of Social Issues</a:t>
            </a:r>
            <a:r>
              <a:rPr lang="en-US" dirty="0" smtClean="0"/>
              <a:t>, 54 (2), p245-66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Dool, Richard (Feb. 2009). Change Fatigue: the Impact of Enervative </a:t>
            </a:r>
            <a:r>
              <a:rPr lang="en-US" dirty="0"/>
              <a:t>C</a:t>
            </a:r>
            <a:r>
              <a:rPr lang="en-US" dirty="0" smtClean="0"/>
              <a:t>hange on Job Satisfaction. </a:t>
            </a:r>
            <a:r>
              <a:rPr lang="en-US" i="1" dirty="0" smtClean="0"/>
              <a:t>Revue Sciences de Gestion, </a:t>
            </a:r>
            <a:r>
              <a:rPr lang="en-US" dirty="0" smtClean="0"/>
              <a:t>70, p 21-40.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sources, 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2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4400" b="1" i="1" dirty="0" smtClean="0">
                <a:solidFill>
                  <a:schemeClr val="accent2">
                    <a:lumMod val="75000"/>
                  </a:schemeClr>
                </a:solidFill>
                <a:latin typeface="Adobe Garamond Pro Bold" pitchFamily="18" charset="0"/>
              </a:rPr>
              <a:t>Thank You</a:t>
            </a:r>
          </a:p>
          <a:p>
            <a:pPr marL="109728" indent="0" algn="ctr">
              <a:buNone/>
            </a:pPr>
            <a:endParaRPr lang="en-US" sz="4400" i="1" dirty="0">
              <a:solidFill>
                <a:schemeClr val="accent2">
                  <a:lumMod val="75000"/>
                </a:schemeClr>
              </a:solidFill>
              <a:latin typeface="Adobe Garamond Pro Bold" pitchFamily="18" charset="0"/>
            </a:endParaRPr>
          </a:p>
          <a:p>
            <a:pPr marL="109728" indent="0" algn="r">
              <a:buNone/>
            </a:pPr>
            <a:r>
              <a:rPr lang="en-US" sz="3600" b="1" i="1" dirty="0" smtClean="0">
                <a:solidFill>
                  <a:schemeClr val="accent2">
                    <a:lumMod val="75000"/>
                  </a:schemeClr>
                </a:solidFill>
                <a:latin typeface="Adobe Garamond Pro Bold" pitchFamily="18" charset="0"/>
              </a:rPr>
              <a:t>Claudine SchWeber</a:t>
            </a:r>
          </a:p>
          <a:p>
            <a:pPr marL="109728" indent="0" algn="r">
              <a:buNone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Adobe Garamond Pro Bold" pitchFamily="18" charset="0"/>
              </a:rPr>
              <a:t>c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Adobe Garamond Pro Bold" pitchFamily="18" charset="0"/>
              </a:rPr>
              <a:t>laudine.schweber@umuc.edu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Sequester  </a:t>
            </a:r>
          </a:p>
          <a:p>
            <a:r>
              <a:rPr lang="en-US" sz="3200" dirty="0" smtClean="0"/>
              <a:t>Furloughs</a:t>
            </a:r>
          </a:p>
          <a:p>
            <a:r>
              <a:rPr lang="en-US" sz="3200" dirty="0" smtClean="0"/>
              <a:t>Government shut-down</a:t>
            </a:r>
          </a:p>
          <a:p>
            <a:r>
              <a:rPr lang="en-US" sz="3200" dirty="0" smtClean="0"/>
              <a:t>Agency reorganizations</a:t>
            </a:r>
          </a:p>
          <a:p>
            <a:r>
              <a:rPr lang="en-US" sz="3200" dirty="0" smtClean="0"/>
              <a:t>Revision of job duties</a:t>
            </a:r>
          </a:p>
          <a:p>
            <a:r>
              <a:rPr lang="en-US" sz="3200" dirty="0" smtClean="0"/>
              <a:t>Natural disasters (e.g., Hurricane Sandy)</a:t>
            </a:r>
          </a:p>
          <a:p>
            <a:r>
              <a:rPr lang="en-US" sz="3200" dirty="0" smtClean="0">
                <a:sym typeface="Wingdings" pitchFamily="2" charset="2"/>
              </a:rPr>
              <a:t> environment of seeming continuous change ??? Resilience among staff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Recent Federal Workplace Disruptions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dissatisfaction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relationships with colleagues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workplace responsibilities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Leadership re-alignments</a:t>
            </a: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Change Fatigue’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Potential Outcomes </a:t>
            </a:r>
            <a:br>
              <a:rPr lang="en-US" dirty="0" smtClean="0"/>
            </a:br>
            <a:r>
              <a:rPr lang="en-US" dirty="0" smtClean="0"/>
              <a:t>of Disruptions, Frequent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11479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environment of continuous change… and persistent change management initiatives …may increase employee stress, negatively impact job satisfaction and lead to …a condition [called]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change fatigue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(R. Dool, (Feb 2009), p 24)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Change Fatigue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10000"/>
          </a:bodyPr>
          <a:lstStyle/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low frequency + low severity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business as usual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for the individual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Low frequency + high severity=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reactive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 individual must respond immediately/ very quickly to the situation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*High frequency + low severity 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 individual frequently adapts  to changing environment, change has become an integral part of org. life, stress manageable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High frequency + high severity=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enervative (debilitate or weaken):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continual and intense change leads to severe job stress and dissatisfaction, not adaptation </a:t>
            </a:r>
          </a:p>
          <a:p>
            <a:pPr algn="r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R. Dool (2009)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Change Fatigue: linking frequency of change (job stressor) + severity of situation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Change Fatigue-graphic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R. Dool (2009)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http://imageserver.ebscohost.com.ezproxy.umuc.edu/img/imageqv/actual/33n5/20090201/9011934.jpg?ephost1=dGJyMNHX8kSepq84y9fwOLCmr0yepq5Srqa4SK6WxWX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1578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1) Supporting (workforce)resilience</a:t>
            </a:r>
          </a:p>
          <a:p>
            <a:pPr marL="624078" indent="-51435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2) Leading through uncertainty; </a:t>
            </a:r>
          </a:p>
          <a:p>
            <a:pPr marL="624078" indent="-51435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3) Developing strategies and support for the ‘new normal’ environment </a:t>
            </a:r>
          </a:p>
          <a:p>
            <a:pPr marL="624078" indent="-51435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4) Managing the ‘human side’ of change, crises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(How)Can ADR Professionals Help?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sz="2800" dirty="0" smtClean="0"/>
              <a:t>Stages in reaction to adversity*</a:t>
            </a:r>
            <a:r>
              <a:rPr lang="en-US" dirty="0" smtClean="0"/>
              <a:t>:</a:t>
            </a:r>
          </a:p>
          <a:p>
            <a:pPr marL="393192" lvl="1" indent="0">
              <a:buNone/>
            </a:pPr>
            <a:endParaRPr lang="en-US" dirty="0"/>
          </a:p>
          <a:p>
            <a:pPr lvl="2"/>
            <a:r>
              <a:rPr lang="en-US" sz="2800" dirty="0" smtClean="0"/>
              <a:t>Succumbing</a:t>
            </a:r>
          </a:p>
          <a:p>
            <a:pPr lvl="2"/>
            <a:r>
              <a:rPr lang="en-US" sz="2800" dirty="0" smtClean="0"/>
              <a:t>Survival with impairment</a:t>
            </a:r>
          </a:p>
          <a:p>
            <a:pPr lvl="2"/>
            <a:r>
              <a:rPr lang="en-US" sz="2800" dirty="0" smtClean="0"/>
              <a:t>Resilience (recovery)</a:t>
            </a:r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hriving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* </a:t>
            </a:r>
            <a:r>
              <a:rPr lang="en-US" sz="1800" dirty="0" smtClean="0"/>
              <a:t>Charles Carver (1998)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FCC0-931D-4E68-AC04-E9BCAB1A5B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Adversity</a:t>
            </a:r>
            <a:r>
              <a:rPr lang="en-US" dirty="0" smtClean="0">
                <a:sym typeface="Wingdings" pitchFamily="2" charset="2"/>
              </a:rPr>
              <a:t> thriving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3326</TotalTime>
  <Words>1101</Words>
  <Application>Microsoft Office PowerPoint</Application>
  <PresentationFormat>On-screen Show (4:3)</PresentationFormat>
  <Paragraphs>203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Concourse</vt:lpstr>
      <vt:lpstr>Slide</vt:lpstr>
      <vt:lpstr>WORKPLACE DISRUPTIONS, REORGANIZATIONS, ‘CHANGE FATIGUE’: Can ADR Support Resilience?</vt:lpstr>
      <vt:lpstr>Resilience</vt:lpstr>
      <vt:lpstr>Recent Federal Workplace Disruptions</vt:lpstr>
      <vt:lpstr>Potential Outcomes  of Disruptions, Frequent change</vt:lpstr>
      <vt:lpstr>Change Fatigue</vt:lpstr>
      <vt:lpstr>Change Fatigue: linking frequency of change (job stressor) + severity of situation</vt:lpstr>
      <vt:lpstr>Change Fatigue-graphic      R. Dool (2009)</vt:lpstr>
      <vt:lpstr>Challenges:  (How)Can ADR Professionals Help? </vt:lpstr>
      <vt:lpstr>Adversity thriving</vt:lpstr>
      <vt:lpstr>1: Moving towards Resilience, or Thriving</vt:lpstr>
      <vt:lpstr>1 b) What is workforce resilience?</vt:lpstr>
      <vt:lpstr>PowerPoint Presentation</vt:lpstr>
      <vt:lpstr>2. Leading through Uncertainty</vt:lpstr>
      <vt:lpstr>2 b)       uncertainty &amp;                                               decision-making</vt:lpstr>
      <vt:lpstr>2. c) Uncertainty-impact</vt:lpstr>
      <vt:lpstr>3. Adapting to the 'new normal' environment:  using bricolage</vt:lpstr>
      <vt:lpstr>Bricolage:  hardware store in France</vt:lpstr>
      <vt:lpstr>PowerPoint Presentation</vt:lpstr>
      <vt:lpstr>PowerPoint Presentation</vt:lpstr>
      <vt:lpstr>3b) new normal</vt:lpstr>
      <vt:lpstr>4: the Human Side of Change,  Major Disruptions</vt:lpstr>
      <vt:lpstr>4b) Human side: workforce</vt:lpstr>
      <vt:lpstr>4b) the human side: workforce</vt:lpstr>
      <vt:lpstr>How can ADR professionals help? </vt:lpstr>
      <vt:lpstr>ADR &amp; Resilience</vt:lpstr>
      <vt:lpstr>Resources, games</vt:lpstr>
      <vt:lpstr>Key sources, cont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and Surviving Disruptions, Reorganizations, and other Crises</dc:title>
  <dc:creator>Claudine Schweber</dc:creator>
  <cp:lastModifiedBy>Pontillo</cp:lastModifiedBy>
  <cp:revision>72</cp:revision>
  <cp:lastPrinted>2014-03-14T21:01:03Z</cp:lastPrinted>
  <dcterms:created xsi:type="dcterms:W3CDTF">2013-03-17T01:41:53Z</dcterms:created>
  <dcterms:modified xsi:type="dcterms:W3CDTF">2014-06-26T14:01:48Z</dcterms:modified>
</cp:coreProperties>
</file>