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810" y="3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082EE-4ACB-40ED-8DA8-0D4233A5F396}"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163988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082EE-4ACB-40ED-8DA8-0D4233A5F396}"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85819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082EE-4ACB-40ED-8DA8-0D4233A5F396}"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22477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082EE-4ACB-40ED-8DA8-0D4233A5F396}"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391761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082EE-4ACB-40ED-8DA8-0D4233A5F396}"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239691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D082EE-4ACB-40ED-8DA8-0D4233A5F396}"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56837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082EE-4ACB-40ED-8DA8-0D4233A5F396}" type="datetimeFigureOut">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230252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082EE-4ACB-40ED-8DA8-0D4233A5F396}" type="datetimeFigureOut">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428155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082EE-4ACB-40ED-8DA8-0D4233A5F396}" type="datetimeFigureOut">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255155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082EE-4ACB-40ED-8DA8-0D4233A5F396}"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325271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082EE-4ACB-40ED-8DA8-0D4233A5F396}"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65FEB-155B-40B8-A5E5-E2D56C735E1A}" type="slidenum">
              <a:rPr lang="en-US" smtClean="0"/>
              <a:pPr/>
              <a:t>‹#›</a:t>
            </a:fld>
            <a:endParaRPr lang="en-US"/>
          </a:p>
        </p:txBody>
      </p:sp>
    </p:spTree>
    <p:extLst>
      <p:ext uri="{BB962C8B-B14F-4D97-AF65-F5344CB8AC3E}">
        <p14:creationId xmlns:p14="http://schemas.microsoft.com/office/powerpoint/2010/main" val="35477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082EE-4ACB-40ED-8DA8-0D4233A5F396}" type="datetimeFigureOut">
              <a:rPr lang="en-US" smtClean="0"/>
              <a:pPr/>
              <a:t>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5FEB-155B-40B8-A5E5-E2D56C735E1A}" type="slidenum">
              <a:rPr lang="en-US" smtClean="0"/>
              <a:pPr/>
              <a:t>‹#›</a:t>
            </a:fld>
            <a:endParaRPr lang="en-US"/>
          </a:p>
        </p:txBody>
      </p:sp>
    </p:spTree>
    <p:extLst>
      <p:ext uri="{BB962C8B-B14F-4D97-AF65-F5344CB8AC3E}">
        <p14:creationId xmlns:p14="http://schemas.microsoft.com/office/powerpoint/2010/main" val="40757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76200" y="30163"/>
            <a:ext cx="8915400" cy="6370637"/>
            <a:chOff x="76200" y="30163"/>
            <a:chExt cx="8915400" cy="6370637"/>
          </a:xfrm>
        </p:grpSpPr>
        <p:sp>
          <p:nvSpPr>
            <p:cNvPr id="120" name="Right Arrow 119"/>
            <p:cNvSpPr/>
            <p:nvPr/>
          </p:nvSpPr>
          <p:spPr>
            <a:xfrm rot="2537844" flipV="1">
              <a:off x="6311470" y="3796602"/>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8" name="Right Arrow 117"/>
            <p:cNvSpPr/>
            <p:nvPr/>
          </p:nvSpPr>
          <p:spPr>
            <a:xfrm>
              <a:off x="4481171" y="3323684"/>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3" name="Right Arrow 112"/>
            <p:cNvSpPr/>
            <p:nvPr/>
          </p:nvSpPr>
          <p:spPr>
            <a:xfrm rot="5400000" flipV="1">
              <a:off x="4118342" y="4329553"/>
              <a:ext cx="467505"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6" name="Group 105"/>
            <p:cNvGrpSpPr/>
            <p:nvPr/>
          </p:nvGrpSpPr>
          <p:grpSpPr>
            <a:xfrm>
              <a:off x="4090762" y="4007666"/>
              <a:ext cx="481238" cy="396100"/>
              <a:chOff x="3176363" y="1432700"/>
              <a:chExt cx="481238" cy="396100"/>
            </a:xfrm>
          </p:grpSpPr>
          <p:sp>
            <p:nvSpPr>
              <p:cNvPr id="107"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11" name="TextBox 110"/>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sp>
          <p:nvSpPr>
            <p:cNvPr id="112" name="Right Arrow 111"/>
            <p:cNvSpPr/>
            <p:nvPr/>
          </p:nvSpPr>
          <p:spPr>
            <a:xfrm rot="5400000" flipV="1">
              <a:off x="4095655" y="3730258"/>
              <a:ext cx="467505"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3" name="Group 102"/>
            <p:cNvGrpSpPr/>
            <p:nvPr/>
          </p:nvGrpSpPr>
          <p:grpSpPr>
            <a:xfrm>
              <a:off x="3810000" y="3193886"/>
              <a:ext cx="1113955" cy="539914"/>
              <a:chOff x="3944570" y="1204100"/>
              <a:chExt cx="1442553" cy="396100"/>
            </a:xfrm>
          </p:grpSpPr>
          <p:sp>
            <p:nvSpPr>
              <p:cNvPr id="104" name="Rektangel 101"/>
              <p:cNvSpPr>
                <a:spLocks noChangeArrowheads="1"/>
              </p:cNvSpPr>
              <p:nvPr/>
            </p:nvSpPr>
            <p:spPr bwMode="auto">
              <a:xfrm>
                <a:off x="4042347" y="1204100"/>
                <a:ext cx="1139253"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05" name="TextBox 104"/>
              <p:cNvSpPr txBox="1"/>
              <p:nvPr/>
            </p:nvSpPr>
            <p:spPr>
              <a:xfrm>
                <a:off x="3944570" y="1227826"/>
                <a:ext cx="1442553" cy="180636"/>
              </a:xfrm>
              <a:prstGeom prst="rect">
                <a:avLst/>
              </a:prstGeom>
              <a:noFill/>
            </p:spPr>
            <p:txBody>
              <a:bodyPr wrap="square">
                <a:spAutoFit/>
              </a:bodyPr>
              <a:lstStyle/>
              <a:p>
                <a:pPr algn="ctr">
                  <a:defRPr/>
                </a:pPr>
                <a:r>
                  <a:rPr lang="en-US" sz="1000" b="1" dirty="0" smtClean="0">
                    <a:latin typeface="+mn-lt"/>
                  </a:rPr>
                  <a:t>Is </a:t>
                </a:r>
                <a:r>
                  <a:rPr lang="en-US" sz="1000" b="1" dirty="0" smtClean="0"/>
                  <a:t>the MY action f</a:t>
                </a:r>
                <a:r>
                  <a:rPr lang="en-US" sz="1000" b="1" dirty="0" smtClean="0">
                    <a:latin typeface="+mn-lt"/>
                  </a:rPr>
                  <a:t>ully funded?</a:t>
                </a:r>
                <a:endParaRPr lang="en-US" sz="1000" b="1" dirty="0">
                  <a:latin typeface="+mn-lt"/>
                </a:endParaRPr>
              </a:p>
            </p:txBody>
          </p:sp>
        </p:grpSp>
        <p:sp>
          <p:nvSpPr>
            <p:cNvPr id="244" name="Right Arrow 243"/>
            <p:cNvSpPr/>
            <p:nvPr/>
          </p:nvSpPr>
          <p:spPr>
            <a:xfrm rot="5400000" flipV="1">
              <a:off x="2024758" y="4598167"/>
              <a:ext cx="235076"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19" name="Group 218"/>
            <p:cNvGrpSpPr/>
            <p:nvPr/>
          </p:nvGrpSpPr>
          <p:grpSpPr>
            <a:xfrm>
              <a:off x="1905000" y="4206100"/>
              <a:ext cx="481238" cy="396100"/>
              <a:chOff x="3176363" y="1432700"/>
              <a:chExt cx="481238" cy="396100"/>
            </a:xfrm>
          </p:grpSpPr>
          <p:sp>
            <p:nvSpPr>
              <p:cNvPr id="220"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221" name="TextBox 220"/>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sp>
          <p:nvSpPr>
            <p:cNvPr id="202" name="Right Arrow 201"/>
            <p:cNvSpPr/>
            <p:nvPr/>
          </p:nvSpPr>
          <p:spPr>
            <a:xfrm>
              <a:off x="2590800" y="3399884"/>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8" name="Right Arrow 217"/>
            <p:cNvSpPr/>
            <p:nvPr/>
          </p:nvSpPr>
          <p:spPr>
            <a:xfrm rot="5400000" flipV="1">
              <a:off x="1909893" y="3928692"/>
              <a:ext cx="467505"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 name="TextBox 101"/>
            <p:cNvSpPr txBox="1"/>
            <p:nvPr/>
          </p:nvSpPr>
          <p:spPr>
            <a:xfrm>
              <a:off x="1625600" y="3124200"/>
              <a:ext cx="1206419" cy="769441"/>
            </a:xfrm>
            <a:prstGeom prst="rect">
              <a:avLst/>
            </a:prstGeom>
            <a:solidFill>
              <a:srgbClr val="FFC000"/>
            </a:solidFill>
          </p:spPr>
          <p:txBody>
            <a:bodyPr wrap="square">
              <a:spAutoFit/>
            </a:bodyPr>
            <a:lstStyle/>
            <a:p>
              <a:pPr algn="ctr">
                <a:defRPr/>
              </a:pPr>
              <a:r>
                <a:rPr lang="en-US" sz="1100" b="1" dirty="0" smtClean="0">
                  <a:latin typeface="+mn-lt"/>
                </a:rPr>
                <a:t>Is it a multiyear (MY) action for DOE Energy Programs*?</a:t>
              </a:r>
              <a:endParaRPr lang="en-US" sz="1100" b="1" dirty="0">
                <a:latin typeface="+mn-lt"/>
              </a:endParaRPr>
            </a:p>
          </p:txBody>
        </p:sp>
        <p:sp>
          <p:nvSpPr>
            <p:cNvPr id="131" name="Right Arrow 130"/>
            <p:cNvSpPr/>
            <p:nvPr/>
          </p:nvSpPr>
          <p:spPr>
            <a:xfrm rot="20977804">
              <a:off x="2564817" y="1057452"/>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2" name="Right Arrow 131"/>
            <p:cNvSpPr/>
            <p:nvPr/>
          </p:nvSpPr>
          <p:spPr>
            <a:xfrm rot="622196" flipV="1">
              <a:off x="2517147" y="1419973"/>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8" name="Right Arrow 127"/>
            <p:cNvSpPr/>
            <p:nvPr/>
          </p:nvSpPr>
          <p:spPr>
            <a:xfrm rot="622196" flipV="1">
              <a:off x="4897278" y="2091229"/>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0" name="Right Arrow 129"/>
            <p:cNvSpPr/>
            <p:nvPr/>
          </p:nvSpPr>
          <p:spPr>
            <a:xfrm rot="20977804">
              <a:off x="4916641" y="1780914"/>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 name="Group 9"/>
            <p:cNvGrpSpPr/>
            <p:nvPr/>
          </p:nvGrpSpPr>
          <p:grpSpPr>
            <a:xfrm>
              <a:off x="3917304" y="1600200"/>
              <a:ext cx="1139253" cy="602530"/>
              <a:chOff x="3917304" y="1798760"/>
              <a:chExt cx="1139253" cy="602530"/>
            </a:xfrm>
          </p:grpSpPr>
          <p:sp>
            <p:nvSpPr>
              <p:cNvPr id="134" name="Rektangel 101"/>
              <p:cNvSpPr>
                <a:spLocks noChangeArrowheads="1"/>
              </p:cNvSpPr>
              <p:nvPr/>
            </p:nvSpPr>
            <p:spPr bwMode="auto">
              <a:xfrm>
                <a:off x="3917304" y="1798760"/>
                <a:ext cx="1139253" cy="602529"/>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35" name="TextBox 134"/>
              <p:cNvSpPr txBox="1"/>
              <p:nvPr/>
            </p:nvSpPr>
            <p:spPr>
              <a:xfrm>
                <a:off x="3957919" y="1801126"/>
                <a:ext cx="1049998" cy="600164"/>
              </a:xfrm>
              <a:prstGeom prst="rect">
                <a:avLst/>
              </a:prstGeom>
              <a:noFill/>
            </p:spPr>
            <p:txBody>
              <a:bodyPr wrap="square">
                <a:spAutoFit/>
              </a:bodyPr>
              <a:lstStyle/>
              <a:p>
                <a:pPr algn="ctr">
                  <a:defRPr/>
                </a:pPr>
                <a:r>
                  <a:rPr lang="en-US" sz="1100" b="1" dirty="0" smtClean="0"/>
                  <a:t>Does the action total $1M or more?</a:t>
                </a:r>
                <a:endParaRPr lang="en-US" sz="1100" b="1" dirty="0"/>
              </a:p>
            </p:txBody>
          </p:sp>
        </p:grpSp>
        <p:sp>
          <p:nvSpPr>
            <p:cNvPr id="136" name="Right Arrow 135"/>
            <p:cNvSpPr/>
            <p:nvPr/>
          </p:nvSpPr>
          <p:spPr>
            <a:xfrm rot="622196" flipV="1">
              <a:off x="3449478" y="1654508"/>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9" name="Right Arrow 248"/>
            <p:cNvSpPr/>
            <p:nvPr/>
          </p:nvSpPr>
          <p:spPr>
            <a:xfrm flipV="1">
              <a:off x="7073900" y="4271090"/>
              <a:ext cx="339968"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 name="Right Arrow 244"/>
            <p:cNvSpPr/>
            <p:nvPr/>
          </p:nvSpPr>
          <p:spPr>
            <a:xfrm flipV="1">
              <a:off x="6324600" y="3505200"/>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7" name="Right Arrow 206"/>
            <p:cNvSpPr/>
            <p:nvPr/>
          </p:nvSpPr>
          <p:spPr>
            <a:xfrm rot="19012944" flipV="1">
              <a:off x="6797205" y="3002419"/>
              <a:ext cx="1148435"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Right Arrow 240"/>
            <p:cNvSpPr/>
            <p:nvPr/>
          </p:nvSpPr>
          <p:spPr>
            <a:xfrm rot="7481228" flipV="1">
              <a:off x="1752346" y="5153443"/>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Right Arrow 241"/>
            <p:cNvSpPr/>
            <p:nvPr/>
          </p:nvSpPr>
          <p:spPr>
            <a:xfrm rot="7481228" flipV="1">
              <a:off x="1455486" y="5770423"/>
              <a:ext cx="288325"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3" name="Right Arrow 242"/>
            <p:cNvSpPr/>
            <p:nvPr/>
          </p:nvSpPr>
          <p:spPr>
            <a:xfrm rot="2105579" flipV="1">
              <a:off x="2133346" y="5168930"/>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1" name="Bent-Up Arrow 80"/>
            <p:cNvSpPr/>
            <p:nvPr/>
          </p:nvSpPr>
          <p:spPr>
            <a:xfrm rot="5400000">
              <a:off x="579709" y="3118394"/>
              <a:ext cx="1127550" cy="407368"/>
            </a:xfrm>
            <a:prstGeom prst="bentUpArrow">
              <a:avLst>
                <a:gd name="adj1" fmla="val 2866"/>
                <a:gd name="adj2" fmla="val 4536"/>
                <a:gd name="adj3" fmla="val 4570"/>
              </a:avLst>
            </a:prstGeom>
            <a:gradFill>
              <a:gsLst>
                <a:gs pos="0">
                  <a:schemeClr val="tx1">
                    <a:lumMod val="65000"/>
                    <a:lumOff val="35000"/>
                  </a:schemeClr>
                </a:gs>
                <a:gs pos="100000">
                  <a:schemeClr val="bg1">
                    <a:lumMod val="85000"/>
                  </a:schemeClr>
                </a:gs>
              </a:gsLst>
              <a:lin ang="20340000" scaled="0"/>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Bent-Up Arrow 3"/>
            <p:cNvSpPr/>
            <p:nvPr/>
          </p:nvSpPr>
          <p:spPr>
            <a:xfrm rot="16200000" flipV="1">
              <a:off x="740171" y="1510127"/>
              <a:ext cx="1155700" cy="756443"/>
            </a:xfrm>
            <a:prstGeom prst="bentUpArrow">
              <a:avLst>
                <a:gd name="adj1" fmla="val 2866"/>
                <a:gd name="adj2" fmla="val 4536"/>
                <a:gd name="adj3" fmla="val 4570"/>
              </a:avLst>
            </a:prstGeom>
            <a:gradFill>
              <a:gsLst>
                <a:gs pos="0">
                  <a:schemeClr val="tx1">
                    <a:lumMod val="65000"/>
                    <a:lumOff val="35000"/>
                  </a:schemeClr>
                </a:gs>
                <a:gs pos="100000">
                  <a:schemeClr val="bg1">
                    <a:lumMod val="85000"/>
                  </a:schemeClr>
                </a:gs>
              </a:gsLst>
              <a:lin ang="20340000" scaled="0"/>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8" name="Group 7"/>
            <p:cNvGrpSpPr/>
            <p:nvPr/>
          </p:nvGrpSpPr>
          <p:grpSpPr>
            <a:xfrm>
              <a:off x="3049130" y="1447800"/>
              <a:ext cx="481238" cy="396100"/>
              <a:chOff x="3176363" y="1432700"/>
              <a:chExt cx="481238" cy="396100"/>
            </a:xfrm>
          </p:grpSpPr>
          <p:sp>
            <p:nvSpPr>
              <p:cNvPr id="97"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98" name="TextBox 97"/>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sp>
          <p:nvSpPr>
            <p:cNvPr id="16" name="TextBox 15"/>
            <p:cNvSpPr txBox="1"/>
            <p:nvPr/>
          </p:nvSpPr>
          <p:spPr>
            <a:xfrm>
              <a:off x="1612981" y="914400"/>
              <a:ext cx="1206419" cy="769441"/>
            </a:xfrm>
            <a:prstGeom prst="rect">
              <a:avLst/>
            </a:prstGeom>
            <a:solidFill>
              <a:srgbClr val="00B050"/>
            </a:solidFill>
          </p:spPr>
          <p:txBody>
            <a:bodyPr wrap="square">
              <a:spAutoFit/>
            </a:bodyPr>
            <a:lstStyle/>
            <a:p>
              <a:pPr algn="ctr">
                <a:defRPr/>
              </a:pPr>
              <a:r>
                <a:rPr lang="en-US" sz="1100" b="1" dirty="0" smtClean="0">
                  <a:latin typeface="+mn-lt"/>
                </a:rPr>
                <a:t>Is it a multiyear (MY) action for DOE Energy Programs*?</a:t>
              </a:r>
              <a:endParaRPr lang="en-US" sz="1100" b="1" dirty="0">
                <a:latin typeface="+mn-lt"/>
              </a:endParaRPr>
            </a:p>
          </p:txBody>
        </p:sp>
        <p:grpSp>
          <p:nvGrpSpPr>
            <p:cNvPr id="5" name="Group 4"/>
            <p:cNvGrpSpPr/>
            <p:nvPr/>
          </p:nvGrpSpPr>
          <p:grpSpPr>
            <a:xfrm>
              <a:off x="182995" y="2057400"/>
              <a:ext cx="1569605" cy="704779"/>
              <a:chOff x="182995" y="2362200"/>
              <a:chExt cx="1569605" cy="704779"/>
            </a:xfrm>
          </p:grpSpPr>
          <p:sp>
            <p:nvSpPr>
              <p:cNvPr id="6" name="Diamond 5"/>
              <p:cNvSpPr/>
              <p:nvPr/>
            </p:nvSpPr>
            <p:spPr>
              <a:xfrm>
                <a:off x="182995" y="2362200"/>
                <a:ext cx="1569605" cy="704779"/>
              </a:xfrm>
              <a:prstGeom prst="diamond">
                <a:avLst/>
              </a:prstGeom>
              <a:gradFill>
                <a:gsLst>
                  <a:gs pos="0">
                    <a:srgbClr val="00D1CF"/>
                  </a:gs>
                  <a:gs pos="100000">
                    <a:srgbClr val="008C8B"/>
                  </a:gs>
                  <a:gs pos="49000">
                    <a:srgbClr val="00F3F0"/>
                  </a:gs>
                </a:gsLst>
                <a:lin ang="0" scaled="0"/>
              </a:gradFill>
              <a:ln>
                <a:solidFill>
                  <a:srgbClr val="008C8B"/>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2" name="TextBox 81"/>
              <p:cNvSpPr txBox="1"/>
              <p:nvPr/>
            </p:nvSpPr>
            <p:spPr>
              <a:xfrm>
                <a:off x="304800" y="2401669"/>
                <a:ext cx="1320800" cy="646331"/>
              </a:xfrm>
              <a:prstGeom prst="rect">
                <a:avLst/>
              </a:prstGeom>
              <a:noFill/>
            </p:spPr>
            <p:txBody>
              <a:bodyPr>
                <a:spAutoFit/>
              </a:bodyPr>
              <a:lstStyle/>
              <a:p>
                <a:pPr algn="ctr">
                  <a:defRPr/>
                </a:pPr>
                <a:r>
                  <a:rPr lang="en-US" sz="1200" b="1" dirty="0" smtClean="0">
                    <a:latin typeface="+mn-lt"/>
                  </a:rPr>
                  <a:t>DOE Appropriated Funds</a:t>
                </a:r>
                <a:endParaRPr lang="en-US" sz="1200" b="1" dirty="0">
                  <a:latin typeface="+mn-lt"/>
                </a:endParaRPr>
              </a:p>
            </p:txBody>
          </p:sp>
        </p:grpSp>
        <p:sp>
          <p:nvSpPr>
            <p:cNvPr id="24649" name="Rectangle 8"/>
            <p:cNvSpPr>
              <a:spLocks noChangeArrowheads="1"/>
            </p:cNvSpPr>
            <p:nvPr/>
          </p:nvSpPr>
          <p:spPr bwMode="gray">
            <a:xfrm>
              <a:off x="1844707" y="30163"/>
              <a:ext cx="5470493" cy="655637"/>
            </a:xfrm>
            <a:prstGeom prst="rect">
              <a:avLst/>
            </a:prstGeom>
            <a:noFill/>
            <a:ln w="9525">
              <a:noFill/>
              <a:miter lim="800000"/>
              <a:headEnd/>
              <a:tailEnd/>
            </a:ln>
          </p:spPr>
          <p:txBody>
            <a:bodyPr lIns="0" rIns="0" anchor="ctr">
              <a:prstTxWarp prst="textNoShape">
                <a:avLst/>
              </a:prstTxWarp>
            </a:bodyPr>
            <a:lstStyle/>
            <a:p>
              <a:pPr algn="ctr"/>
              <a:r>
                <a:rPr lang="de-DE" sz="1400" b="1" dirty="0" smtClean="0">
                  <a:latin typeface="Calibri" charset="0"/>
                </a:rPr>
                <a:t>AL 2014-05/FAL 2014- 02 Congressional Notice Requirements</a:t>
              </a:r>
            </a:p>
            <a:p>
              <a:pPr algn="ctr"/>
              <a:r>
                <a:rPr lang="de-DE" sz="1200" b="1" u="dbl" dirty="0" smtClean="0">
                  <a:latin typeface="Calibri" charset="0"/>
                </a:rPr>
                <a:t>VERY IMPORTANT TO READ AL/FAL CLOSELY FOR DETAILS</a:t>
              </a:r>
              <a:endParaRPr lang="de-DE" sz="1200" b="1" u="dbl" dirty="0">
                <a:latin typeface="Calibri" charset="0"/>
              </a:endParaRPr>
            </a:p>
          </p:txBody>
        </p:sp>
        <p:sp>
          <p:nvSpPr>
            <p:cNvPr id="93" name="TextBox 92"/>
            <p:cNvSpPr txBox="1"/>
            <p:nvPr/>
          </p:nvSpPr>
          <p:spPr>
            <a:xfrm>
              <a:off x="4005643" y="680302"/>
              <a:ext cx="1556957" cy="553998"/>
            </a:xfrm>
            <a:prstGeom prst="rect">
              <a:avLst/>
            </a:prstGeom>
            <a:solidFill>
              <a:srgbClr val="00B050"/>
            </a:solidFill>
          </p:spPr>
          <p:txBody>
            <a:bodyPr wrap="square">
              <a:spAutoFit/>
            </a:bodyPr>
            <a:lstStyle/>
            <a:p>
              <a:pPr algn="ctr">
                <a:defRPr/>
              </a:pPr>
              <a:r>
                <a:rPr lang="en-US" sz="1000" b="1" dirty="0" smtClean="0">
                  <a:latin typeface="+mn-lt"/>
                </a:rPr>
                <a:t>14 calendar day multi-year notice – use templates 1B, 2A2 or 2B2</a:t>
              </a:r>
              <a:endParaRPr lang="en-US" sz="1000" b="1" dirty="0">
                <a:latin typeface="+mn-lt"/>
              </a:endParaRPr>
            </a:p>
          </p:txBody>
        </p:sp>
        <p:grpSp>
          <p:nvGrpSpPr>
            <p:cNvPr id="21" name="Group 20"/>
            <p:cNvGrpSpPr/>
            <p:nvPr/>
          </p:nvGrpSpPr>
          <p:grpSpPr>
            <a:xfrm>
              <a:off x="6263646" y="1371600"/>
              <a:ext cx="1080340" cy="259488"/>
              <a:chOff x="5486400" y="426312"/>
              <a:chExt cx="1080340" cy="259488"/>
            </a:xfrm>
          </p:grpSpPr>
          <p:sp>
            <p:nvSpPr>
              <p:cNvPr id="108" name="Rektangel 101"/>
              <p:cNvSpPr>
                <a:spLocks noChangeArrowheads="1"/>
              </p:cNvSpPr>
              <p:nvPr/>
            </p:nvSpPr>
            <p:spPr bwMode="auto">
              <a:xfrm>
                <a:off x="5486400" y="426312"/>
                <a:ext cx="1080340" cy="246753"/>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09" name="TextBox 108"/>
              <p:cNvSpPr txBox="1"/>
              <p:nvPr/>
            </p:nvSpPr>
            <p:spPr>
              <a:xfrm>
                <a:off x="5551120" y="439579"/>
                <a:ext cx="914400" cy="246221"/>
              </a:xfrm>
              <a:prstGeom prst="rect">
                <a:avLst/>
              </a:prstGeom>
              <a:noFill/>
            </p:spPr>
            <p:txBody>
              <a:bodyPr wrap="square">
                <a:spAutoFit/>
              </a:bodyPr>
              <a:lstStyle/>
              <a:p>
                <a:pPr algn="ctr">
                  <a:defRPr/>
                </a:pPr>
                <a:r>
                  <a:rPr lang="en-US" sz="1000" b="1" dirty="0" smtClean="0">
                    <a:latin typeface="+mn-lt"/>
                  </a:rPr>
                  <a:t>No notice</a:t>
                </a:r>
                <a:endParaRPr lang="en-US" sz="1000" b="1" dirty="0">
                  <a:latin typeface="+mn-lt"/>
                </a:endParaRPr>
              </a:p>
            </p:txBody>
          </p:sp>
        </p:grpSp>
        <p:sp>
          <p:nvSpPr>
            <p:cNvPr id="119" name="TextBox 118"/>
            <p:cNvSpPr txBox="1"/>
            <p:nvPr/>
          </p:nvSpPr>
          <p:spPr>
            <a:xfrm>
              <a:off x="6438532" y="2190690"/>
              <a:ext cx="1791068" cy="400110"/>
            </a:xfrm>
            <a:prstGeom prst="rect">
              <a:avLst/>
            </a:prstGeom>
            <a:solidFill>
              <a:schemeClr val="accent2">
                <a:lumMod val="60000"/>
                <a:lumOff val="40000"/>
              </a:schemeClr>
            </a:solidFill>
          </p:spPr>
          <p:txBody>
            <a:bodyPr wrap="square">
              <a:spAutoFit/>
            </a:bodyPr>
            <a:lstStyle/>
            <a:p>
              <a:pPr algn="ctr">
                <a:defRPr/>
              </a:pPr>
              <a:r>
                <a:rPr lang="en-US" sz="1000" b="1" dirty="0" smtClean="0">
                  <a:latin typeface="+mn-lt"/>
                </a:rPr>
                <a:t>3 full business day </a:t>
              </a:r>
              <a:r>
                <a:rPr lang="en-US" sz="1000" b="1" dirty="0"/>
                <a:t>notice – use templates </a:t>
              </a:r>
              <a:r>
                <a:rPr lang="en-US" sz="1000" b="1" dirty="0" smtClean="0"/>
                <a:t>1A, 2A1 </a:t>
              </a:r>
              <a:r>
                <a:rPr lang="en-US" sz="1000" b="1" dirty="0"/>
                <a:t>or </a:t>
              </a:r>
              <a:r>
                <a:rPr lang="en-US" sz="1000" b="1" dirty="0" smtClean="0"/>
                <a:t>2B1 </a:t>
              </a:r>
              <a:endParaRPr lang="en-US" sz="1000" b="1" dirty="0">
                <a:latin typeface="+mn-lt"/>
              </a:endParaRPr>
            </a:p>
          </p:txBody>
        </p:sp>
        <p:sp>
          <p:nvSpPr>
            <p:cNvPr id="127" name="Right Arrow 126"/>
            <p:cNvSpPr/>
            <p:nvPr/>
          </p:nvSpPr>
          <p:spPr>
            <a:xfrm rot="622196" flipV="1">
              <a:off x="5811678" y="2180795"/>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9" name="Right Arrow 128"/>
            <p:cNvSpPr/>
            <p:nvPr/>
          </p:nvSpPr>
          <p:spPr>
            <a:xfrm rot="20977804">
              <a:off x="5810139" y="1476114"/>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2" name="Right Arrow 141"/>
            <p:cNvSpPr/>
            <p:nvPr/>
          </p:nvSpPr>
          <p:spPr>
            <a:xfrm rot="20977804">
              <a:off x="3507041" y="894847"/>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46" name="Group 145"/>
            <p:cNvGrpSpPr/>
            <p:nvPr/>
          </p:nvGrpSpPr>
          <p:grpSpPr>
            <a:xfrm>
              <a:off x="5414989" y="1531113"/>
              <a:ext cx="481238" cy="396100"/>
              <a:chOff x="3176363" y="1432700"/>
              <a:chExt cx="481238" cy="396100"/>
            </a:xfrm>
          </p:grpSpPr>
          <p:sp>
            <p:nvSpPr>
              <p:cNvPr id="147"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48" name="TextBox 147"/>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grpSp>
          <p:nvGrpSpPr>
            <p:cNvPr id="149" name="Group 148"/>
            <p:cNvGrpSpPr/>
            <p:nvPr/>
          </p:nvGrpSpPr>
          <p:grpSpPr>
            <a:xfrm>
              <a:off x="5500095" y="2031969"/>
              <a:ext cx="481238" cy="428644"/>
              <a:chOff x="3023963" y="670700"/>
              <a:chExt cx="481238" cy="396100"/>
            </a:xfrm>
            <a:solidFill>
              <a:schemeClr val="accent2">
                <a:lumMod val="60000"/>
                <a:lumOff val="40000"/>
              </a:schemeClr>
            </a:solidFill>
          </p:grpSpPr>
          <p:sp>
            <p:nvSpPr>
              <p:cNvPr id="150" name="Rektangel 101"/>
              <p:cNvSpPr>
                <a:spLocks noChangeArrowheads="1"/>
              </p:cNvSpPr>
              <p:nvPr/>
            </p:nvSpPr>
            <p:spPr bwMode="auto">
              <a:xfrm>
                <a:off x="3023963" y="670700"/>
                <a:ext cx="481237" cy="396100"/>
              </a:xfrm>
              <a:prstGeom prst="rect">
                <a:avLst/>
              </a:prstGeom>
              <a:grp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151" name="TextBox 150"/>
              <p:cNvSpPr txBox="1"/>
              <p:nvPr/>
            </p:nvSpPr>
            <p:spPr>
              <a:xfrm>
                <a:off x="3023963" y="673065"/>
                <a:ext cx="481238" cy="284410"/>
              </a:xfrm>
              <a:prstGeom prst="rect">
                <a:avLst/>
              </a:prstGeom>
              <a:grpFill/>
            </p:spPr>
            <p:txBody>
              <a:bodyPr wrap="square">
                <a:spAutoFit/>
              </a:bodyPr>
              <a:lstStyle/>
              <a:p>
                <a:pPr algn="ctr">
                  <a:defRPr/>
                </a:pPr>
                <a:r>
                  <a:rPr lang="en-US" sz="1400" b="1" dirty="0" smtClean="0">
                    <a:latin typeface="+mn-lt"/>
                  </a:rPr>
                  <a:t>yes</a:t>
                </a:r>
                <a:endParaRPr lang="en-US" sz="1400" b="1" dirty="0">
                  <a:latin typeface="+mn-lt"/>
                </a:endParaRPr>
              </a:p>
            </p:txBody>
          </p:sp>
        </p:grpSp>
        <p:sp>
          <p:nvSpPr>
            <p:cNvPr id="152" name="Right Arrow 151"/>
            <p:cNvSpPr/>
            <p:nvPr/>
          </p:nvSpPr>
          <p:spPr>
            <a:xfrm>
              <a:off x="1287644" y="1234300"/>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78" name="Group 177"/>
            <p:cNvGrpSpPr/>
            <p:nvPr/>
          </p:nvGrpSpPr>
          <p:grpSpPr>
            <a:xfrm>
              <a:off x="3048000" y="851306"/>
              <a:ext cx="481238" cy="428644"/>
              <a:chOff x="3023963" y="670700"/>
              <a:chExt cx="481238" cy="396100"/>
            </a:xfrm>
            <a:solidFill>
              <a:schemeClr val="accent2"/>
            </a:solidFill>
          </p:grpSpPr>
          <p:sp>
            <p:nvSpPr>
              <p:cNvPr id="179" name="Rektangel 101"/>
              <p:cNvSpPr>
                <a:spLocks noChangeArrowheads="1"/>
              </p:cNvSpPr>
              <p:nvPr/>
            </p:nvSpPr>
            <p:spPr bwMode="auto">
              <a:xfrm>
                <a:off x="3023963" y="670700"/>
                <a:ext cx="481237" cy="396100"/>
              </a:xfrm>
              <a:prstGeom prst="rect">
                <a:avLst/>
              </a:prstGeom>
              <a:solidFill>
                <a:srgbClr val="00B050"/>
              </a:soli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180" name="TextBox 179"/>
              <p:cNvSpPr txBox="1"/>
              <p:nvPr/>
            </p:nvSpPr>
            <p:spPr>
              <a:xfrm>
                <a:off x="3023963" y="673065"/>
                <a:ext cx="481238" cy="284410"/>
              </a:xfrm>
              <a:prstGeom prst="rect">
                <a:avLst/>
              </a:prstGeom>
              <a:solidFill>
                <a:srgbClr val="00B050"/>
              </a:solidFill>
            </p:spPr>
            <p:txBody>
              <a:bodyPr wrap="square">
                <a:spAutoFit/>
              </a:bodyPr>
              <a:lstStyle/>
              <a:p>
                <a:pPr algn="ctr">
                  <a:defRPr/>
                </a:pPr>
                <a:r>
                  <a:rPr lang="en-US" sz="1400" b="1" dirty="0" smtClean="0">
                    <a:latin typeface="+mn-lt"/>
                  </a:rPr>
                  <a:t>yes</a:t>
                </a:r>
                <a:endParaRPr lang="en-US" sz="1400" b="1" dirty="0">
                  <a:latin typeface="+mn-lt"/>
                </a:endParaRPr>
              </a:p>
            </p:txBody>
          </p:sp>
        </p:grpSp>
        <p:grpSp>
          <p:nvGrpSpPr>
            <p:cNvPr id="187" name="Group 186"/>
            <p:cNvGrpSpPr/>
            <p:nvPr/>
          </p:nvGrpSpPr>
          <p:grpSpPr>
            <a:xfrm>
              <a:off x="7462952" y="4232609"/>
              <a:ext cx="1080340" cy="259488"/>
              <a:chOff x="5486400" y="426312"/>
              <a:chExt cx="1080340" cy="259488"/>
            </a:xfrm>
          </p:grpSpPr>
          <p:sp>
            <p:nvSpPr>
              <p:cNvPr id="188" name="Rektangel 101"/>
              <p:cNvSpPr>
                <a:spLocks noChangeArrowheads="1"/>
              </p:cNvSpPr>
              <p:nvPr/>
            </p:nvSpPr>
            <p:spPr bwMode="auto">
              <a:xfrm>
                <a:off x="5486400" y="426312"/>
                <a:ext cx="1080340" cy="246753"/>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89" name="TextBox 188"/>
              <p:cNvSpPr txBox="1"/>
              <p:nvPr/>
            </p:nvSpPr>
            <p:spPr>
              <a:xfrm>
                <a:off x="5551120" y="439579"/>
                <a:ext cx="914400" cy="246221"/>
              </a:xfrm>
              <a:prstGeom prst="rect">
                <a:avLst/>
              </a:prstGeom>
              <a:noFill/>
            </p:spPr>
            <p:txBody>
              <a:bodyPr wrap="square">
                <a:spAutoFit/>
              </a:bodyPr>
              <a:lstStyle/>
              <a:p>
                <a:pPr algn="ctr">
                  <a:defRPr/>
                </a:pPr>
                <a:r>
                  <a:rPr lang="en-US" sz="1000" b="1" dirty="0" smtClean="0">
                    <a:latin typeface="+mn-lt"/>
                  </a:rPr>
                  <a:t>No notice</a:t>
                </a:r>
                <a:endParaRPr lang="en-US" sz="1000" b="1" dirty="0">
                  <a:latin typeface="+mn-lt"/>
                </a:endParaRPr>
              </a:p>
            </p:txBody>
          </p:sp>
        </p:grpSp>
        <p:grpSp>
          <p:nvGrpSpPr>
            <p:cNvPr id="11" name="Group 10"/>
            <p:cNvGrpSpPr/>
            <p:nvPr/>
          </p:nvGrpSpPr>
          <p:grpSpPr>
            <a:xfrm>
              <a:off x="5715001" y="3041486"/>
              <a:ext cx="1296356" cy="773666"/>
              <a:chOff x="7747689" y="3041486"/>
              <a:chExt cx="1756181" cy="633503"/>
            </a:xfrm>
          </p:grpSpPr>
          <p:sp>
            <p:nvSpPr>
              <p:cNvPr id="194" name="Rektangel 101"/>
              <p:cNvSpPr>
                <a:spLocks noChangeArrowheads="1"/>
              </p:cNvSpPr>
              <p:nvPr/>
            </p:nvSpPr>
            <p:spPr bwMode="auto">
              <a:xfrm>
                <a:off x="7747689" y="3041486"/>
                <a:ext cx="1756181" cy="633503"/>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195" name="TextBox 194"/>
              <p:cNvSpPr txBox="1"/>
              <p:nvPr/>
            </p:nvSpPr>
            <p:spPr>
              <a:xfrm>
                <a:off x="7924801" y="3073826"/>
                <a:ext cx="1426670" cy="579640"/>
              </a:xfrm>
              <a:prstGeom prst="rect">
                <a:avLst/>
              </a:prstGeom>
              <a:noFill/>
            </p:spPr>
            <p:txBody>
              <a:bodyPr wrap="square">
                <a:spAutoFit/>
              </a:bodyPr>
              <a:lstStyle/>
              <a:p>
                <a:pPr algn="ctr">
                  <a:defRPr/>
                </a:pPr>
                <a:r>
                  <a:rPr lang="en-US" sz="1000" b="1" dirty="0" smtClean="0">
                    <a:latin typeface="+mn-lt"/>
                  </a:rPr>
                  <a:t>Is </a:t>
                </a:r>
                <a:r>
                  <a:rPr lang="en-US" sz="1000" b="1" dirty="0" smtClean="0"/>
                  <a:t>the MY fully funded  action</a:t>
                </a:r>
                <a:r>
                  <a:rPr lang="en-US" sz="1000" b="1" dirty="0" smtClean="0">
                    <a:latin typeface="+mn-lt"/>
                  </a:rPr>
                  <a:t>,  total $1 M or more?</a:t>
                </a:r>
                <a:endParaRPr lang="en-US" sz="1000" b="1" dirty="0">
                  <a:latin typeface="+mn-lt"/>
                </a:endParaRPr>
              </a:p>
            </p:txBody>
          </p:sp>
        </p:grpSp>
        <p:sp>
          <p:nvSpPr>
            <p:cNvPr id="198" name="TextBox 197"/>
            <p:cNvSpPr txBox="1"/>
            <p:nvPr/>
          </p:nvSpPr>
          <p:spPr>
            <a:xfrm>
              <a:off x="3504244" y="4703802"/>
              <a:ext cx="1677356" cy="553998"/>
            </a:xfrm>
            <a:prstGeom prst="rect">
              <a:avLst/>
            </a:prstGeom>
            <a:solidFill>
              <a:schemeClr val="accent5">
                <a:lumMod val="75000"/>
              </a:schemeClr>
            </a:solidFill>
          </p:spPr>
          <p:txBody>
            <a:bodyPr wrap="square">
              <a:spAutoFit/>
            </a:bodyPr>
            <a:lstStyle/>
            <a:p>
              <a:pPr algn="ctr">
                <a:defRPr/>
              </a:pPr>
              <a:r>
                <a:rPr lang="en-US" sz="1000" b="1" dirty="0" smtClean="0">
                  <a:latin typeface="+mn-lt"/>
                </a:rPr>
                <a:t>3 full business day multiyear notice  - use templates 1A, 2A1 or 2B1</a:t>
              </a:r>
              <a:endParaRPr lang="en-US" sz="1000" b="1" dirty="0">
                <a:latin typeface="+mn-lt"/>
              </a:endParaRPr>
            </a:p>
          </p:txBody>
        </p:sp>
        <p:sp>
          <p:nvSpPr>
            <p:cNvPr id="208" name="Right Arrow 207"/>
            <p:cNvSpPr/>
            <p:nvPr/>
          </p:nvSpPr>
          <p:spPr>
            <a:xfrm>
              <a:off x="3429000" y="3317583"/>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09" name="Group 208"/>
            <p:cNvGrpSpPr/>
            <p:nvPr/>
          </p:nvGrpSpPr>
          <p:grpSpPr>
            <a:xfrm>
              <a:off x="3124200" y="3276600"/>
              <a:ext cx="481238" cy="428644"/>
              <a:chOff x="3023963" y="670700"/>
              <a:chExt cx="481238" cy="396100"/>
            </a:xfrm>
            <a:solidFill>
              <a:schemeClr val="bg2">
                <a:lumMod val="90000"/>
              </a:schemeClr>
            </a:solidFill>
          </p:grpSpPr>
          <p:sp>
            <p:nvSpPr>
              <p:cNvPr id="210" name="Rektangel 101"/>
              <p:cNvSpPr>
                <a:spLocks noChangeArrowheads="1"/>
              </p:cNvSpPr>
              <p:nvPr/>
            </p:nvSpPr>
            <p:spPr bwMode="auto">
              <a:xfrm>
                <a:off x="3023963" y="670700"/>
                <a:ext cx="481237" cy="396100"/>
              </a:xfrm>
              <a:prstGeom prst="rect">
                <a:avLst/>
              </a:prstGeom>
              <a:grp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211" name="TextBox 210"/>
              <p:cNvSpPr txBox="1"/>
              <p:nvPr/>
            </p:nvSpPr>
            <p:spPr>
              <a:xfrm>
                <a:off x="3023963" y="673065"/>
                <a:ext cx="481238" cy="284410"/>
              </a:xfrm>
              <a:prstGeom prst="rect">
                <a:avLst/>
              </a:prstGeom>
              <a:grpFill/>
            </p:spPr>
            <p:txBody>
              <a:bodyPr wrap="square">
                <a:spAutoFit/>
              </a:bodyPr>
              <a:lstStyle/>
              <a:p>
                <a:pPr algn="ctr">
                  <a:defRPr/>
                </a:pPr>
                <a:r>
                  <a:rPr lang="en-US" sz="1400" b="1" dirty="0" smtClean="0">
                    <a:latin typeface="+mn-lt"/>
                  </a:rPr>
                  <a:t>yes</a:t>
                </a:r>
                <a:endParaRPr lang="en-US" sz="1400" b="1" dirty="0">
                  <a:latin typeface="+mn-lt"/>
                </a:endParaRPr>
              </a:p>
            </p:txBody>
          </p:sp>
        </p:grpSp>
        <p:grpSp>
          <p:nvGrpSpPr>
            <p:cNvPr id="222" name="Group 221"/>
            <p:cNvGrpSpPr/>
            <p:nvPr/>
          </p:nvGrpSpPr>
          <p:grpSpPr>
            <a:xfrm>
              <a:off x="1451547" y="4815700"/>
              <a:ext cx="1520253" cy="433252"/>
              <a:chOff x="3879571" y="1669570"/>
              <a:chExt cx="1139253" cy="433252"/>
            </a:xfrm>
          </p:grpSpPr>
          <p:sp>
            <p:nvSpPr>
              <p:cNvPr id="223" name="Rektangel 101"/>
              <p:cNvSpPr>
                <a:spLocks noChangeArrowheads="1"/>
              </p:cNvSpPr>
              <p:nvPr/>
            </p:nvSpPr>
            <p:spPr bwMode="auto">
              <a:xfrm>
                <a:off x="3879571" y="1669570"/>
                <a:ext cx="1139253"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224" name="TextBox 223"/>
              <p:cNvSpPr txBox="1"/>
              <p:nvPr/>
            </p:nvSpPr>
            <p:spPr>
              <a:xfrm>
                <a:off x="3920186" y="1671935"/>
                <a:ext cx="1049998" cy="430887"/>
              </a:xfrm>
              <a:prstGeom prst="rect">
                <a:avLst/>
              </a:prstGeom>
              <a:noFill/>
            </p:spPr>
            <p:txBody>
              <a:bodyPr wrap="square">
                <a:spAutoFit/>
              </a:bodyPr>
              <a:lstStyle/>
              <a:p>
                <a:pPr algn="ctr">
                  <a:defRPr/>
                </a:pPr>
                <a:r>
                  <a:rPr lang="en-US" sz="1100" b="1" dirty="0" smtClean="0"/>
                  <a:t>Does the action total $1M or more?</a:t>
                </a:r>
                <a:endParaRPr lang="en-US" sz="1100" b="1" dirty="0"/>
              </a:p>
            </p:txBody>
          </p:sp>
        </p:grpSp>
        <p:grpSp>
          <p:nvGrpSpPr>
            <p:cNvPr id="225" name="Group 224"/>
            <p:cNvGrpSpPr/>
            <p:nvPr/>
          </p:nvGrpSpPr>
          <p:grpSpPr>
            <a:xfrm>
              <a:off x="381000" y="5958700"/>
              <a:ext cx="1080340" cy="259488"/>
              <a:chOff x="5486400" y="426312"/>
              <a:chExt cx="1080340" cy="259488"/>
            </a:xfrm>
          </p:grpSpPr>
          <p:sp>
            <p:nvSpPr>
              <p:cNvPr id="226" name="Rektangel 101"/>
              <p:cNvSpPr>
                <a:spLocks noChangeArrowheads="1"/>
              </p:cNvSpPr>
              <p:nvPr/>
            </p:nvSpPr>
            <p:spPr bwMode="auto">
              <a:xfrm>
                <a:off x="5486400" y="426312"/>
                <a:ext cx="1080340" cy="246753"/>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227" name="TextBox 226"/>
              <p:cNvSpPr txBox="1"/>
              <p:nvPr/>
            </p:nvSpPr>
            <p:spPr>
              <a:xfrm>
                <a:off x="5551120" y="439579"/>
                <a:ext cx="914400" cy="246221"/>
              </a:xfrm>
              <a:prstGeom prst="rect">
                <a:avLst/>
              </a:prstGeom>
              <a:noFill/>
            </p:spPr>
            <p:txBody>
              <a:bodyPr wrap="square">
                <a:spAutoFit/>
              </a:bodyPr>
              <a:lstStyle/>
              <a:p>
                <a:pPr algn="ctr">
                  <a:defRPr/>
                </a:pPr>
                <a:r>
                  <a:rPr lang="en-US" sz="1000" b="1" dirty="0" smtClean="0">
                    <a:latin typeface="+mn-lt"/>
                  </a:rPr>
                  <a:t>No notice</a:t>
                </a:r>
                <a:endParaRPr lang="en-US" sz="1000" b="1" dirty="0">
                  <a:latin typeface="+mn-lt"/>
                </a:endParaRPr>
              </a:p>
            </p:txBody>
          </p:sp>
        </p:grpSp>
        <p:sp>
          <p:nvSpPr>
            <p:cNvPr id="231" name="Right Arrow 230"/>
            <p:cNvSpPr/>
            <p:nvPr/>
          </p:nvSpPr>
          <p:spPr>
            <a:xfrm rot="1733321" flipV="1">
              <a:off x="2677873" y="5685995"/>
              <a:ext cx="539782" cy="169789"/>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34" name="Group 233"/>
            <p:cNvGrpSpPr/>
            <p:nvPr/>
          </p:nvGrpSpPr>
          <p:grpSpPr>
            <a:xfrm>
              <a:off x="1600200" y="5501500"/>
              <a:ext cx="481238" cy="353817"/>
              <a:chOff x="3176363" y="1432700"/>
              <a:chExt cx="481238" cy="396100"/>
            </a:xfrm>
          </p:grpSpPr>
          <p:sp>
            <p:nvSpPr>
              <p:cNvPr id="235"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236" name="TextBox 235"/>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grpSp>
          <p:nvGrpSpPr>
            <p:cNvPr id="237" name="Group 236"/>
            <p:cNvGrpSpPr/>
            <p:nvPr/>
          </p:nvGrpSpPr>
          <p:grpSpPr>
            <a:xfrm>
              <a:off x="2438400" y="5485228"/>
              <a:ext cx="481238" cy="370089"/>
              <a:chOff x="3023963" y="670700"/>
              <a:chExt cx="481238" cy="396100"/>
            </a:xfrm>
            <a:solidFill>
              <a:schemeClr val="accent2">
                <a:lumMod val="60000"/>
                <a:lumOff val="40000"/>
              </a:schemeClr>
            </a:solidFill>
          </p:grpSpPr>
          <p:sp>
            <p:nvSpPr>
              <p:cNvPr id="238" name="Rektangel 101"/>
              <p:cNvSpPr>
                <a:spLocks noChangeArrowheads="1"/>
              </p:cNvSpPr>
              <p:nvPr/>
            </p:nvSpPr>
            <p:spPr bwMode="auto">
              <a:xfrm>
                <a:off x="3023963" y="670700"/>
                <a:ext cx="481237" cy="396100"/>
              </a:xfrm>
              <a:prstGeom prst="rect">
                <a:avLst/>
              </a:prstGeom>
              <a:grp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239" name="TextBox 238"/>
              <p:cNvSpPr txBox="1"/>
              <p:nvPr/>
            </p:nvSpPr>
            <p:spPr>
              <a:xfrm>
                <a:off x="3023963" y="673065"/>
                <a:ext cx="481238" cy="284410"/>
              </a:xfrm>
              <a:prstGeom prst="rect">
                <a:avLst/>
              </a:prstGeom>
              <a:grpFill/>
            </p:spPr>
            <p:txBody>
              <a:bodyPr wrap="square">
                <a:spAutoFit/>
              </a:bodyPr>
              <a:lstStyle/>
              <a:p>
                <a:pPr algn="ctr">
                  <a:defRPr/>
                </a:pPr>
                <a:r>
                  <a:rPr lang="en-US" sz="1400" b="1" dirty="0" smtClean="0">
                    <a:latin typeface="+mn-lt"/>
                  </a:rPr>
                  <a:t>yes</a:t>
                </a:r>
                <a:endParaRPr lang="en-US" sz="1400" b="1" dirty="0">
                  <a:latin typeface="+mn-lt"/>
                </a:endParaRPr>
              </a:p>
            </p:txBody>
          </p:sp>
        </p:grpSp>
        <p:sp>
          <p:nvSpPr>
            <p:cNvPr id="158" name="Right Arrow 157"/>
            <p:cNvSpPr/>
            <p:nvPr/>
          </p:nvSpPr>
          <p:spPr>
            <a:xfrm>
              <a:off x="1300867" y="3429000"/>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46" name="Group 245"/>
            <p:cNvGrpSpPr/>
            <p:nvPr/>
          </p:nvGrpSpPr>
          <p:grpSpPr>
            <a:xfrm>
              <a:off x="6703696" y="4120142"/>
              <a:ext cx="481238" cy="396100"/>
              <a:chOff x="3176363" y="1432700"/>
              <a:chExt cx="481238" cy="396100"/>
            </a:xfrm>
          </p:grpSpPr>
          <p:sp>
            <p:nvSpPr>
              <p:cNvPr id="247" name="Rektangel 101"/>
              <p:cNvSpPr>
                <a:spLocks noChangeArrowheads="1"/>
              </p:cNvSpPr>
              <p:nvPr/>
            </p:nvSpPr>
            <p:spPr bwMode="auto">
              <a:xfrm>
                <a:off x="3176363" y="1432700"/>
                <a:ext cx="481237" cy="396100"/>
              </a:xfrm>
              <a:prstGeom prst="rect">
                <a:avLst/>
              </a:prstGeom>
              <a:gradFill flip="none" rotWithShape="1">
                <a:gsLst>
                  <a:gs pos="22000">
                    <a:schemeClr val="tx1">
                      <a:lumMod val="50000"/>
                      <a:lumOff val="50000"/>
                    </a:schemeClr>
                  </a:gs>
                  <a:gs pos="77000">
                    <a:schemeClr val="bg1">
                      <a:lumMod val="95000"/>
                    </a:schemeClr>
                  </a:gs>
                  <a:gs pos="100000">
                    <a:schemeClr val="bg1">
                      <a:lumMod val="75000"/>
                    </a:schemeClr>
                  </a:gs>
                </a:gsLst>
                <a:lin ang="13500000" scaled="1"/>
                <a:tileRect/>
              </a:gra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97" charset="-128"/>
                </a:endParaRPr>
              </a:p>
            </p:txBody>
          </p:sp>
          <p:sp>
            <p:nvSpPr>
              <p:cNvPr id="248" name="TextBox 247"/>
              <p:cNvSpPr txBox="1"/>
              <p:nvPr/>
            </p:nvSpPr>
            <p:spPr>
              <a:xfrm>
                <a:off x="3176363" y="1435065"/>
                <a:ext cx="481238" cy="307777"/>
              </a:xfrm>
              <a:prstGeom prst="rect">
                <a:avLst/>
              </a:prstGeom>
              <a:noFill/>
            </p:spPr>
            <p:txBody>
              <a:bodyPr wrap="square">
                <a:spAutoFit/>
              </a:bodyPr>
              <a:lstStyle/>
              <a:p>
                <a:pPr algn="ctr">
                  <a:defRPr/>
                </a:pPr>
                <a:r>
                  <a:rPr lang="en-US" sz="1400" b="1" dirty="0" smtClean="0">
                    <a:latin typeface="+mn-lt"/>
                  </a:rPr>
                  <a:t>no</a:t>
                </a:r>
                <a:endParaRPr lang="en-US" sz="1400" b="1" dirty="0">
                  <a:latin typeface="+mn-lt"/>
                </a:endParaRPr>
              </a:p>
            </p:txBody>
          </p:sp>
        </p:grpSp>
        <p:grpSp>
          <p:nvGrpSpPr>
            <p:cNvPr id="253" name="Group 252"/>
            <p:cNvGrpSpPr/>
            <p:nvPr/>
          </p:nvGrpSpPr>
          <p:grpSpPr>
            <a:xfrm>
              <a:off x="7141065" y="2895600"/>
              <a:ext cx="481238" cy="428644"/>
              <a:chOff x="3023963" y="670700"/>
              <a:chExt cx="481238" cy="396100"/>
            </a:xfrm>
            <a:solidFill>
              <a:schemeClr val="accent2"/>
            </a:solidFill>
          </p:grpSpPr>
          <p:sp>
            <p:nvSpPr>
              <p:cNvPr id="254" name="Rektangel 101"/>
              <p:cNvSpPr>
                <a:spLocks noChangeArrowheads="1"/>
              </p:cNvSpPr>
              <p:nvPr/>
            </p:nvSpPr>
            <p:spPr bwMode="auto">
              <a:xfrm>
                <a:off x="3023963" y="670700"/>
                <a:ext cx="481237" cy="396100"/>
              </a:xfrm>
              <a:prstGeom prst="rect">
                <a:avLst/>
              </a:prstGeom>
              <a:solidFill>
                <a:schemeClr val="accent2">
                  <a:lumMod val="60000"/>
                  <a:lumOff val="40000"/>
                </a:schemeClr>
              </a:solid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255" name="TextBox 254"/>
              <p:cNvSpPr txBox="1"/>
              <p:nvPr/>
            </p:nvSpPr>
            <p:spPr>
              <a:xfrm>
                <a:off x="3023963" y="673065"/>
                <a:ext cx="481238" cy="284410"/>
              </a:xfrm>
              <a:prstGeom prst="rect">
                <a:avLst/>
              </a:prstGeom>
              <a:solidFill>
                <a:schemeClr val="accent2">
                  <a:lumMod val="60000"/>
                  <a:lumOff val="40000"/>
                </a:schemeClr>
              </a:solidFill>
            </p:spPr>
            <p:txBody>
              <a:bodyPr wrap="square">
                <a:spAutoFit/>
              </a:bodyPr>
              <a:lstStyle/>
              <a:p>
                <a:pPr algn="ctr">
                  <a:defRPr/>
                </a:pPr>
                <a:r>
                  <a:rPr lang="en-US" sz="1400" b="1" dirty="0" smtClean="0">
                    <a:latin typeface="+mn-lt"/>
                  </a:rPr>
                  <a:t>yes</a:t>
                </a:r>
                <a:endParaRPr lang="en-US" sz="1400" b="1" dirty="0">
                  <a:latin typeface="+mn-lt"/>
                </a:endParaRPr>
              </a:p>
            </p:txBody>
          </p:sp>
        </p:grpSp>
        <p:sp>
          <p:nvSpPr>
            <p:cNvPr id="24642" name="TextBox 24641"/>
            <p:cNvSpPr txBox="1"/>
            <p:nvPr/>
          </p:nvSpPr>
          <p:spPr>
            <a:xfrm>
              <a:off x="5312408" y="4876800"/>
              <a:ext cx="3679192" cy="1446550"/>
            </a:xfrm>
            <a:prstGeom prst="rect">
              <a:avLst/>
            </a:prstGeom>
            <a:noFill/>
            <a:ln w="22225" cmpd="sng">
              <a:solidFill>
                <a:srgbClr val="00B050"/>
              </a:solidFill>
            </a:ln>
          </p:spPr>
          <p:txBody>
            <a:bodyPr wrap="square" rtlCol="0">
              <a:spAutoFit/>
            </a:bodyPr>
            <a:lstStyle/>
            <a:p>
              <a:r>
                <a:rPr lang="en-US" sz="800" dirty="0" smtClean="0"/>
                <a:t>*Applies to multiyear notices -- Department </a:t>
              </a:r>
              <a:r>
                <a:rPr lang="en-US" sz="800" dirty="0"/>
                <a:t>of Energy – Energy Programs,” as used in this AL/FAL, means the Energy Programs listed in the corresponding Appropriations Act.  These programs are: Energy Efficiency and Renewable Energy, Electricity Delivery and Energy Reliability, Nuclear Energy, Fossil Energy Research and Development, Naval Petroleum and Oil Shale Reserves, Strategic Petroleum Reserves, Northeast Home Heating Oil Reserve, Energy Information Administration, Non-Defense Environmental Cleanup, Uranium Enrichment Decontamination and Decommissioning Fund, Science, Advanced Research Projects Agency-Energy, Title 17 Innovative Technology Loan Guarantee Program, Advanced Technology  Vehicles Manufacturing Loan Program, Departmental Administration, and the Office of the Inspector General.</a:t>
              </a:r>
            </a:p>
          </p:txBody>
        </p:sp>
        <p:sp>
          <p:nvSpPr>
            <p:cNvPr id="110" name="TextBox 109"/>
            <p:cNvSpPr txBox="1"/>
            <p:nvPr/>
          </p:nvSpPr>
          <p:spPr>
            <a:xfrm>
              <a:off x="2819400" y="6000690"/>
              <a:ext cx="1851011" cy="400110"/>
            </a:xfrm>
            <a:prstGeom prst="rect">
              <a:avLst/>
            </a:prstGeom>
            <a:solidFill>
              <a:schemeClr val="accent2">
                <a:lumMod val="60000"/>
                <a:lumOff val="40000"/>
              </a:schemeClr>
            </a:solidFill>
          </p:spPr>
          <p:txBody>
            <a:bodyPr wrap="square">
              <a:spAutoFit/>
            </a:bodyPr>
            <a:lstStyle/>
            <a:p>
              <a:pPr algn="ctr">
                <a:defRPr/>
              </a:pPr>
              <a:r>
                <a:rPr lang="en-US" sz="1000" b="1" dirty="0" smtClean="0">
                  <a:latin typeface="+mn-lt"/>
                </a:rPr>
                <a:t>3 full business day </a:t>
              </a:r>
              <a:r>
                <a:rPr lang="en-US" sz="1000" b="1" dirty="0"/>
                <a:t>notice – use templates </a:t>
              </a:r>
              <a:r>
                <a:rPr lang="en-US" sz="1000" b="1" dirty="0" smtClean="0"/>
                <a:t>1A, 2A1 </a:t>
              </a:r>
              <a:r>
                <a:rPr lang="en-US" sz="1000" b="1" dirty="0"/>
                <a:t>or </a:t>
              </a:r>
              <a:r>
                <a:rPr lang="en-US" sz="1000" b="1" dirty="0" smtClean="0"/>
                <a:t>2B1 </a:t>
              </a:r>
              <a:endParaRPr lang="en-US" sz="1000" b="1" dirty="0">
                <a:latin typeface="+mn-lt"/>
              </a:endParaRPr>
            </a:p>
          </p:txBody>
        </p:sp>
        <p:sp>
          <p:nvSpPr>
            <p:cNvPr id="2" name="Rectangle 1"/>
            <p:cNvSpPr/>
            <p:nvPr/>
          </p:nvSpPr>
          <p:spPr>
            <a:xfrm>
              <a:off x="76200" y="780352"/>
              <a:ext cx="1397000" cy="938719"/>
            </a:xfrm>
            <a:prstGeom prst="rect">
              <a:avLst/>
            </a:prstGeom>
            <a:solidFill>
              <a:srgbClr val="00B050"/>
            </a:solidFill>
          </p:spPr>
          <p:txBody>
            <a:bodyPr wrap="square">
              <a:spAutoFit/>
            </a:bodyPr>
            <a:lstStyle/>
            <a:p>
              <a:pPr algn="ctr">
                <a:defRPr/>
              </a:pPr>
              <a:r>
                <a:rPr lang="en-US" sz="1100" b="1" dirty="0" smtClean="0"/>
                <a:t>FY2012/2013 selection</a:t>
              </a:r>
              <a:r>
                <a:rPr lang="en-US" sz="1100" b="1" dirty="0"/>
                <a:t>, announcement or award </a:t>
              </a:r>
              <a:r>
                <a:rPr lang="en-US" sz="1100" b="1" dirty="0" smtClean="0"/>
                <a:t> action using FY 2012/2013 funds</a:t>
              </a:r>
              <a:endParaRPr lang="en-US" sz="1100" b="1" dirty="0"/>
            </a:p>
          </p:txBody>
        </p:sp>
        <p:sp>
          <p:nvSpPr>
            <p:cNvPr id="99" name="Rectangle 98"/>
            <p:cNvSpPr/>
            <p:nvPr/>
          </p:nvSpPr>
          <p:spPr>
            <a:xfrm>
              <a:off x="148427" y="3200400"/>
              <a:ext cx="1315316" cy="769441"/>
            </a:xfrm>
            <a:prstGeom prst="rect">
              <a:avLst/>
            </a:prstGeom>
            <a:solidFill>
              <a:srgbClr val="FFC000"/>
            </a:solidFill>
          </p:spPr>
          <p:txBody>
            <a:bodyPr wrap="square">
              <a:spAutoFit/>
            </a:bodyPr>
            <a:lstStyle/>
            <a:p>
              <a:pPr algn="ctr">
                <a:defRPr/>
              </a:pPr>
              <a:r>
                <a:rPr lang="en-US" sz="1100" b="1" dirty="0" smtClean="0"/>
                <a:t>FY2014 selection</a:t>
              </a:r>
              <a:r>
                <a:rPr lang="en-US" sz="1100" b="1" dirty="0"/>
                <a:t>, announcement or award </a:t>
              </a:r>
              <a:r>
                <a:rPr lang="en-US" sz="1100" b="1" dirty="0" smtClean="0"/>
                <a:t>action using FY 2014 funds</a:t>
              </a:r>
              <a:endParaRPr lang="en-US" sz="1100" b="1" dirty="0"/>
            </a:p>
          </p:txBody>
        </p:sp>
        <p:sp>
          <p:nvSpPr>
            <p:cNvPr id="114" name="Right Arrow 113"/>
            <p:cNvSpPr/>
            <p:nvPr/>
          </p:nvSpPr>
          <p:spPr>
            <a:xfrm>
              <a:off x="5243171" y="3317583"/>
              <a:ext cx="471829" cy="181516"/>
            </a:xfrm>
            <a:prstGeom prst="rightArrow">
              <a:avLst>
                <a:gd name="adj1" fmla="val 25042"/>
                <a:gd name="adj2" fmla="val 45826"/>
              </a:avLst>
            </a:prstGeom>
            <a:gradFill>
              <a:gsLst>
                <a:gs pos="0">
                  <a:schemeClr val="tx1">
                    <a:lumMod val="50000"/>
                    <a:lumOff val="50000"/>
                  </a:schemeClr>
                </a:gs>
                <a:gs pos="100000">
                  <a:schemeClr val="bg1">
                    <a:lumMod val="7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15" name="Group 114"/>
            <p:cNvGrpSpPr/>
            <p:nvPr/>
          </p:nvGrpSpPr>
          <p:grpSpPr>
            <a:xfrm>
              <a:off x="5005162" y="3200400"/>
              <a:ext cx="481238" cy="428644"/>
              <a:chOff x="3023963" y="670700"/>
              <a:chExt cx="481238" cy="396100"/>
            </a:xfrm>
            <a:solidFill>
              <a:schemeClr val="bg2">
                <a:lumMod val="90000"/>
              </a:schemeClr>
            </a:solidFill>
          </p:grpSpPr>
          <p:sp>
            <p:nvSpPr>
              <p:cNvPr id="116" name="Rektangel 101"/>
              <p:cNvSpPr>
                <a:spLocks noChangeArrowheads="1"/>
              </p:cNvSpPr>
              <p:nvPr/>
            </p:nvSpPr>
            <p:spPr bwMode="auto">
              <a:xfrm>
                <a:off x="3023963" y="670700"/>
                <a:ext cx="481237" cy="396100"/>
              </a:xfrm>
              <a:prstGeom prst="rect">
                <a:avLst/>
              </a:prstGeom>
              <a:grpFill/>
              <a:ln w="12700">
                <a:solidFill>
                  <a:schemeClr val="tx1">
                    <a:lumMod val="50000"/>
                    <a:lumOff val="50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sz="1400" b="1" kern="0">
                  <a:solidFill>
                    <a:sysClr val="window" lastClr="FFFFFF"/>
                  </a:solidFill>
                  <a:latin typeface="Calibri"/>
                  <a:ea typeface="ＭＳ Ｐゴシック" pitchFamily="-97" charset="-128"/>
                </a:endParaRPr>
              </a:p>
            </p:txBody>
          </p:sp>
          <p:sp>
            <p:nvSpPr>
              <p:cNvPr id="117" name="TextBox 116"/>
              <p:cNvSpPr txBox="1"/>
              <p:nvPr/>
            </p:nvSpPr>
            <p:spPr>
              <a:xfrm>
                <a:off x="3023963" y="673065"/>
                <a:ext cx="481238" cy="284410"/>
              </a:xfrm>
              <a:prstGeom prst="rect">
                <a:avLst/>
              </a:prstGeom>
              <a:grpFill/>
            </p:spPr>
            <p:txBody>
              <a:bodyPr wrap="square">
                <a:spAutoFit/>
              </a:bodyPr>
              <a:lstStyle/>
              <a:p>
                <a:pPr algn="ctr">
                  <a:defRPr/>
                </a:pPr>
                <a:r>
                  <a:rPr lang="en-US" sz="1400" b="1" dirty="0" smtClean="0">
                    <a:latin typeface="+mn-lt"/>
                  </a:rPr>
                  <a:t>yes</a:t>
                </a:r>
                <a:endParaRPr lang="en-US" sz="1400" b="1" dirty="0">
                  <a:latin typeface="+mn-lt"/>
                </a:endParaRPr>
              </a:p>
            </p:txBody>
          </p:sp>
        </p:grpSp>
      </p:grpSp>
      <p:sp>
        <p:nvSpPr>
          <p:cNvPr id="3" name="Rectangle 2"/>
          <p:cNvSpPr/>
          <p:nvPr/>
        </p:nvSpPr>
        <p:spPr>
          <a:xfrm>
            <a:off x="4273681" y="3244334"/>
            <a:ext cx="596638" cy="369332"/>
          </a:xfrm>
          <a:prstGeom prst="rect">
            <a:avLst/>
          </a:prstGeom>
        </p:spPr>
        <p:txBody>
          <a:bodyPr wrap="none">
            <a:spAutoFit/>
          </a:bodyPr>
          <a:lstStyle/>
          <a:p>
            <a:r>
              <a:rPr lang="en-US"/>
              <a:t>2B1 </a:t>
            </a:r>
          </a:p>
        </p:txBody>
      </p:sp>
    </p:spTree>
    <p:extLst>
      <p:ext uri="{BB962C8B-B14F-4D97-AF65-F5344CB8AC3E}">
        <p14:creationId xmlns:p14="http://schemas.microsoft.com/office/powerpoint/2010/main" val="428675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297</Words>
  <Application>Microsoft Office PowerPoint</Application>
  <PresentationFormat>On-screen Show (4:3)</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dc:creator>
  <cp:lastModifiedBy>Hardison, Larry</cp:lastModifiedBy>
  <cp:revision>36</cp:revision>
  <cp:lastPrinted>2014-03-03T15:39:37Z</cp:lastPrinted>
  <dcterms:created xsi:type="dcterms:W3CDTF">2014-02-26T13:04:24Z</dcterms:created>
  <dcterms:modified xsi:type="dcterms:W3CDTF">2016-01-14T17:20:02Z</dcterms:modified>
</cp:coreProperties>
</file>