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0" r:id="rId3"/>
    <p:sldId id="490" r:id="rId4"/>
    <p:sldId id="505" r:id="rId5"/>
    <p:sldId id="418" r:id="rId6"/>
    <p:sldId id="506" r:id="rId7"/>
    <p:sldId id="420" r:id="rId8"/>
    <p:sldId id="422" r:id="rId9"/>
    <p:sldId id="489" r:id="rId10"/>
    <p:sldId id="483" r:id="rId11"/>
    <p:sldId id="492" r:id="rId12"/>
    <p:sldId id="427" r:id="rId13"/>
    <p:sldId id="493" r:id="rId14"/>
    <p:sldId id="423" r:id="rId15"/>
    <p:sldId id="482" r:id="rId16"/>
    <p:sldId id="413" r:id="rId17"/>
    <p:sldId id="424" r:id="rId18"/>
    <p:sldId id="426" r:id="rId19"/>
    <p:sldId id="428" r:id="rId20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1" autoAdjust="0"/>
  </p:normalViewPr>
  <p:slideViewPr>
    <p:cSldViewPr>
      <p:cViewPr varScale="1">
        <p:scale>
          <a:sx n="95" d="100"/>
          <a:sy n="95" d="100"/>
        </p:scale>
        <p:origin x="11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659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181" y="0"/>
            <a:ext cx="301365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4"/>
            <a:ext cx="3013659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181" y="8843964"/>
            <a:ext cx="301365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fld id="{1A3FCE90-A842-4343-B9A9-52362B6E8E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74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659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181" y="0"/>
            <a:ext cx="301365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522" y="4422776"/>
            <a:ext cx="5099795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4"/>
            <a:ext cx="3013659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181" y="8843964"/>
            <a:ext cx="301365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fld id="{1F967C37-D95B-554C-AC08-CD04C34C6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94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967C37-D95B-554C-AC08-CD04C34C63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D9619-73F3-E940-9426-1F635AC5E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D15AF-DF44-024A-A5EA-177E849C9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CC8E-5A1F-0147-81B5-C27DE19D65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633EF-FA25-6745-8412-F948ECE63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582CB-71DA-B745-AD46-B7573210C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1DC9-F0F7-864B-AB55-9A8CD54A24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1761-829C-3948-88AE-69554F757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9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97692-EB7A-1C49-A6E1-C28D331D9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0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CAD10-EEEA-8B4F-8FDD-A7EE684111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1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E3508-94FD-B24D-AF3E-E46873756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314B-513E-DF40-9C43-F8398C061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E71FCFDC-B595-6E46-9F4F-3E1F8F92F8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j-cs"/>
              </a:rPr>
              <a:t>Mindfulness for </a:t>
            </a:r>
            <a:br>
              <a:rPr lang="en-US" dirty="0" smtClean="0">
                <a:latin typeface="Times New Roman" charset="0"/>
                <a:cs typeface="+mj-cs"/>
              </a:rPr>
            </a:br>
            <a:r>
              <a:rPr lang="en-US" dirty="0" smtClean="0">
                <a:latin typeface="Times New Roman" charset="0"/>
                <a:cs typeface="+mj-cs"/>
              </a:rPr>
              <a:t>Conflict Resolvers</a:t>
            </a:r>
            <a:endParaRPr lang="en-US" dirty="0">
              <a:latin typeface="Times New Roman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04900" y="2286000"/>
            <a:ext cx="6362700" cy="4191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 charset="0"/>
              </a:rPr>
              <a:t>Interagency ADR</a:t>
            </a:r>
          </a:p>
          <a:p>
            <a:pPr>
              <a:defRPr/>
            </a:pPr>
            <a:r>
              <a:rPr lang="en-US" sz="2800" dirty="0" smtClean="0">
                <a:latin typeface="Times New Roman" charset="0"/>
              </a:rPr>
              <a:t>Working Group</a:t>
            </a:r>
          </a:p>
          <a:p>
            <a:pPr>
              <a:defRPr/>
            </a:pPr>
            <a:r>
              <a:rPr lang="en-US" sz="2800" dirty="0" smtClean="0">
                <a:latin typeface="Times New Roman" charset="0"/>
              </a:rPr>
              <a:t>Lunchtime Program</a:t>
            </a:r>
          </a:p>
          <a:p>
            <a:pPr>
              <a:defRPr/>
            </a:pPr>
            <a:endParaRPr lang="en-US" sz="2800" dirty="0" smtClean="0">
              <a:latin typeface="Times New Roman" charset="0"/>
            </a:endParaRPr>
          </a:p>
          <a:p>
            <a:pPr>
              <a:defRPr/>
            </a:pPr>
            <a:r>
              <a:rPr lang="en-US" sz="2800" dirty="0" smtClean="0">
                <a:latin typeface="Times New Roman" charset="0"/>
              </a:rPr>
              <a:t>Rachel Wohl, Esq.</a:t>
            </a:r>
            <a:endParaRPr lang="en-US" sz="2800" dirty="0">
              <a:latin typeface="Times New Roman" charset="0"/>
            </a:endParaRPr>
          </a:p>
          <a:p>
            <a:pPr>
              <a:defRPr/>
            </a:pPr>
            <a:r>
              <a:rPr lang="en-US" sz="2800" dirty="0" smtClean="0">
                <a:latin typeface="Times New Roman" charset="0"/>
              </a:rPr>
              <a:t>Washington, D.C.</a:t>
            </a:r>
          </a:p>
          <a:p>
            <a:pPr>
              <a:defRPr/>
            </a:pPr>
            <a:r>
              <a:rPr lang="en-US" sz="2800" dirty="0" smtClean="0">
                <a:latin typeface="Times New Roman" charset="0"/>
              </a:rPr>
              <a:t>July 12, 2016</a:t>
            </a:r>
            <a:endParaRPr lang="en-US" sz="2800" dirty="0">
              <a:latin typeface="Times New Roman" charset="0"/>
            </a:endParaRPr>
          </a:p>
          <a:p>
            <a:pPr>
              <a:defRPr/>
            </a:pPr>
            <a:endParaRPr lang="en-US" sz="2800" dirty="0">
              <a:latin typeface="Times New Roman" charset="0"/>
              <a:cs typeface="+mn-cs"/>
            </a:endParaRPr>
          </a:p>
          <a:p>
            <a:pPr>
              <a:defRPr/>
            </a:pPr>
            <a:endParaRPr lang="en-US" sz="2400" dirty="0">
              <a:latin typeface="Times New Roman" charset="0"/>
              <a:cs typeface="+mn-cs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5D3D2E22-4F4F-FD49-912A-1A639E27241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9248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STOP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596900"/>
            <a:ext cx="7772400" cy="4660900"/>
          </a:xfrm>
        </p:spPr>
        <p:txBody>
          <a:bodyPr/>
          <a:lstStyle/>
          <a:p>
            <a:r>
              <a:rPr lang="en-US" b="1" dirty="0" smtClean="0"/>
              <a:t>S</a:t>
            </a:r>
            <a:r>
              <a:rPr lang="en-US" dirty="0" smtClean="0"/>
              <a:t>top (cast your eyes down)</a:t>
            </a:r>
          </a:p>
          <a:p>
            <a:endParaRPr lang="en-US" dirty="0"/>
          </a:p>
          <a:p>
            <a:r>
              <a:rPr lang="en-US" b="1" dirty="0" smtClean="0"/>
              <a:t>T</a:t>
            </a:r>
            <a:r>
              <a:rPr lang="en-US" dirty="0" smtClean="0"/>
              <a:t>ake a belly Breath</a:t>
            </a:r>
          </a:p>
          <a:p>
            <a:endParaRPr lang="en-US" dirty="0"/>
          </a:p>
          <a:p>
            <a:r>
              <a:rPr lang="en-US" b="1" dirty="0" smtClean="0"/>
              <a:t>O</a:t>
            </a:r>
            <a:r>
              <a:rPr lang="en-US" dirty="0" smtClean="0"/>
              <a:t>bserve what’s happening within – thoughts, </a:t>
            </a:r>
            <a:r>
              <a:rPr lang="en-US" sz="3200" dirty="0" smtClean="0"/>
              <a:t>body sensations, emotions</a:t>
            </a:r>
          </a:p>
          <a:p>
            <a:endParaRPr lang="en-US" dirty="0"/>
          </a:p>
          <a:p>
            <a:r>
              <a:rPr lang="en-US" b="1" dirty="0" smtClean="0"/>
              <a:t>P</a:t>
            </a:r>
            <a:r>
              <a:rPr lang="en-US" dirty="0" smtClean="0"/>
              <a:t>roceed 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School 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and used in its training 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programs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Adapted from STOP Developed by the Stress Reduction Clinic, University of Massachusetts Medical School, and used in its </a:t>
            </a:r>
            <a:r>
              <a:rPr lang="en-US" sz="2000" b="1" dirty="0" smtClean="0"/>
              <a:t>MBSR training </a:t>
            </a:r>
            <a:r>
              <a:rPr lang="en-US" sz="2000" b="1" dirty="0"/>
              <a:t>programs.</a:t>
            </a:r>
          </a:p>
          <a:p>
            <a:endParaRPr lang="en-US" sz="2400" dirty="0"/>
          </a:p>
          <a:p>
            <a:endParaRPr lang="en-US" sz="24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308"/>
            <a:ext cx="7772400" cy="1143000"/>
          </a:xfrm>
        </p:spPr>
        <p:txBody>
          <a:bodyPr/>
          <a:lstStyle/>
          <a:p>
            <a:r>
              <a:rPr lang="en-US" dirty="0" smtClean="0"/>
              <a:t>Intentions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dirty="0"/>
              <a:t>An Intention is not a Goal or Outcome</a:t>
            </a:r>
          </a:p>
          <a:p>
            <a:r>
              <a:rPr lang="en-US" dirty="0"/>
              <a:t>An Intention Reflects Values</a:t>
            </a:r>
          </a:p>
          <a:p>
            <a:r>
              <a:rPr lang="en-US" dirty="0"/>
              <a:t>Typical Intentions Include:</a:t>
            </a:r>
          </a:p>
          <a:p>
            <a:pPr lvl="1"/>
            <a:r>
              <a:rPr lang="en-US" dirty="0"/>
              <a:t>To Be Present / Mindful  </a:t>
            </a:r>
          </a:p>
          <a:p>
            <a:pPr lvl="1"/>
            <a:r>
              <a:rPr lang="en-US" dirty="0"/>
              <a:t>To Be Kind</a:t>
            </a:r>
          </a:p>
          <a:p>
            <a:pPr lvl="1"/>
            <a:r>
              <a:rPr lang="en-US" dirty="0"/>
              <a:t>To Be Calm</a:t>
            </a:r>
          </a:p>
          <a:p>
            <a:pPr lvl="1"/>
            <a:r>
              <a:rPr lang="en-US" dirty="0"/>
              <a:t>To Be Courageous</a:t>
            </a:r>
          </a:p>
          <a:p>
            <a:pPr marL="457200" lvl="1" indent="0">
              <a:buNone/>
            </a:pPr>
            <a:r>
              <a:rPr lang="en-US" sz="3000" dirty="0"/>
              <a:t>STOPSI and Taking STOCK Help Us  to Implement Our Intentions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33EF-FA25-6745-8412-F948ECE632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Setting and Following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Mindfulness is Paying Focused Attention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Attention follows Intention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Having an Intention to be Mindful is a 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Powerful Aid to Sustaining Mindfulness</a:t>
            </a:r>
          </a:p>
          <a:p>
            <a:pPr>
              <a:defRPr/>
            </a:pPr>
            <a:r>
              <a:rPr lang="en-US" dirty="0" smtClean="0"/>
              <a:t>Name your Intention </a:t>
            </a:r>
          </a:p>
          <a:p>
            <a:pPr>
              <a:defRPr/>
            </a:pPr>
            <a:r>
              <a:rPr lang="en-US" dirty="0" smtClean="0"/>
              <a:t>Imagine using it </a:t>
            </a:r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C</a:t>
            </a:r>
            <a:r>
              <a:rPr lang="en-US" dirty="0" smtClean="0"/>
              <a:t>hallenging </a:t>
            </a:r>
            <a:r>
              <a:rPr lang="en-US" dirty="0"/>
              <a:t>C</a:t>
            </a:r>
            <a:r>
              <a:rPr lang="en-US" dirty="0" smtClean="0"/>
              <a:t>ircumstances</a:t>
            </a:r>
          </a:p>
          <a:p>
            <a:pPr>
              <a:defRPr/>
            </a:pPr>
            <a:r>
              <a:rPr lang="en-US" dirty="0" smtClean="0"/>
              <a:t>We </a:t>
            </a:r>
            <a:r>
              <a:rPr lang="en-US" dirty="0"/>
              <a:t>Cannot Control What Happens, But We Can Intentionally Control Our Response to What Happens</a:t>
            </a:r>
          </a:p>
          <a:p>
            <a:pPr marL="0" indent="0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A7D48750-A2D4-6A41-A9C7-7325E4D798E1}" type="slidenum">
              <a:rPr lang="en-US" sz="1400" smtClean="0"/>
              <a:pPr>
                <a:defRPr/>
              </a:pPr>
              <a:t>12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STOPSI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Stop</a:t>
            </a:r>
          </a:p>
          <a:p>
            <a:pPr>
              <a:lnSpc>
                <a:spcPct val="80000"/>
              </a:lnSpc>
            </a:pPr>
            <a:endParaRPr 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Take a </a:t>
            </a:r>
            <a:r>
              <a:rPr lang="en-US" b="1" dirty="0" smtClean="0"/>
              <a:t>belly breath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Observe</a:t>
            </a:r>
            <a:r>
              <a:rPr lang="en-US" b="1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	</a:t>
            </a:r>
            <a:r>
              <a:rPr lang="en-US" dirty="0"/>
              <a:t> thoughts, body sensations, emotions,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Proceed</a:t>
            </a:r>
            <a:r>
              <a:rPr lang="en-US" dirty="0" smtClean="0"/>
              <a:t> to</a:t>
            </a: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SET </a:t>
            </a:r>
            <a:r>
              <a:rPr lang="en-US" b="1" dirty="0"/>
              <a:t>a </a:t>
            </a:r>
            <a:r>
              <a:rPr lang="en-US" b="1" dirty="0" smtClean="0"/>
              <a:t>clear </a:t>
            </a:r>
            <a:r>
              <a:rPr lang="en-US" b="1" dirty="0"/>
              <a:t>and </a:t>
            </a:r>
            <a:r>
              <a:rPr lang="en-US" b="1" dirty="0" smtClean="0"/>
              <a:t>simple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INTENTION (imagine difficulty following)</a:t>
            </a:r>
            <a:endParaRPr lang="en-US" sz="1800" b="1" dirty="0" smtClean="0"/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 smtClean="0"/>
              <a:t>Copyright © 2016  </a:t>
            </a:r>
            <a:r>
              <a:rPr lang="en-US" sz="1800" b="1" dirty="0"/>
              <a:t>Leonard L. Riskin &amp; Rachel </a:t>
            </a:r>
            <a:r>
              <a:rPr lang="en-US" sz="1800" b="1" dirty="0" smtClean="0"/>
              <a:t>Wohl</a:t>
            </a:r>
            <a:endParaRPr lang="en-US" sz="1800" b="1" dirty="0"/>
          </a:p>
          <a:p>
            <a:pPr marL="0" indent="0">
              <a:lnSpc>
                <a:spcPct val="80000"/>
              </a:lnSpc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33EF-FA25-6745-8412-F948ECE632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6CFB0749-BFE5-7F47-B9E5-019D1BC285C4}" type="slidenum">
              <a:rPr lang="en-US" sz="1400" smtClean="0"/>
              <a:pPr>
                <a:defRPr/>
              </a:pPr>
              <a:t>14</a:t>
            </a:fld>
            <a:endParaRPr lang="en-US" sz="140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52400"/>
            <a:ext cx="8229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Taking STOCK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57200" y="757869"/>
            <a:ext cx="8534400" cy="617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dirty="0"/>
              <a:t> </a:t>
            </a:r>
            <a:r>
              <a:rPr lang="en-US" sz="3600" b="1" dirty="0" smtClean="0"/>
              <a:t>  </a:t>
            </a:r>
            <a:r>
              <a:rPr lang="en-US" sz="2800" b="1" dirty="0" smtClean="0"/>
              <a:t>STOPSI  (Initially)</a:t>
            </a:r>
          </a:p>
          <a:p>
            <a:pPr>
              <a:lnSpc>
                <a:spcPct val="80000"/>
              </a:lnSpc>
            </a:pPr>
            <a:r>
              <a:rPr lang="en-US" sz="3600" b="1" dirty="0"/>
              <a:t> </a:t>
            </a:r>
            <a:r>
              <a:rPr lang="en-US" sz="3600" b="1" dirty="0" smtClean="0"/>
              <a:t>  </a:t>
            </a:r>
          </a:p>
          <a:p>
            <a:pPr>
              <a:lnSpc>
                <a:spcPct val="80000"/>
              </a:lnSpc>
            </a:pPr>
            <a:r>
              <a:rPr lang="en-US" sz="3600" b="1" dirty="0" smtClean="0"/>
              <a:t>   Stop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    </a:t>
            </a:r>
            <a:r>
              <a:rPr lang="en-US" sz="3600" b="1" dirty="0" smtClean="0"/>
              <a:t>Take </a:t>
            </a:r>
            <a:r>
              <a:rPr lang="en-US" sz="3600" b="1" dirty="0"/>
              <a:t>a </a:t>
            </a:r>
            <a:r>
              <a:rPr lang="en-US" sz="3600" b="1" dirty="0" smtClean="0"/>
              <a:t>belly Breath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  </a:t>
            </a:r>
            <a:r>
              <a:rPr lang="en-US" sz="2800" b="1" dirty="0" smtClean="0"/>
              <a:t>  </a:t>
            </a:r>
            <a:r>
              <a:rPr lang="en-US" sz="3600" b="1" dirty="0" smtClean="0"/>
              <a:t>Observe</a:t>
            </a:r>
            <a:r>
              <a:rPr lang="en-US" sz="3600" b="1" dirty="0"/>
              <a:t>: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	</a:t>
            </a:r>
            <a:r>
              <a:rPr lang="en-US" sz="2800" dirty="0" smtClean="0"/>
              <a:t>Thoughts</a:t>
            </a:r>
            <a:r>
              <a:rPr lang="en-US" sz="2800" dirty="0"/>
              <a:t>, </a:t>
            </a:r>
            <a:r>
              <a:rPr lang="en-US" sz="2800" dirty="0" smtClean="0"/>
              <a:t>Body Sensations, Emotions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  </a:t>
            </a:r>
            <a:r>
              <a:rPr lang="en-US" sz="2800" b="1" dirty="0" smtClean="0"/>
              <a:t>  </a:t>
            </a:r>
            <a:r>
              <a:rPr lang="en-US" sz="3600" b="1" dirty="0" smtClean="0"/>
              <a:t>Consider</a:t>
            </a:r>
            <a:r>
              <a:rPr lang="en-US" sz="3600" b="1" dirty="0"/>
              <a:t>:</a:t>
            </a:r>
            <a:r>
              <a:rPr lang="en-US" sz="3600" dirty="0"/>
              <a:t>	</a:t>
            </a:r>
            <a:r>
              <a:rPr lang="en-US" sz="2800" dirty="0"/>
              <a:t>	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     Are You Following or Changing Your Intention?</a:t>
            </a:r>
            <a:r>
              <a:rPr lang="en-US" sz="2800" b="1" dirty="0" smtClean="0"/>
              <a:t>	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800" b="1" dirty="0" smtClean="0"/>
              <a:t>    </a:t>
            </a:r>
            <a:r>
              <a:rPr lang="en-US" sz="2800" dirty="0" smtClean="0"/>
              <a:t>WHAT NEXT?</a:t>
            </a:r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Keep going</a:t>
            </a:r>
            <a:endParaRPr lang="en-US" sz="1000" b="1" dirty="0" smtClean="0"/>
          </a:p>
          <a:p>
            <a:pPr lvl="1">
              <a:lnSpc>
                <a:spcPct val="80000"/>
              </a:lnSpc>
            </a:pPr>
            <a:endParaRPr lang="en-US" sz="1000" b="1" dirty="0"/>
          </a:p>
          <a:p>
            <a:pPr lvl="1">
              <a:lnSpc>
                <a:spcPct val="80000"/>
              </a:lnSpc>
            </a:pPr>
            <a:r>
              <a:rPr lang="en-US" sz="1000" b="1" dirty="0" smtClean="0"/>
              <a:t>                                </a:t>
            </a:r>
            <a:r>
              <a:rPr lang="en-US" sz="1800" b="1" dirty="0" smtClean="0"/>
              <a:t>Copyright © 2016  Leonard L. </a:t>
            </a:r>
            <a:r>
              <a:rPr lang="en-US" sz="1800" b="1" dirty="0" err="1" smtClean="0"/>
              <a:t>Riskin</a:t>
            </a:r>
            <a:r>
              <a:rPr lang="en-US" sz="1800" b="1" dirty="0" smtClean="0"/>
              <a:t> &amp; Rachel </a:t>
            </a:r>
            <a:r>
              <a:rPr lang="en-US" sz="1800" b="1" dirty="0" err="1" smtClean="0"/>
              <a:t>Wohl</a:t>
            </a:r>
            <a:endParaRPr lang="en-US" sz="1800" b="1" dirty="0" smtClean="0"/>
          </a:p>
          <a:p>
            <a:pPr algn="ctr">
              <a:lnSpc>
                <a:spcPct val="80000"/>
              </a:lnSpc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Bumper Stickers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63" y="1752600"/>
            <a:ext cx="7772400" cy="4114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Believe Everything You Think.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Mindfulness, It’s Not What you think.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33EF-FA25-6745-8412-F948ECE632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CFC07DDA-4E55-974C-A413-86FEF78EA692}" type="slidenum">
              <a:rPr lang="en-US" sz="1400" smtClean="0"/>
              <a:pPr>
                <a:defRPr/>
              </a:pPr>
              <a:t>16</a:t>
            </a:fld>
            <a:endParaRPr lang="en-US" sz="1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7772400" cy="4114800"/>
          </a:xfrm>
        </p:spPr>
        <p:txBody>
          <a:bodyPr/>
          <a:lstStyle/>
          <a:p>
            <a:pPr algn="ctr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algn="ctr">
              <a:buFontTx/>
              <a:buNone/>
              <a:defRPr/>
            </a:pPr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ea typeface="+mn-ea"/>
                <a:cs typeface="+mn-cs"/>
              </a:rPr>
              <a:t>Mindfulness Can Help Us</a:t>
            </a:r>
          </a:p>
          <a:p>
            <a:pPr algn="ctr">
              <a:buFontTx/>
              <a:buNone/>
              <a:defRPr/>
            </a:pPr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ea typeface="+mn-ea"/>
                <a:cs typeface="+mn-cs"/>
              </a:rPr>
              <a:t>Be Present </a:t>
            </a:r>
            <a:r>
              <a:rPr lang="en-US" sz="4000" b="1" dirty="0">
                <a:solidFill>
                  <a:schemeClr val="tx1">
                    <a:lumMod val="75000"/>
                  </a:schemeClr>
                </a:solidFill>
              </a:rPr>
              <a:t>And</a:t>
            </a:r>
            <a:endParaRPr lang="en-US" sz="4000" b="1" dirty="0" smtClean="0">
              <a:solidFill>
                <a:schemeClr val="tx1">
                  <a:lumMod val="75000"/>
                </a:schemeClr>
              </a:solidFill>
              <a:ea typeface="+mn-ea"/>
              <a:cs typeface="+mn-cs"/>
            </a:endParaRPr>
          </a:p>
          <a:p>
            <a:pPr algn="ctr">
              <a:buFontTx/>
              <a:buNone/>
              <a:defRPr/>
            </a:pPr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ea typeface="+mn-ea"/>
                <a:cs typeface="+mn-cs"/>
              </a:rPr>
              <a:t>Skillful For Those We Serve,</a:t>
            </a:r>
          </a:p>
          <a:p>
            <a:pPr algn="ctr">
              <a:buFontTx/>
              <a:buNone/>
              <a:defRPr/>
            </a:pPr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ea typeface="+mn-ea"/>
                <a:cs typeface="+mn-cs"/>
              </a:rPr>
              <a:t>For Ourselves and for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CBD1B9FF-1899-274C-A903-94DE2168ED1F}" type="slidenum">
              <a:rPr lang="en-US" sz="1400" smtClean="0"/>
              <a:pPr>
                <a:defRPr/>
              </a:pPr>
              <a:t>17</a:t>
            </a:fld>
            <a:endParaRPr lang="en-US" sz="140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533400"/>
            <a:ext cx="784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How Do You Get to Carnegie Hall?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90600" y="1517650"/>
            <a:ext cx="6858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</a:t>
            </a:r>
            <a:r>
              <a:rPr lang="en-US" dirty="0" smtClean="0"/>
              <a:t>Presentation Provides </a:t>
            </a:r>
            <a:r>
              <a:rPr lang="en-US" dirty="0"/>
              <a:t>a </a:t>
            </a:r>
            <a:r>
              <a:rPr lang="en-US" dirty="0" smtClean="0"/>
              <a:t>Wee Taste </a:t>
            </a:r>
            <a:r>
              <a:rPr lang="en-US" dirty="0"/>
              <a:t>of </a:t>
            </a:r>
            <a:r>
              <a:rPr lang="en-US" dirty="0" smtClean="0"/>
              <a:t> </a:t>
            </a:r>
            <a:r>
              <a:rPr lang="en-US" dirty="0"/>
              <a:t>Mindfulness Meditation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Mindfulness Meditation Strengthens Our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/>
              <a:t>Ability to Behave Mindfully in our        Work  and Life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PRACTICE is Absolutely Necessary, </a:t>
            </a:r>
          </a:p>
          <a:p>
            <a:pPr>
              <a:lnSpc>
                <a:spcPct val="90000"/>
              </a:lnSpc>
            </a:pPr>
            <a:r>
              <a:rPr lang="en-US" dirty="0"/>
              <a:t>  Preferably with guidance from an </a:t>
            </a:r>
          </a:p>
          <a:p>
            <a:pPr>
              <a:lnSpc>
                <a:spcPct val="90000"/>
              </a:lnSpc>
            </a:pPr>
            <a:r>
              <a:rPr lang="en-US" dirty="0"/>
              <a:t>  Experienced Teacher  or Sitting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FB02A489-0875-FC49-82FA-3E1BC93ABE9A}" type="slidenum">
              <a:rPr lang="en-US" sz="1400" smtClean="0"/>
              <a:pPr>
                <a:defRPr/>
              </a:pPr>
              <a:t>18</a:t>
            </a:fld>
            <a:endParaRPr lang="en-US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8153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 A)   Loving-Kindness Meditation 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295400" y="1460984"/>
            <a:ext cx="7162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	May I be filled with </a:t>
            </a:r>
            <a:r>
              <a:rPr lang="en-US" dirty="0" smtClean="0"/>
              <a:t>Peace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May I be filled with </a:t>
            </a:r>
            <a:r>
              <a:rPr lang="en-US" dirty="0" smtClean="0"/>
              <a:t>Joy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May I be filled with </a:t>
            </a:r>
            <a:r>
              <a:rPr lang="en-US" dirty="0" smtClean="0"/>
              <a:t>Kindness for 	myself and others.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	May I be filled with </a:t>
            </a:r>
            <a:r>
              <a:rPr lang="en-US" dirty="0" smtClean="0"/>
              <a:t>Compassion</a:t>
            </a:r>
            <a:endParaRPr lang="en-US" dirty="0"/>
          </a:p>
          <a:p>
            <a:r>
              <a:rPr lang="en-US" dirty="0"/>
              <a:t>	 for myself and for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2D971EF5-2FC6-1148-A8DE-B013167B89CB}" type="slidenum">
              <a:rPr lang="en-US" sz="1400" smtClean="0"/>
              <a:pPr>
                <a:defRPr/>
              </a:pPr>
              <a:t>19</a:t>
            </a:fld>
            <a:endParaRPr lang="en-US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2000" y="76201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B)   Loving-Kindness Meditation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09600" y="76202"/>
            <a:ext cx="75438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May </a:t>
            </a:r>
            <a:r>
              <a:rPr lang="en-US" dirty="0"/>
              <a:t>I be safe and protected from all </a:t>
            </a:r>
          </a:p>
          <a:p>
            <a:r>
              <a:rPr lang="en-US" dirty="0"/>
              <a:t>            inner and outer harm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	May I be happy, peaceful and calm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May </a:t>
            </a:r>
            <a:r>
              <a:rPr lang="en-US" dirty="0"/>
              <a:t>I be as strong and as healthy as</a:t>
            </a:r>
          </a:p>
          <a:p>
            <a:r>
              <a:rPr lang="en-US" dirty="0"/>
              <a:t> 	   it is possible for me to be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	May I care for myself with joy </a:t>
            </a:r>
          </a:p>
          <a:p>
            <a:r>
              <a:rPr lang="en-US" dirty="0"/>
              <a:t>            and 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What Is Mindfulness?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Paying Focused Nonjudgmental Attention on Purpose, in the Present Moment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Observing/Witnessing our Own Thoughts, Body Sensations &amp; Emotions with Kindly Curiosity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Observing/Witnessing Others and our Environment with Kindly Curiosity</a:t>
            </a:r>
          </a:p>
          <a:p>
            <a:pPr marL="0" indent="0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31633345-D9C0-9C4F-93CB-F0697D0A3EA5}" type="slidenum">
              <a:rPr lang="en-US" sz="1400" smtClean="0"/>
              <a:pPr>
                <a:defRPr/>
              </a:pPr>
              <a:t>2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Mindful Dispute Resolvers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Mindfulness Helps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Dispute Resolvers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Be Intentional instead of on Auto-Pilot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Be Calm Amidst Tumult, Relaxed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Notice/Release Judgments of Self and Others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Be Open to Understanding Instead of </a:t>
            </a:r>
            <a:r>
              <a:rPr lang="en-US" dirty="0" smtClean="0"/>
              <a:t>Making </a:t>
            </a:r>
            <a:r>
              <a:rPr lang="en-US" dirty="0"/>
              <a:t>Assumptions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See Clearly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Be Compassionate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33EF-FA25-6745-8412-F948ECE632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What is Mindfulness Meditation?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93097" y="1219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cs typeface="+mn-cs"/>
              </a:rPr>
              <a:t>Mindfulness Meditation Is an </a:t>
            </a:r>
            <a:r>
              <a:rPr lang="ja-JP" altLang="en-US" dirty="0">
                <a:latin typeface="Times New Roman" charset="0"/>
                <a:cs typeface="+mn-cs"/>
              </a:rPr>
              <a:t>“</a:t>
            </a:r>
            <a:r>
              <a:rPr lang="en-US" dirty="0">
                <a:latin typeface="Times New Roman" charset="0"/>
                <a:cs typeface="+mn-cs"/>
              </a:rPr>
              <a:t>…Inner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Journey…the delicate Art of Allowing a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Thought or Feeling to be whatever it is, with-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out Getting Sucked into it..[a Discipline] to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Regain Our Natural </a:t>
            </a:r>
            <a:r>
              <a:rPr lang="en-US" dirty="0" smtClean="0">
                <a:latin typeface="Times New Roman" charset="0"/>
                <a:cs typeface="+mn-cs"/>
              </a:rPr>
              <a:t>Control…Our </a:t>
            </a:r>
            <a:r>
              <a:rPr lang="en-US" dirty="0">
                <a:latin typeface="Times New Roman" charset="0"/>
                <a:cs typeface="+mn-cs"/>
              </a:rPr>
              <a:t>Freedom</a:t>
            </a:r>
            <a:r>
              <a:rPr lang="ja-JP" altLang="en-US" dirty="0">
                <a:latin typeface="Times New Roman" charset="0"/>
                <a:cs typeface="+mn-cs"/>
              </a:rPr>
              <a:t>”</a:t>
            </a:r>
            <a:r>
              <a:rPr lang="en-US" dirty="0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</a:rPr>
              <a:t>	</a:t>
            </a:r>
            <a:r>
              <a:rPr lang="en-US" smtClean="0">
                <a:latin typeface="Times New Roman" charset="0"/>
                <a:cs typeface="+mn-cs"/>
              </a:rPr>
              <a:t>    </a:t>
            </a:r>
            <a:r>
              <a:rPr lang="en-US" dirty="0">
                <a:latin typeface="Times New Roman" charset="0"/>
                <a:cs typeface="+mn-cs"/>
              </a:rPr>
              <a:t>Bo </a:t>
            </a:r>
            <a:r>
              <a:rPr lang="en-US" dirty="0" err="1">
                <a:latin typeface="Times New Roman" charset="0"/>
                <a:cs typeface="+mn-cs"/>
              </a:rPr>
              <a:t>Lozoff</a:t>
            </a:r>
            <a:r>
              <a:rPr lang="en-US" dirty="0">
                <a:latin typeface="Times New Roman" charset="0"/>
                <a:cs typeface="+mn-cs"/>
              </a:rPr>
              <a:t>,  </a:t>
            </a:r>
            <a:r>
              <a:rPr lang="en-US" u="sng" dirty="0">
                <a:latin typeface="Times New Roman" charset="0"/>
                <a:cs typeface="+mn-cs"/>
              </a:rPr>
              <a:t>We</a:t>
            </a:r>
            <a:r>
              <a:rPr lang="ja-JP" altLang="en-US" u="sng" dirty="0">
                <a:latin typeface="Times New Roman" charset="0"/>
                <a:cs typeface="+mn-cs"/>
              </a:rPr>
              <a:t>’</a:t>
            </a:r>
            <a:r>
              <a:rPr lang="en-US" u="sng" dirty="0">
                <a:latin typeface="Times New Roman" charset="0"/>
                <a:cs typeface="+mn-cs"/>
              </a:rPr>
              <a:t>re all Doing Time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u="sng" dirty="0">
              <a:latin typeface="Times New Roman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cs typeface="+mn-cs"/>
              </a:rPr>
              <a:t>It Is A Form </a:t>
            </a:r>
            <a:r>
              <a:rPr lang="en-US" dirty="0" smtClean="0">
                <a:latin typeface="Times New Roman" charset="0"/>
                <a:cs typeface="+mn-cs"/>
              </a:rPr>
              <a:t>of </a:t>
            </a:r>
            <a:r>
              <a:rPr lang="en-US" dirty="0">
                <a:latin typeface="Times New Roman" charset="0"/>
                <a:cs typeface="+mn-cs"/>
              </a:rPr>
              <a:t>Exercise That Strengthens Our Ability To Behave Mindfully In Our Work And Personal </a:t>
            </a:r>
            <a:r>
              <a:rPr lang="en-US" dirty="0" smtClean="0">
                <a:latin typeface="Times New Roman" charset="0"/>
                <a:cs typeface="+mn-cs"/>
              </a:rPr>
              <a:t>Lives.</a:t>
            </a:r>
            <a:endParaRPr lang="en-US" dirty="0">
              <a:latin typeface="Times New Roman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latin typeface="Times New Roman" charset="0"/>
              <a:cs typeface="+mn-cs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B9289ADA-3171-134B-9EA8-6902FEB7F0FD}" type="slidenum">
              <a:rPr lang="en-US" sz="1400" smtClean="0"/>
              <a:pPr>
                <a:defRPr/>
              </a:pPr>
              <a:t>4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2955" y="-571052"/>
            <a:ext cx="7772400" cy="2057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j-cs"/>
              </a:rPr>
              <a:t> </a:t>
            </a:r>
            <a:r>
              <a:rPr lang="en-US" dirty="0">
                <a:latin typeface="Times New Roman" charset="0"/>
                <a:cs typeface="+mj-cs"/>
              </a:rPr>
              <a:t> </a:t>
            </a:r>
            <a:r>
              <a:rPr lang="en-US" dirty="0" smtClean="0">
                <a:latin typeface="Times New Roman" charset="0"/>
                <a:cs typeface="+mj-cs"/>
              </a:rPr>
              <a:t>    BENEFITS:</a:t>
            </a:r>
            <a:endParaRPr lang="en-US" dirty="0">
              <a:latin typeface="Times New Roman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3" y="1024666"/>
            <a:ext cx="7772400" cy="4926106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 Enhances a Dispute Resolver</a:t>
            </a:r>
            <a:r>
              <a:rPr lang="ja-JP" altLang="en-US" dirty="0">
                <a:latin typeface="Times New Roman" charset="0"/>
                <a:cs typeface="+mn-cs"/>
              </a:rPr>
              <a:t>’</a:t>
            </a:r>
            <a:r>
              <a:rPr lang="en-US" dirty="0">
                <a:latin typeface="Times New Roman" charset="0"/>
                <a:cs typeface="+mn-cs"/>
              </a:rPr>
              <a:t>s </a:t>
            </a:r>
            <a:r>
              <a:rPr lang="ja-JP" altLang="en-US" dirty="0">
                <a:latin typeface="Times New Roman" charset="0"/>
                <a:cs typeface="+mn-cs"/>
              </a:rPr>
              <a:t>“</a:t>
            </a:r>
            <a:r>
              <a:rPr lang="en-US" dirty="0">
                <a:latin typeface="Times New Roman" charset="0"/>
                <a:cs typeface="+mn-cs"/>
              </a:rPr>
              <a:t>Presence</a:t>
            </a:r>
            <a:r>
              <a:rPr lang="ja-JP" altLang="en-US" dirty="0">
                <a:latin typeface="Times New Roman" charset="0"/>
                <a:cs typeface="+mn-cs"/>
              </a:rPr>
              <a:t>”</a:t>
            </a:r>
            <a:endParaRPr lang="en-US" dirty="0">
              <a:latin typeface="Times New Roman" charset="0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 Promotes Calmness of  Mind,  Body &amp; Spirit</a:t>
            </a:r>
            <a:br>
              <a:rPr lang="en-US" dirty="0">
                <a:latin typeface="Times New Roman" charset="0"/>
                <a:cs typeface="+mn-cs"/>
              </a:rPr>
            </a:br>
            <a:r>
              <a:rPr lang="en-US" dirty="0">
                <a:latin typeface="Times New Roman" charset="0"/>
                <a:cs typeface="+mn-cs"/>
              </a:rPr>
              <a:t> Lowers Reactivity, </a:t>
            </a:r>
            <a:r>
              <a:rPr lang="en-US" dirty="0" err="1">
                <a:latin typeface="Times New Roman" charset="0"/>
                <a:cs typeface="+mn-cs"/>
              </a:rPr>
              <a:t>Distractability</a:t>
            </a:r>
            <a:r>
              <a:rPr lang="en-US" dirty="0">
                <a:latin typeface="Times New Roman" charset="0"/>
                <a:cs typeface="+mn-cs"/>
              </a:rPr>
              <a:t> &amp; </a:t>
            </a:r>
            <a:r>
              <a:rPr lang="en-US" dirty="0" smtClean="0">
                <a:latin typeface="Times New Roman" charset="0"/>
                <a:cs typeface="+mn-cs"/>
              </a:rPr>
              <a:t>Stress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Times New Roman" charset="0"/>
                <a:cs typeface="+mn-cs"/>
              </a:rPr>
              <a:t> Promotes Self-Mastery</a:t>
            </a:r>
            <a:endParaRPr lang="en-US" dirty="0">
              <a:latin typeface="Times New Roman" charset="0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 Increases Clarity and Mental Acuity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 Increases Awareness of Self &amp; Others  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charset="0"/>
                <a:cs typeface="+mn-cs"/>
              </a:rPr>
              <a:t> Increases Compassion for Self &amp; Others </a:t>
            </a:r>
            <a:br>
              <a:rPr lang="en-US" dirty="0">
                <a:latin typeface="Times New Roman" charset="0"/>
                <a:cs typeface="+mn-cs"/>
              </a:rPr>
            </a:br>
            <a:r>
              <a:rPr lang="en-US" dirty="0">
                <a:latin typeface="Times New Roman" charset="0"/>
                <a:cs typeface="+mn-cs"/>
              </a:rPr>
              <a:t> Increases Freedom from Habitual </a:t>
            </a:r>
            <a:r>
              <a:rPr lang="en-US" dirty="0" smtClean="0">
                <a:latin typeface="Times New Roman" charset="0"/>
                <a:cs typeface="+mn-cs"/>
              </a:rPr>
              <a:t>Reactions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Times New Roman" charset="0"/>
                <a:cs typeface="+mn-cs"/>
              </a:rPr>
              <a:t> Promotes Good Health &amp; Brain Development </a:t>
            </a:r>
            <a:endParaRPr lang="en-US" dirty="0">
              <a:latin typeface="Times New Roman" charset="0"/>
              <a:cs typeface="+mn-cs"/>
            </a:endParaRPr>
          </a:p>
          <a:p>
            <a:pPr marL="0" indent="0"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656D081B-B962-D047-80AB-D83FE1D2F176}" type="slidenum">
              <a:rPr lang="en-US" sz="1400" smtClean="0"/>
              <a:pPr>
                <a:defRPr/>
              </a:pPr>
              <a:t>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 About Mindfulness Meditation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48" y="2223344"/>
            <a:ext cx="7380843" cy="3386723"/>
          </a:xfrm>
        </p:spPr>
        <p:txBody>
          <a:bodyPr/>
          <a:lstStyle/>
          <a:p>
            <a:r>
              <a:rPr lang="en-US" dirty="0" smtClean="0"/>
              <a:t>Blank Mind </a:t>
            </a:r>
          </a:p>
          <a:p>
            <a:r>
              <a:rPr lang="en-US" dirty="0" smtClean="0"/>
              <a:t> Self-Centered</a:t>
            </a:r>
          </a:p>
          <a:p>
            <a:r>
              <a:rPr lang="en-US" dirty="0" smtClean="0"/>
              <a:t>Woo Woo</a:t>
            </a:r>
            <a:r>
              <a:rPr lang="en-US" dirty="0"/>
              <a:t> </a:t>
            </a:r>
            <a:r>
              <a:rPr lang="en-US" dirty="0" smtClean="0"/>
              <a:t>– New Age Spiritual</a:t>
            </a:r>
          </a:p>
          <a:p>
            <a:r>
              <a:rPr lang="en-US" dirty="0" smtClean="0"/>
              <a:t>Woo Woo – Supernatural</a:t>
            </a:r>
          </a:p>
          <a:p>
            <a:r>
              <a:rPr lang="en-US" dirty="0" smtClean="0"/>
              <a:t>Religious</a:t>
            </a:r>
          </a:p>
          <a:p>
            <a:r>
              <a:rPr lang="en-US" dirty="0" smtClean="0"/>
              <a:t>Humorless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Ÿy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33EF-FA25-6745-8412-F948ECE632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6FF19FE6-B753-3B43-9DF6-F1DD999CAE24}" type="slidenum">
              <a:rPr lang="en-US" sz="1400" smtClean="0"/>
              <a:pPr>
                <a:defRPr/>
              </a:pPr>
              <a:t>7</a:t>
            </a:fld>
            <a:endParaRPr lang="en-US" sz="140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5164" y="-1655100"/>
            <a:ext cx="9028836" cy="945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                            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Our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Minds:  </a:t>
            </a:r>
            <a:r>
              <a:rPr lang="en-US" sz="2800" dirty="0"/>
              <a:t>Differentiate and Analyze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Receive and Generate Thoughts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Compulsively Narrate our Lives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Jump Around Wildly - Monkey Mind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Think about the Past and the Future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Wander and Day Dream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Run Amok with Worry and Anxiety</a:t>
            </a:r>
          </a:p>
          <a:p>
            <a:pPr lvl="1">
              <a:lnSpc>
                <a:spcPct val="90000"/>
              </a:lnSpc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-152400"/>
            <a:ext cx="662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We Are Not Our Minds</a:t>
            </a:r>
            <a:endParaRPr lang="en-US" sz="4000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16D185A6-8D5E-BE4B-8B87-DB38838D2113}" type="slidenum">
              <a:rPr lang="en-US" sz="1400" smtClean="0"/>
              <a:pPr>
                <a:defRPr/>
              </a:pPr>
              <a:t>8</a:t>
            </a:fld>
            <a:endParaRPr lang="en-US" sz="1400" smtClean="0"/>
          </a:p>
        </p:txBody>
      </p:sp>
      <p:sp>
        <p:nvSpPr>
          <p:cNvPr id="2" name="Rectangle 1"/>
          <p:cNvSpPr/>
          <p:nvPr/>
        </p:nvSpPr>
        <p:spPr>
          <a:xfrm>
            <a:off x="914400" y="762000"/>
            <a:ext cx="73914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	Mindfulness Meditation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371600" y="2133600"/>
            <a:ext cx="67056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/>
              <a:t>Can be done sitting or walking, and includes two forms of meditation: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Concentration (focus on </a:t>
            </a:r>
            <a:r>
              <a:rPr lang="en-US" dirty="0" smtClean="0"/>
              <a:t>specific things)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Open Awareness or Bare attention (receptive to </a:t>
            </a:r>
            <a:r>
              <a:rPr lang="en-US" dirty="0" smtClean="0"/>
              <a:t>whatever arises)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Mindfulness Meditation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 to the Present Moment in the Breath</a:t>
            </a:r>
          </a:p>
          <a:p>
            <a:endParaRPr lang="en-US" dirty="0" smtClean="0"/>
          </a:p>
          <a:p>
            <a:r>
              <a:rPr lang="en-US" dirty="0" smtClean="0"/>
              <a:t>Observe/Witness Thoughts</a:t>
            </a:r>
          </a:p>
          <a:p>
            <a:endParaRPr lang="en-US" dirty="0" smtClean="0"/>
          </a:p>
          <a:p>
            <a:r>
              <a:rPr lang="en-US" dirty="0" smtClean="0"/>
              <a:t>Observe/Witness Body Sensations</a:t>
            </a:r>
          </a:p>
          <a:p>
            <a:endParaRPr lang="en-US" dirty="0" smtClean="0"/>
          </a:p>
          <a:p>
            <a:r>
              <a:rPr lang="en-US" dirty="0" smtClean="0"/>
              <a:t>Observe/Witness Emotions or Mood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33EF-FA25-6745-8412-F948ECE632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CC"/>
      </a:lt1>
      <a:dk2>
        <a:srgbClr val="000066"/>
      </a:dk2>
      <a:lt2>
        <a:srgbClr val="FFFF99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6042</TotalTime>
  <Words>526</Words>
  <Application>Microsoft Office PowerPoint</Application>
  <PresentationFormat>On-screen Show (4:3)</PresentationFormat>
  <Paragraphs>205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Times New Roman</vt:lpstr>
      <vt:lpstr>Blank Presentation</vt:lpstr>
      <vt:lpstr>Mindfulness for  Conflict Resolvers</vt:lpstr>
      <vt:lpstr>What Is Mindfulness?</vt:lpstr>
      <vt:lpstr>Mindful Dispute Resolvers</vt:lpstr>
      <vt:lpstr>What is Mindfulness Meditation?</vt:lpstr>
      <vt:lpstr>      BENEFITS:</vt:lpstr>
      <vt:lpstr>Myths About Mindfulness Meditation</vt:lpstr>
      <vt:lpstr>PowerPoint Presentation</vt:lpstr>
      <vt:lpstr>PowerPoint Presentation</vt:lpstr>
      <vt:lpstr>Mindfulness Meditation Techniques</vt:lpstr>
      <vt:lpstr> STOP </vt:lpstr>
      <vt:lpstr>Intentions</vt:lpstr>
      <vt:lpstr>Setting and Following Intentions</vt:lpstr>
      <vt:lpstr>STOPSI</vt:lpstr>
      <vt:lpstr>PowerPoint Presentation</vt:lpstr>
      <vt:lpstr>Favorite Bumper Stickers</vt:lpstr>
      <vt:lpstr>PowerPoint Presentation</vt:lpstr>
      <vt:lpstr>PowerPoint Presentation</vt:lpstr>
      <vt:lpstr>PowerPoint Presentation</vt:lpstr>
      <vt:lpstr>PowerPoint Presentation</vt:lpstr>
    </vt:vector>
  </TitlesOfParts>
  <Company>UMC Law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 Mindsets, Mindfulness, and Meditation</dc:title>
  <dc:creator>Len Riskin</dc:creator>
  <cp:lastModifiedBy>Pontillo, Pamela</cp:lastModifiedBy>
  <cp:revision>217</cp:revision>
  <cp:lastPrinted>2016-03-16T21:53:29Z</cp:lastPrinted>
  <dcterms:created xsi:type="dcterms:W3CDTF">2001-04-08T17:33:39Z</dcterms:created>
  <dcterms:modified xsi:type="dcterms:W3CDTF">2016-06-06T12:59:15Z</dcterms:modified>
</cp:coreProperties>
</file>