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8" r:id="rId1"/>
    <p:sldMasterId id="2147483694" r:id="rId2"/>
  </p:sldMasterIdLst>
  <p:notesMasterIdLst>
    <p:notesMasterId r:id="rId27"/>
  </p:notesMasterIdLst>
  <p:handoutMasterIdLst>
    <p:handoutMasterId r:id="rId28"/>
  </p:handoutMasterIdLst>
  <p:sldIdLst>
    <p:sldId id="346" r:id="rId3"/>
    <p:sldId id="347" r:id="rId4"/>
    <p:sldId id="369" r:id="rId5"/>
    <p:sldId id="370" r:id="rId6"/>
    <p:sldId id="371" r:id="rId7"/>
    <p:sldId id="372" r:id="rId8"/>
    <p:sldId id="373" r:id="rId9"/>
    <p:sldId id="374" r:id="rId10"/>
    <p:sldId id="375" r:id="rId11"/>
    <p:sldId id="376" r:id="rId12"/>
    <p:sldId id="381" r:id="rId13"/>
    <p:sldId id="377" r:id="rId14"/>
    <p:sldId id="378" r:id="rId15"/>
    <p:sldId id="379" r:id="rId16"/>
    <p:sldId id="380" r:id="rId17"/>
    <p:sldId id="383" r:id="rId18"/>
    <p:sldId id="385" r:id="rId19"/>
    <p:sldId id="384" r:id="rId20"/>
    <p:sldId id="382" r:id="rId21"/>
    <p:sldId id="387" r:id="rId22"/>
    <p:sldId id="389" r:id="rId23"/>
    <p:sldId id="388" r:id="rId24"/>
    <p:sldId id="390" r:id="rId25"/>
    <p:sldId id="368" r:id="rId2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16">
          <p15:clr>
            <a:srgbClr val="A4A3A4"/>
          </p15:clr>
        </p15:guide>
        <p15:guide id="2" orient="horz" pos="3996">
          <p15:clr>
            <a:srgbClr val="A4A3A4"/>
          </p15:clr>
        </p15:guide>
        <p15:guide id="3" orient="horz" pos="4000">
          <p15:clr>
            <a:srgbClr val="A4A3A4"/>
          </p15:clr>
        </p15:guide>
        <p15:guide id="4" orient="horz" pos="348">
          <p15:clr>
            <a:srgbClr val="A4A3A4"/>
          </p15:clr>
        </p15:guide>
        <p15:guide id="5" orient="horz" pos="448">
          <p15:clr>
            <a:srgbClr val="A4A3A4"/>
          </p15:clr>
        </p15:guide>
        <p15:guide id="6" orient="horz" pos="2248">
          <p15:clr>
            <a:srgbClr val="A4A3A4"/>
          </p15:clr>
        </p15:guide>
        <p15:guide id="7" orient="horz" pos="504">
          <p15:clr>
            <a:srgbClr val="A4A3A4"/>
          </p15:clr>
        </p15:guide>
        <p15:guide id="8" orient="horz" pos="408">
          <p15:clr>
            <a:srgbClr val="A4A3A4"/>
          </p15:clr>
        </p15:guide>
        <p15:guide id="9" pos="5621">
          <p15:clr>
            <a:srgbClr val="A4A3A4"/>
          </p15:clr>
        </p15:guide>
        <p15:guide id="10" pos="2873">
          <p15:clr>
            <a:srgbClr val="A4A3A4"/>
          </p15:clr>
        </p15:guide>
        <p15:guide id="11" pos="12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inkley, Carolyn" initials="H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FFCC00"/>
    <a:srgbClr val="0099CC"/>
    <a:srgbClr val="00A9E0"/>
    <a:srgbClr val="00425D"/>
    <a:srgbClr val="646D70"/>
    <a:srgbClr val="54A939"/>
    <a:srgbClr val="3C474F"/>
    <a:srgbClr val="FCCF18"/>
    <a:srgbClr val="0062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2571" autoAdjust="0"/>
  </p:normalViewPr>
  <p:slideViewPr>
    <p:cSldViewPr snapToGrid="0" showGuides="1">
      <p:cViewPr>
        <p:scale>
          <a:sx n="87" d="100"/>
          <a:sy n="87" d="100"/>
        </p:scale>
        <p:origin x="-846" y="216"/>
      </p:cViewPr>
      <p:guideLst>
        <p:guide orient="horz" pos="4216"/>
        <p:guide orient="horz" pos="3996"/>
        <p:guide orient="horz" pos="4000"/>
        <p:guide orient="horz" pos="348"/>
        <p:guide orient="horz" pos="448"/>
        <p:guide orient="horz" pos="2248"/>
        <p:guide orient="horz" pos="504"/>
        <p:guide orient="horz" pos="408"/>
        <p:guide pos="5621"/>
        <p:guide pos="2873"/>
        <p:guide pos="1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448"/>
    </p:cViewPr>
  </p:sorter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-106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-106" charset="0"/>
              </a:defRPr>
            </a:lvl1pPr>
          </a:lstStyle>
          <a:p>
            <a:fld id="{69700E68-E5E7-7248-A87A-65D1E81141C3}" type="datetime1">
              <a:rPr lang="en-US"/>
              <a:pPr/>
              <a:t>1/27/2016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-106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-106" charset="0"/>
              </a:defRPr>
            </a:lvl1pPr>
          </a:lstStyle>
          <a:p>
            <a:fld id="{D7A98A14-C31D-8449-AEA9-81E85263E36B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1318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-106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-106" charset="0"/>
              </a:defRPr>
            </a:lvl1pPr>
          </a:lstStyle>
          <a:p>
            <a:fld id="{EA57D996-692C-BB42-AFE2-9A9C019A3177}" type="datetime1">
              <a:rPr lang="en-US"/>
              <a:pPr/>
              <a:t>1/27/2016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-106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-106" charset="0"/>
              </a:defRPr>
            </a:lvl1pPr>
          </a:lstStyle>
          <a:p>
            <a:fld id="{EA1563FC-82AB-D046-9156-A73D670BA998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4568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ＭＳ Ｐゴシック" pitchFamily="-108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B7373-CBD5-4EB3-8594-F28AF0428F50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631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B7373-CBD5-4EB3-8594-F28AF0428F50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505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B7373-CBD5-4EB3-8594-F28AF0428F50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116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B7373-CBD5-4EB3-8594-F28AF0428F50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490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B7373-CBD5-4EB3-8594-F28AF0428F50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540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B7373-CBD5-4EB3-8594-F28AF0428F50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631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B7373-CBD5-4EB3-8594-F28AF0428F50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631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927100"/>
          </a:xfrm>
          <a:prstGeom prst="rect">
            <a:avLst/>
          </a:prstGeom>
          <a:solidFill>
            <a:srgbClr val="0042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FFFFFF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456363"/>
            <a:ext cx="9153144" cy="401637"/>
          </a:xfrm>
          <a:prstGeom prst="rect">
            <a:avLst/>
          </a:prstGeom>
          <a:solidFill>
            <a:srgbClr val="0042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FFFFFF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10" name="Rectangle 9"/>
          <p:cNvSpPr/>
          <p:nvPr userDrawn="1"/>
        </p:nvSpPr>
        <p:spPr>
          <a:xfrm flipH="1">
            <a:off x="0" y="5092700"/>
            <a:ext cx="4572000" cy="1363663"/>
          </a:xfrm>
          <a:prstGeom prst="rect">
            <a:avLst/>
          </a:prstGeom>
          <a:solidFill>
            <a:srgbClr val="0099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FFFFFF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12" name="Rectangle 11"/>
          <p:cNvSpPr/>
          <p:nvPr userDrawn="1"/>
        </p:nvSpPr>
        <p:spPr>
          <a:xfrm flipH="1">
            <a:off x="4555613" y="5092700"/>
            <a:ext cx="4597085" cy="1363663"/>
          </a:xfrm>
          <a:prstGeom prst="rect">
            <a:avLst/>
          </a:prstGeom>
          <a:solidFill>
            <a:srgbClr val="66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FFFFFF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pic>
        <p:nvPicPr>
          <p:cNvPr id="17" name="Picture 32" descr="doe_logo_ppt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121400" y="288925"/>
            <a:ext cx="27432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202680" y="243047"/>
            <a:ext cx="5626620" cy="603505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algn="l">
              <a:defRPr sz="2000" b="0">
                <a:solidFill>
                  <a:srgbClr val="FFFFFF"/>
                </a:solidFill>
                <a:latin typeface="+mj-lt"/>
                <a:cs typeface="Arial"/>
              </a:defRPr>
            </a:lvl1pPr>
          </a:lstStyle>
          <a:p>
            <a:r>
              <a:rPr lang="en-US" dirty="0" smtClean="0"/>
              <a:t>PROGRAM NAME (CAPS)</a:t>
            </a:r>
            <a:endParaRPr lang="en-US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3046" y="5253120"/>
            <a:ext cx="4382300" cy="11750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 b="1" i="0">
                <a:solidFill>
                  <a:srgbClr val="FFFFFF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4776303" y="5247265"/>
            <a:ext cx="4171052" cy="33112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Arial"/>
              </a:defRPr>
            </a:lvl1pPr>
          </a:lstStyle>
          <a:p>
            <a:pPr lvl="0"/>
            <a:r>
              <a:rPr lang="en-US" noProof="0" dirty="0" smtClean="0"/>
              <a:t>Presenter </a:t>
            </a:r>
            <a:r>
              <a:rPr lang="en-US" noProof="0" dirty="0" err="1" smtClean="0"/>
              <a:t>Name(s</a:t>
            </a:r>
            <a:r>
              <a:rPr lang="en-US" noProof="0" dirty="0" smtClean="0"/>
              <a:t>)</a:t>
            </a:r>
          </a:p>
        </p:txBody>
      </p:sp>
      <p:sp>
        <p:nvSpPr>
          <p:cNvPr id="21" name="Text Placeholder 22"/>
          <p:cNvSpPr>
            <a:spLocks noGrp="1"/>
          </p:cNvSpPr>
          <p:nvPr>
            <p:ph type="body" sz="quarter" idx="12"/>
          </p:nvPr>
        </p:nvSpPr>
        <p:spPr>
          <a:xfrm>
            <a:off x="4776252" y="5584690"/>
            <a:ext cx="4180863" cy="73490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168100" y="5672913"/>
            <a:ext cx="1390650" cy="2886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200">
                <a:solidFill>
                  <a:schemeClr val="bg1"/>
                </a:solidFill>
                <a:latin typeface="+mn-lt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pic>
        <p:nvPicPr>
          <p:cNvPr id="7" name="Picture 13" descr="08616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-7307" y="942657"/>
            <a:ext cx="9163564" cy="4144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8" name="Group 27"/>
          <p:cNvGrpSpPr/>
          <p:nvPr userDrawn="1"/>
        </p:nvGrpSpPr>
        <p:grpSpPr>
          <a:xfrm>
            <a:off x="-1" y="898281"/>
            <a:ext cx="9144001" cy="55570"/>
            <a:chOff x="-1" y="656981"/>
            <a:chExt cx="9144001" cy="55570"/>
          </a:xfrm>
        </p:grpSpPr>
        <p:sp>
          <p:nvSpPr>
            <p:cNvPr id="29" name="Rectangle 28"/>
            <p:cNvSpPr/>
            <p:nvPr userDrawn="1"/>
          </p:nvSpPr>
          <p:spPr bwMode="auto">
            <a:xfrm flipH="1" flipV="1">
              <a:off x="-1" y="656982"/>
              <a:ext cx="4268788" cy="54864"/>
            </a:xfrm>
            <a:prstGeom prst="rect">
              <a:avLst/>
            </a:prstGeom>
            <a:solidFill>
              <a:srgbClr val="0099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a typeface="ＭＳ Ｐゴシック" pitchFamily="-106" charset="-128"/>
                <a:cs typeface="ＭＳ Ｐゴシック" pitchFamily="-106" charset="-128"/>
              </a:endParaRPr>
            </a:p>
          </p:txBody>
        </p:sp>
        <p:sp>
          <p:nvSpPr>
            <p:cNvPr id="30" name="Rectangle 29"/>
            <p:cNvSpPr/>
            <p:nvPr userDrawn="1"/>
          </p:nvSpPr>
          <p:spPr bwMode="auto">
            <a:xfrm flipH="1" flipV="1">
              <a:off x="5834063" y="656988"/>
              <a:ext cx="3309937" cy="5556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a typeface="ＭＳ Ｐゴシック" pitchFamily="-106" charset="-128"/>
                <a:cs typeface="ＭＳ Ｐゴシック" pitchFamily="-106" charset="-128"/>
              </a:endParaRPr>
            </a:p>
          </p:txBody>
        </p:sp>
        <p:sp>
          <p:nvSpPr>
            <p:cNvPr id="31" name="Rectangle 30"/>
            <p:cNvSpPr/>
            <p:nvPr userDrawn="1"/>
          </p:nvSpPr>
          <p:spPr bwMode="auto">
            <a:xfrm flipH="1" flipV="1">
              <a:off x="4267200" y="656981"/>
              <a:ext cx="1704975" cy="54864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a typeface="ＭＳ Ｐゴシック" pitchFamily="-106" charset="-128"/>
                <a:cs typeface="ＭＳ Ｐゴシック" pitchFamily="-106" charset="-128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2088" y="812800"/>
            <a:ext cx="8731250" cy="55308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70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ext &amp;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92088" y="819150"/>
            <a:ext cx="8731250" cy="5524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863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196850" y="800100"/>
            <a:ext cx="8726488" cy="5543550"/>
          </a:xfrm>
        </p:spPr>
        <p:txBody>
          <a:bodyPr/>
          <a:lstStyle/>
          <a:p>
            <a:r>
              <a:rPr lang="en-US" dirty="0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537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2088" y="812800"/>
            <a:ext cx="8731250" cy="553085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907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927100"/>
          </a:xfrm>
          <a:prstGeom prst="rect">
            <a:avLst/>
          </a:prstGeom>
          <a:solidFill>
            <a:srgbClr val="0042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FFFFFF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456363"/>
            <a:ext cx="9153144" cy="401637"/>
          </a:xfrm>
          <a:prstGeom prst="rect">
            <a:avLst/>
          </a:prstGeom>
          <a:solidFill>
            <a:srgbClr val="0042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FFFFFF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10" name="Rectangle 9"/>
          <p:cNvSpPr/>
          <p:nvPr userDrawn="1"/>
        </p:nvSpPr>
        <p:spPr>
          <a:xfrm flipH="1">
            <a:off x="0" y="5092700"/>
            <a:ext cx="4572000" cy="1363663"/>
          </a:xfrm>
          <a:prstGeom prst="rect">
            <a:avLst/>
          </a:prstGeom>
          <a:solidFill>
            <a:srgbClr val="0099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FFFFFF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12" name="Rectangle 11"/>
          <p:cNvSpPr/>
          <p:nvPr userDrawn="1"/>
        </p:nvSpPr>
        <p:spPr>
          <a:xfrm flipH="1">
            <a:off x="4555613" y="5092700"/>
            <a:ext cx="4597085" cy="1363663"/>
          </a:xfrm>
          <a:prstGeom prst="rect">
            <a:avLst/>
          </a:prstGeom>
          <a:solidFill>
            <a:srgbClr val="66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FFFFFF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pic>
        <p:nvPicPr>
          <p:cNvPr id="17" name="Picture 32" descr="doe_logo_ppt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121400" y="288925"/>
            <a:ext cx="27432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202680" y="243047"/>
            <a:ext cx="5626620" cy="603505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algn="l">
              <a:defRPr sz="2000" b="0">
                <a:solidFill>
                  <a:srgbClr val="FFFFFF"/>
                </a:solidFill>
                <a:latin typeface="+mj-lt"/>
                <a:cs typeface="Arial"/>
              </a:defRPr>
            </a:lvl1pPr>
          </a:lstStyle>
          <a:p>
            <a:r>
              <a:rPr lang="en-US" dirty="0" smtClean="0"/>
              <a:t>PROGRAM NAME (CAPS)</a:t>
            </a:r>
            <a:endParaRPr lang="en-US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3046" y="5253120"/>
            <a:ext cx="4382300" cy="11750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 b="1" i="0">
                <a:solidFill>
                  <a:srgbClr val="FFFFFF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4776303" y="5247265"/>
            <a:ext cx="4171052" cy="33112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Arial"/>
              </a:defRPr>
            </a:lvl1pPr>
          </a:lstStyle>
          <a:p>
            <a:pPr lvl="0"/>
            <a:r>
              <a:rPr lang="en-US" noProof="0" dirty="0" smtClean="0"/>
              <a:t>Presenter </a:t>
            </a:r>
            <a:r>
              <a:rPr lang="en-US" noProof="0" dirty="0" err="1" smtClean="0"/>
              <a:t>Name(s</a:t>
            </a:r>
            <a:r>
              <a:rPr lang="en-US" noProof="0" dirty="0" smtClean="0"/>
              <a:t>)</a:t>
            </a:r>
          </a:p>
        </p:txBody>
      </p:sp>
      <p:sp>
        <p:nvSpPr>
          <p:cNvPr id="21" name="Text Placeholder 22"/>
          <p:cNvSpPr>
            <a:spLocks noGrp="1"/>
          </p:cNvSpPr>
          <p:nvPr>
            <p:ph type="body" sz="quarter" idx="12"/>
          </p:nvPr>
        </p:nvSpPr>
        <p:spPr>
          <a:xfrm>
            <a:off x="4776252" y="5584690"/>
            <a:ext cx="4180863" cy="73490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168100" y="5672913"/>
            <a:ext cx="1390650" cy="2886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200">
                <a:solidFill>
                  <a:schemeClr val="bg1"/>
                </a:solidFill>
                <a:latin typeface="+mn-lt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pic>
        <p:nvPicPr>
          <p:cNvPr id="7" name="Picture 13" descr="08616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-7307" y="942657"/>
            <a:ext cx="9163564" cy="4144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8" name="Group 27"/>
          <p:cNvGrpSpPr/>
          <p:nvPr userDrawn="1"/>
        </p:nvGrpSpPr>
        <p:grpSpPr>
          <a:xfrm>
            <a:off x="-1" y="898281"/>
            <a:ext cx="9144001" cy="55570"/>
            <a:chOff x="-1" y="656981"/>
            <a:chExt cx="9144001" cy="55570"/>
          </a:xfrm>
        </p:grpSpPr>
        <p:sp>
          <p:nvSpPr>
            <p:cNvPr id="29" name="Rectangle 28"/>
            <p:cNvSpPr/>
            <p:nvPr userDrawn="1"/>
          </p:nvSpPr>
          <p:spPr bwMode="auto">
            <a:xfrm flipH="1" flipV="1">
              <a:off x="-1" y="656982"/>
              <a:ext cx="4268788" cy="54864"/>
            </a:xfrm>
            <a:prstGeom prst="rect">
              <a:avLst/>
            </a:prstGeom>
            <a:solidFill>
              <a:srgbClr val="0099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a typeface="ＭＳ Ｐゴシック" pitchFamily="-106" charset="-128"/>
                <a:cs typeface="ＭＳ Ｐゴシック" pitchFamily="-106" charset="-128"/>
              </a:endParaRPr>
            </a:p>
          </p:txBody>
        </p:sp>
        <p:sp>
          <p:nvSpPr>
            <p:cNvPr id="30" name="Rectangle 29"/>
            <p:cNvSpPr/>
            <p:nvPr userDrawn="1"/>
          </p:nvSpPr>
          <p:spPr bwMode="auto">
            <a:xfrm flipH="1" flipV="1">
              <a:off x="5834063" y="656988"/>
              <a:ext cx="3309937" cy="5556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a typeface="ＭＳ Ｐゴシック" pitchFamily="-106" charset="-128"/>
                <a:cs typeface="ＭＳ Ｐゴシック" pitchFamily="-106" charset="-128"/>
              </a:endParaRPr>
            </a:p>
          </p:txBody>
        </p:sp>
        <p:sp>
          <p:nvSpPr>
            <p:cNvPr id="31" name="Rectangle 30"/>
            <p:cNvSpPr/>
            <p:nvPr userDrawn="1"/>
          </p:nvSpPr>
          <p:spPr bwMode="auto">
            <a:xfrm flipH="1" flipV="1">
              <a:off x="4267200" y="656981"/>
              <a:ext cx="1704975" cy="54864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a typeface="ＭＳ Ｐゴシック" pitchFamily="-106" charset="-128"/>
                <a:cs typeface="ＭＳ Ｐゴシック" pitchFamily="-106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4804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57200" y="1"/>
            <a:ext cx="8229600" cy="641349"/>
          </a:xfrm>
        </p:spPr>
        <p:txBody>
          <a:bodyPr/>
          <a:lstStyle>
            <a:lvl1pPr>
              <a:defRPr>
                <a:solidFill>
                  <a:srgbClr val="3C474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604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438" y="0"/>
            <a:ext cx="8724900" cy="812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500" y="812800"/>
            <a:ext cx="8732838" cy="5332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9"/>
          <p:cNvSpPr txBox="1">
            <a:spLocks/>
          </p:cNvSpPr>
          <p:nvPr/>
        </p:nvSpPr>
        <p:spPr>
          <a:xfrm>
            <a:off x="42335" y="6532122"/>
            <a:ext cx="452308" cy="241300"/>
          </a:xfrm>
          <a:prstGeom prst="rect">
            <a:avLst/>
          </a:prstGeom>
        </p:spPr>
        <p:txBody>
          <a:bodyPr>
            <a:prstTxWarp prst="textNoShape">
              <a:avLst/>
            </a:prstTxWarp>
            <a:normAutofit/>
          </a:bodyPr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Font typeface="Arial" pitchFamily="-106" charset="0"/>
              <a:buNone/>
            </a:pPr>
            <a:fld id="{1EF35371-194E-174F-9528-630C4585B8CC}" type="slidenum">
              <a:rPr lang="en-US" sz="1000" smtClean="0">
                <a:solidFill>
                  <a:schemeClr val="tx1"/>
                </a:solidFill>
                <a:ea typeface="Arial" pitchFamily="-106" charset="0"/>
                <a:cs typeface="Arial" pitchFamily="-106" charset="0"/>
              </a:rPr>
              <a:pPr marL="342900" indent="-342900" algn="ctr">
                <a:lnSpc>
                  <a:spcPct val="90000"/>
                </a:lnSpc>
                <a:spcBef>
                  <a:spcPct val="20000"/>
                </a:spcBef>
                <a:buFont typeface="Arial" pitchFamily="-106" charset="0"/>
                <a:buNone/>
              </a:pPr>
              <a:t>‹#›</a:t>
            </a:fld>
            <a:endParaRPr lang="en-US" sz="1000" dirty="0">
              <a:solidFill>
                <a:schemeClr val="tx1"/>
              </a:solidFill>
              <a:ea typeface="Arial" pitchFamily="-106" charset="0"/>
              <a:cs typeface="Arial" pitchFamily="-106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1" y="656981"/>
            <a:ext cx="9144001" cy="55570"/>
            <a:chOff x="-1" y="656981"/>
            <a:chExt cx="9144001" cy="55570"/>
          </a:xfrm>
        </p:grpSpPr>
        <p:sp>
          <p:nvSpPr>
            <p:cNvPr id="11" name="Rectangle 10"/>
            <p:cNvSpPr/>
            <p:nvPr userDrawn="1"/>
          </p:nvSpPr>
          <p:spPr bwMode="auto">
            <a:xfrm flipH="1" flipV="1">
              <a:off x="-1" y="656982"/>
              <a:ext cx="4268788" cy="54864"/>
            </a:xfrm>
            <a:prstGeom prst="rect">
              <a:avLst/>
            </a:prstGeom>
            <a:solidFill>
              <a:srgbClr val="0099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a typeface="ＭＳ Ｐゴシック" pitchFamily="-106" charset="-128"/>
                <a:cs typeface="ＭＳ Ｐゴシック" pitchFamily="-106" charset="-128"/>
              </a:endParaRPr>
            </a:p>
          </p:txBody>
        </p:sp>
        <p:sp>
          <p:nvSpPr>
            <p:cNvPr id="13" name="Rectangle 12"/>
            <p:cNvSpPr/>
            <p:nvPr userDrawn="1"/>
          </p:nvSpPr>
          <p:spPr bwMode="auto">
            <a:xfrm flipH="1" flipV="1">
              <a:off x="5834063" y="656988"/>
              <a:ext cx="3309937" cy="55563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a typeface="ＭＳ Ｐゴシック" pitchFamily="-106" charset="-128"/>
                <a:cs typeface="ＭＳ Ｐゴシック" pitchFamily="-106" charset="-128"/>
              </a:endParaRPr>
            </a:p>
          </p:txBody>
        </p:sp>
        <p:sp>
          <p:nvSpPr>
            <p:cNvPr id="17" name="Rectangle 16"/>
            <p:cNvSpPr/>
            <p:nvPr userDrawn="1"/>
          </p:nvSpPr>
          <p:spPr bwMode="auto">
            <a:xfrm flipH="1" flipV="1">
              <a:off x="4267200" y="656981"/>
              <a:ext cx="1704975" cy="54864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a typeface="ＭＳ Ｐゴシック" pitchFamily="-106" charset="-128"/>
                <a:cs typeface="ＭＳ Ｐゴシック" pitchFamily="-106" charset="-128"/>
              </a:endParaRPr>
            </a:p>
          </p:txBody>
        </p:sp>
      </p:grpSp>
      <p:pic>
        <p:nvPicPr>
          <p:cNvPr id="6" name="Picture 5" descr="eere_logo_horiz_blue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250" y="6402260"/>
            <a:ext cx="2155114" cy="31587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2" r:id="rId2"/>
    <p:sldLayoutId id="2147483690" r:id="rId3"/>
    <p:sldLayoutId id="2147483693" r:id="rId4"/>
  </p:sldLayoutIdLst>
  <p:txStyles>
    <p:titleStyle>
      <a:lvl1pPr algn="l" defTabSz="457200" rtl="0" eaLnBrk="1" latinLnBrk="0" hangingPunct="1">
        <a:spcBef>
          <a:spcPct val="0"/>
        </a:spcBef>
        <a:buNone/>
        <a:defRPr lang="en-US" sz="2800" b="1" kern="1200" dirty="0" smtClean="0">
          <a:solidFill>
            <a:schemeClr val="tx1"/>
          </a:solidFill>
          <a:latin typeface="+mj-lt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12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450"/>
            <a:ext cx="8229600" cy="4925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-3" y="656983"/>
            <a:ext cx="9144003" cy="55568"/>
            <a:chOff x="-3" y="656983"/>
            <a:chExt cx="9144003" cy="55568"/>
          </a:xfrm>
        </p:grpSpPr>
        <p:sp>
          <p:nvSpPr>
            <p:cNvPr id="11" name="Rectangle 10"/>
            <p:cNvSpPr/>
            <p:nvPr userDrawn="1"/>
          </p:nvSpPr>
          <p:spPr bwMode="auto">
            <a:xfrm flipH="1" flipV="1">
              <a:off x="-3" y="656983"/>
              <a:ext cx="5838703" cy="5553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a typeface="ＭＳ Ｐゴシック" pitchFamily="-106" charset="-128"/>
                <a:cs typeface="ＭＳ Ｐゴシック" pitchFamily="-106" charset="-128"/>
              </a:endParaRPr>
            </a:p>
          </p:txBody>
        </p:sp>
        <p:sp>
          <p:nvSpPr>
            <p:cNvPr id="13" name="Rectangle 12"/>
            <p:cNvSpPr/>
            <p:nvPr userDrawn="1"/>
          </p:nvSpPr>
          <p:spPr bwMode="auto">
            <a:xfrm flipH="1" flipV="1">
              <a:off x="5834063" y="656988"/>
              <a:ext cx="3309937" cy="5556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a typeface="ＭＳ Ｐゴシック" pitchFamily="-106" charset="-128"/>
                <a:cs typeface="ＭＳ Ｐゴシック" pitchFamily="-106" charset="-128"/>
              </a:endParaRPr>
            </a:p>
          </p:txBody>
        </p:sp>
      </p:grpSp>
      <p:sp>
        <p:nvSpPr>
          <p:cNvPr id="14" name="Text Placeholder 9"/>
          <p:cNvSpPr txBox="1">
            <a:spLocks/>
          </p:cNvSpPr>
          <p:nvPr/>
        </p:nvSpPr>
        <p:spPr>
          <a:xfrm>
            <a:off x="42335" y="6532122"/>
            <a:ext cx="452308" cy="241300"/>
          </a:xfrm>
          <a:prstGeom prst="rect">
            <a:avLst/>
          </a:prstGeom>
        </p:spPr>
        <p:txBody>
          <a:bodyPr>
            <a:prstTxWarp prst="textNoShape">
              <a:avLst/>
            </a:prstTxWarp>
            <a:normAutofit/>
          </a:bodyPr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Font typeface="Arial" pitchFamily="-106" charset="0"/>
              <a:buNone/>
            </a:pPr>
            <a:fld id="{1EF35371-194E-174F-9528-630C4585B8CC}" type="slidenum">
              <a:rPr lang="en-US" sz="1000">
                <a:solidFill>
                  <a:srgbClr val="4C4C4C"/>
                </a:solidFill>
                <a:ea typeface="Arial" pitchFamily="-106" charset="0"/>
                <a:cs typeface="Arial" pitchFamily="-106" charset="0"/>
              </a:rPr>
              <a:pPr marL="342900" indent="-342900" algn="ctr">
                <a:lnSpc>
                  <a:spcPct val="90000"/>
                </a:lnSpc>
                <a:spcBef>
                  <a:spcPct val="20000"/>
                </a:spcBef>
                <a:buFont typeface="Arial" pitchFamily="-106" charset="0"/>
                <a:buNone/>
              </a:pPr>
              <a:t>‹#›</a:t>
            </a:fld>
            <a:endParaRPr lang="en-US" sz="1000" dirty="0">
              <a:solidFill>
                <a:srgbClr val="4C4C4C"/>
              </a:solidFill>
              <a:ea typeface="Arial" pitchFamily="-106" charset="0"/>
              <a:cs typeface="Arial" pitchFamily="-106" charset="0"/>
            </a:endParaRPr>
          </a:p>
        </p:txBody>
      </p:sp>
      <p:pic>
        <p:nvPicPr>
          <p:cNvPr id="15" name="Picture 14" descr="US-Department of Energy-hor-gree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7686" y="6528121"/>
            <a:ext cx="1604752" cy="24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697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0" r:id="rId2"/>
    <p:sldLayoutId id="2147483701" r:id="rId3"/>
  </p:sldLayoutIdLst>
  <p:txStyles>
    <p:titleStyle>
      <a:lvl1pPr algn="l" defTabSz="457200" rtl="0" eaLnBrk="1" latinLnBrk="0" hangingPunct="1">
        <a:spcBef>
          <a:spcPct val="0"/>
        </a:spcBef>
        <a:buNone/>
        <a:defRPr lang="en-US" sz="2800" b="1" kern="1200" dirty="0" smtClean="0">
          <a:solidFill>
            <a:schemeClr val="tx1"/>
          </a:solidFill>
          <a:latin typeface="+mj-lt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energy.gov/eere/energybasics/energy-basic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energy.gov/eere/communicationstandards/downloads/eere-annual-website-reports" TargetMode="Externa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ergy.gov/eere/building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ergy.gov/eere/buildings/analysis-tool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nergy.gov/eere/buildings/high-impact-technology-catalys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nergy.gov/eere/ssl/led-color-tunable-product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nergy.gov/eere/buildings/high-impact-technology-hub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EERE Communications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EERE Web Coordinators Meeting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01/21/2016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67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0924" y="1107142"/>
            <a:ext cx="84844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2400" b="1" dirty="0">
                <a:latin typeface="+mj-lt"/>
              </a:rPr>
              <a:t>Web Coordinators Meeting</a:t>
            </a:r>
          </a:p>
          <a:p>
            <a:pPr marL="800100" lvl="1" indent="-342900" font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Around the </a:t>
            </a:r>
            <a:r>
              <a:rPr lang="en-US" sz="2400" dirty="0" smtClean="0">
                <a:latin typeface="+mj-lt"/>
              </a:rPr>
              <a:t>room </a:t>
            </a:r>
            <a:r>
              <a:rPr lang="en-US" sz="2400" dirty="0">
                <a:latin typeface="+mj-lt"/>
              </a:rPr>
              <a:t>– </a:t>
            </a:r>
            <a:r>
              <a:rPr lang="en-US" sz="2400" dirty="0" smtClean="0">
                <a:latin typeface="+mj-lt"/>
              </a:rPr>
              <a:t>Carolyn</a:t>
            </a:r>
          </a:p>
          <a:p>
            <a:pPr marL="800100" lvl="1" indent="-342900" fontAlgn="ctr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EERE’s </a:t>
            </a:r>
            <a:r>
              <a:rPr lang="en-US" sz="2400" dirty="0">
                <a:latin typeface="+mj-lt"/>
              </a:rPr>
              <a:t>new template coordinator, process for application template approvals, site map status – Leslie Gardner</a:t>
            </a:r>
          </a:p>
          <a:p>
            <a:pPr marL="800100" lvl="1" indent="-342900" font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Graphics for landing pages – Billie </a:t>
            </a:r>
            <a:r>
              <a:rPr lang="en-US" sz="2400" dirty="0" smtClean="0">
                <a:latin typeface="+mj-lt"/>
              </a:rPr>
              <a:t>Bates, Nate </a:t>
            </a:r>
            <a:r>
              <a:rPr lang="en-US" sz="2400" dirty="0">
                <a:latin typeface="+mj-lt"/>
              </a:rPr>
              <a:t>Shelter</a:t>
            </a:r>
          </a:p>
          <a:p>
            <a:pPr marL="800100" lvl="1" indent="-342900" fontAlgn="ctr"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</a:rPr>
              <a:t>Template redesign feedback for HUGE – Carolyn </a:t>
            </a:r>
            <a:r>
              <a:rPr lang="en-US" sz="2400" b="1" dirty="0" err="1">
                <a:latin typeface="+mj-lt"/>
              </a:rPr>
              <a:t>Hinkley</a:t>
            </a:r>
            <a:r>
              <a:rPr lang="en-US" sz="2400" b="1" dirty="0">
                <a:latin typeface="+mj-lt"/>
              </a:rPr>
              <a:t> </a:t>
            </a:r>
          </a:p>
          <a:p>
            <a:pPr marL="800100" lvl="1" indent="-342900" font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Newly available energy.gov features – </a:t>
            </a:r>
            <a:r>
              <a:rPr lang="en-US" sz="2400" dirty="0" err="1">
                <a:latin typeface="+mj-lt"/>
              </a:rPr>
              <a:t>Atiq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Warraich</a:t>
            </a:r>
            <a:endParaRPr lang="en-US" sz="2400" dirty="0">
              <a:latin typeface="+mj-lt"/>
            </a:endParaRPr>
          </a:p>
          <a:p>
            <a:pPr marL="800100" lvl="1" indent="-342900" font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Updating Energy Basics </a:t>
            </a:r>
            <a:r>
              <a:rPr lang="en-US" sz="2400" dirty="0" smtClean="0">
                <a:latin typeface="+mj-lt"/>
              </a:rPr>
              <a:t>– </a:t>
            </a:r>
            <a:r>
              <a:rPr lang="en-US" sz="2400" dirty="0">
                <a:latin typeface="+mj-lt"/>
              </a:rPr>
              <a:t>Elizabeth Spencer</a:t>
            </a:r>
          </a:p>
          <a:p>
            <a:pPr marL="800100" lvl="1" indent="-342900" font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FY15 </a:t>
            </a:r>
            <a:r>
              <a:rPr lang="en-US" sz="2400" dirty="0" smtClean="0">
                <a:latin typeface="+mj-lt"/>
              </a:rPr>
              <a:t>Digital Media Report</a:t>
            </a:r>
            <a:r>
              <a:rPr lang="en-US" sz="2400" dirty="0" smtClean="0"/>
              <a:t> </a:t>
            </a:r>
            <a:r>
              <a:rPr lang="en-US" sz="2400" dirty="0"/>
              <a:t>– </a:t>
            </a:r>
            <a:r>
              <a:rPr lang="en-US" sz="2400" dirty="0" smtClean="0">
                <a:latin typeface="+mj-lt"/>
              </a:rPr>
              <a:t>Leslie </a:t>
            </a:r>
            <a:r>
              <a:rPr lang="en-US" sz="2400" dirty="0">
                <a:latin typeface="+mj-lt"/>
              </a:rPr>
              <a:t>Gardner, Ken Dykes, Alexis Powers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641349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61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0924" y="1107142"/>
            <a:ext cx="848447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fontAlgn="ctr"/>
            <a:r>
              <a:rPr lang="en-US" sz="2400" dirty="0" smtClean="0">
                <a:latin typeface="+mj-lt"/>
              </a:rPr>
              <a:t>Interviewed in December 2015 by HUGE team reps</a:t>
            </a:r>
          </a:p>
          <a:p>
            <a:pPr marL="800100" lvl="1" indent="-342900" fontAlgn="ctr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Feedback:</a:t>
            </a:r>
          </a:p>
          <a:p>
            <a:pPr marL="1257300" lvl="2" indent="-342900" fontAlgn="ctr"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+mj-lt"/>
              </a:rPr>
              <a:t>EERE’s top concern is navigation, ticket request streamlining, content analysis</a:t>
            </a:r>
          </a:p>
          <a:p>
            <a:pPr marL="800100" lvl="1" indent="-342900" fontAlgn="ctr">
              <a:buFont typeface="Arial" panose="020B0604020202020204" pitchFamily="34" charset="0"/>
              <a:buChar char="•"/>
            </a:pPr>
            <a:endParaRPr lang="en-US" sz="2400" dirty="0">
              <a:latin typeface="+mj-lt"/>
            </a:endParaRPr>
          </a:p>
          <a:p>
            <a:pPr marL="800100" lvl="1" indent="-342900" fontAlgn="ctr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Other feedback:</a:t>
            </a:r>
          </a:p>
          <a:p>
            <a:pPr marL="1257300" lvl="2" indent="-342900" fontAlgn="ctr"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+mj-lt"/>
              </a:rPr>
              <a:t>Section 508, hero images, mobile, site branding</a:t>
            </a:r>
          </a:p>
          <a:p>
            <a:pPr marL="1257300" lvl="2" indent="-342900" fontAlgn="ctr"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+mj-lt"/>
              </a:rPr>
              <a:t>Minimize use of right rail</a:t>
            </a:r>
          </a:p>
          <a:p>
            <a:pPr marL="1257300" lvl="2" indent="-342900" fontAlgn="ctr"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+mj-lt"/>
              </a:rPr>
              <a:t>Create I/A for entire enterprise</a:t>
            </a:r>
          </a:p>
          <a:p>
            <a:pPr marL="1257300" lvl="2" indent="-342900" fontAlgn="ctr"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+mj-lt"/>
              </a:rPr>
              <a:t>More options for content blocks</a:t>
            </a:r>
          </a:p>
          <a:p>
            <a:pPr marL="1257300" lvl="2" indent="-342900" fontAlgn="ctr"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+mj-lt"/>
              </a:rPr>
              <a:t>Test home page for usability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641349"/>
          </a:xfrm>
        </p:spPr>
        <p:txBody>
          <a:bodyPr/>
          <a:lstStyle/>
          <a:p>
            <a:r>
              <a:rPr lang="en-US" dirty="0" smtClean="0"/>
              <a:t>Redesign Feedback for HUGE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1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0924" y="1107142"/>
            <a:ext cx="84844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2400" b="1" dirty="0">
                <a:latin typeface="+mj-lt"/>
              </a:rPr>
              <a:t>Web Coordinators Meeting</a:t>
            </a:r>
          </a:p>
          <a:p>
            <a:pPr marL="800100" lvl="1" indent="-342900" font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Around the </a:t>
            </a:r>
            <a:r>
              <a:rPr lang="en-US" sz="2400" dirty="0" smtClean="0">
                <a:latin typeface="+mj-lt"/>
              </a:rPr>
              <a:t>room </a:t>
            </a:r>
            <a:r>
              <a:rPr lang="en-US" sz="2400" dirty="0">
                <a:latin typeface="+mj-lt"/>
              </a:rPr>
              <a:t>– </a:t>
            </a:r>
            <a:r>
              <a:rPr lang="en-US" sz="2400" dirty="0" smtClean="0">
                <a:latin typeface="+mj-lt"/>
              </a:rPr>
              <a:t>Carolyn</a:t>
            </a:r>
          </a:p>
          <a:p>
            <a:pPr marL="800100" lvl="1" indent="-342900" fontAlgn="ctr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EERE’s </a:t>
            </a:r>
            <a:r>
              <a:rPr lang="en-US" sz="2400" dirty="0">
                <a:latin typeface="+mj-lt"/>
              </a:rPr>
              <a:t>new template coordinator, process for application template approvals, site map status – Leslie Gardner</a:t>
            </a:r>
          </a:p>
          <a:p>
            <a:pPr marL="800100" lvl="1" indent="-342900" font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Graphics for landing pages – Billie </a:t>
            </a:r>
            <a:r>
              <a:rPr lang="en-US" sz="2400" dirty="0" smtClean="0">
                <a:latin typeface="+mj-lt"/>
              </a:rPr>
              <a:t>Bates, Nate </a:t>
            </a:r>
            <a:r>
              <a:rPr lang="en-US" sz="2400" dirty="0">
                <a:latin typeface="+mj-lt"/>
              </a:rPr>
              <a:t>Shelter</a:t>
            </a:r>
          </a:p>
          <a:p>
            <a:pPr marL="800100" lvl="1" indent="-342900" font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Template redesign feedback for HUGE – Carolyn </a:t>
            </a:r>
            <a:r>
              <a:rPr lang="en-US" sz="2400" dirty="0" err="1">
                <a:latin typeface="+mj-lt"/>
              </a:rPr>
              <a:t>Hinkley</a:t>
            </a:r>
            <a:r>
              <a:rPr lang="en-US" sz="2400" dirty="0">
                <a:latin typeface="+mj-lt"/>
              </a:rPr>
              <a:t> </a:t>
            </a:r>
          </a:p>
          <a:p>
            <a:pPr marL="800100" lvl="1" indent="-342900" fontAlgn="ctr"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</a:rPr>
              <a:t>Newly available energy.gov features – </a:t>
            </a:r>
            <a:r>
              <a:rPr lang="en-US" sz="2400" b="1" dirty="0" err="1">
                <a:latin typeface="+mj-lt"/>
              </a:rPr>
              <a:t>Atiq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Warraich</a:t>
            </a:r>
            <a:endParaRPr lang="en-US" sz="2400" b="1" dirty="0">
              <a:latin typeface="+mj-lt"/>
            </a:endParaRPr>
          </a:p>
          <a:p>
            <a:pPr marL="800100" lvl="1" indent="-342900" font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Updating Energy Basics </a:t>
            </a:r>
            <a:r>
              <a:rPr lang="en-US" sz="2400" dirty="0" smtClean="0">
                <a:latin typeface="+mj-lt"/>
              </a:rPr>
              <a:t>– </a:t>
            </a:r>
            <a:r>
              <a:rPr lang="en-US" sz="2400" dirty="0">
                <a:latin typeface="+mj-lt"/>
              </a:rPr>
              <a:t>Elizabeth Spencer</a:t>
            </a:r>
          </a:p>
          <a:p>
            <a:pPr marL="800100" lvl="1" indent="-342900" font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FY15 </a:t>
            </a:r>
            <a:r>
              <a:rPr lang="en-US" sz="2400" dirty="0" smtClean="0">
                <a:latin typeface="+mj-lt"/>
              </a:rPr>
              <a:t>Digital Media Report</a:t>
            </a:r>
            <a:r>
              <a:rPr lang="en-US" sz="2400" dirty="0" smtClean="0"/>
              <a:t> </a:t>
            </a:r>
            <a:r>
              <a:rPr lang="en-US" sz="2400" dirty="0"/>
              <a:t>– </a:t>
            </a:r>
            <a:r>
              <a:rPr lang="en-US" sz="2400" dirty="0" smtClean="0">
                <a:latin typeface="+mj-lt"/>
              </a:rPr>
              <a:t>Leslie </a:t>
            </a:r>
            <a:r>
              <a:rPr lang="en-US" sz="2400" dirty="0">
                <a:latin typeface="+mj-lt"/>
              </a:rPr>
              <a:t>Gardner, Ken Dykes, Alexis Powers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641349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97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0924" y="1107142"/>
            <a:ext cx="84844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2400" b="1" dirty="0">
                <a:latin typeface="+mj-lt"/>
              </a:rPr>
              <a:t>Web Coordinators Meeting</a:t>
            </a:r>
          </a:p>
          <a:p>
            <a:pPr marL="800100" lvl="1" indent="-342900" font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Around the </a:t>
            </a:r>
            <a:r>
              <a:rPr lang="en-US" sz="2400" dirty="0" smtClean="0">
                <a:latin typeface="+mj-lt"/>
              </a:rPr>
              <a:t>room </a:t>
            </a:r>
            <a:r>
              <a:rPr lang="en-US" sz="2400" dirty="0">
                <a:latin typeface="+mj-lt"/>
              </a:rPr>
              <a:t>– </a:t>
            </a:r>
            <a:r>
              <a:rPr lang="en-US" sz="2400" dirty="0" smtClean="0">
                <a:latin typeface="+mj-lt"/>
              </a:rPr>
              <a:t>Carolyn</a:t>
            </a:r>
            <a:endParaRPr lang="en-US" sz="2400" dirty="0">
              <a:latin typeface="+mj-lt"/>
            </a:endParaRPr>
          </a:p>
          <a:p>
            <a:pPr marL="800100" lvl="1" indent="-342900" font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EERE’s new template coordinator, process for application template approvals, site map status – Leslie Gardner</a:t>
            </a:r>
          </a:p>
          <a:p>
            <a:pPr marL="800100" lvl="1" indent="-342900" font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Graphics for landing pages – Billie </a:t>
            </a:r>
            <a:r>
              <a:rPr lang="en-US" sz="2400" dirty="0" smtClean="0">
                <a:latin typeface="+mj-lt"/>
              </a:rPr>
              <a:t>Bates, Nate </a:t>
            </a:r>
            <a:r>
              <a:rPr lang="en-US" sz="2400" dirty="0">
                <a:latin typeface="+mj-lt"/>
              </a:rPr>
              <a:t>Shelter</a:t>
            </a:r>
          </a:p>
          <a:p>
            <a:pPr marL="800100" lvl="1" indent="-342900" font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Template redesign feedback for HUGE – Carolyn </a:t>
            </a:r>
            <a:r>
              <a:rPr lang="en-US" sz="2400" dirty="0" err="1">
                <a:latin typeface="+mj-lt"/>
              </a:rPr>
              <a:t>Hinkley</a:t>
            </a:r>
            <a:r>
              <a:rPr lang="en-US" sz="2400" dirty="0">
                <a:latin typeface="+mj-lt"/>
              </a:rPr>
              <a:t> </a:t>
            </a:r>
          </a:p>
          <a:p>
            <a:pPr marL="800100" lvl="1" indent="-342900" font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Newly available energy.gov features – </a:t>
            </a:r>
            <a:r>
              <a:rPr lang="en-US" sz="2400" dirty="0" err="1">
                <a:latin typeface="+mj-lt"/>
              </a:rPr>
              <a:t>Atiq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Warraich</a:t>
            </a:r>
            <a:endParaRPr lang="en-US" sz="2400" dirty="0">
              <a:latin typeface="+mj-lt"/>
            </a:endParaRPr>
          </a:p>
          <a:p>
            <a:pPr marL="800100" lvl="1" indent="-342900" fontAlgn="ctr"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</a:rPr>
              <a:t>Updating Energy Basics </a:t>
            </a:r>
            <a:r>
              <a:rPr lang="en-US" sz="2400" b="1" dirty="0" smtClean="0">
                <a:latin typeface="+mj-lt"/>
              </a:rPr>
              <a:t>– </a:t>
            </a:r>
            <a:r>
              <a:rPr lang="en-US" sz="2400" b="1" dirty="0">
                <a:latin typeface="+mj-lt"/>
              </a:rPr>
              <a:t>Elizabeth Spencer</a:t>
            </a:r>
          </a:p>
          <a:p>
            <a:pPr marL="800100" lvl="1" indent="-342900" font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FY15 </a:t>
            </a:r>
            <a:r>
              <a:rPr lang="en-US" sz="2400" dirty="0" smtClean="0">
                <a:latin typeface="+mj-lt"/>
              </a:rPr>
              <a:t>Digital Media Report</a:t>
            </a:r>
            <a:r>
              <a:rPr lang="en-US" sz="2400" dirty="0" smtClean="0"/>
              <a:t> </a:t>
            </a:r>
            <a:r>
              <a:rPr lang="en-US" sz="2400" dirty="0"/>
              <a:t>– </a:t>
            </a:r>
            <a:r>
              <a:rPr lang="en-US" sz="2400" dirty="0" smtClean="0">
                <a:latin typeface="+mj-lt"/>
              </a:rPr>
              <a:t>Leslie </a:t>
            </a:r>
            <a:r>
              <a:rPr lang="en-US" sz="2400" dirty="0">
                <a:latin typeface="+mj-lt"/>
              </a:rPr>
              <a:t>Gardner, Ken Dykes, Alexis Powers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641349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95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the Energy Basics Website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219200"/>
            <a:ext cx="8077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2400" dirty="0" smtClean="0">
                <a:latin typeface="+mj-lt"/>
              </a:rPr>
              <a:t>Help us update Energy Basics!</a:t>
            </a:r>
          </a:p>
          <a:p>
            <a:pPr fontAlgn="ctr"/>
            <a:endParaRPr lang="en-US" sz="2400" dirty="0" smtClean="0">
              <a:latin typeface="+mj-lt"/>
            </a:endParaRPr>
          </a:p>
          <a:p>
            <a:pPr algn="ctr" fontAlgn="ctr"/>
            <a:r>
              <a:rPr lang="en-US" sz="2400" b="1" dirty="0" smtClean="0">
                <a:latin typeface="+mj-lt"/>
                <a:hlinkClick r:id="rId3"/>
              </a:rPr>
              <a:t>energy.gov/</a:t>
            </a:r>
            <a:r>
              <a:rPr lang="en-US" sz="2400" b="1" dirty="0" err="1" smtClean="0">
                <a:latin typeface="+mj-lt"/>
                <a:hlinkClick r:id="rId3"/>
              </a:rPr>
              <a:t>eere</a:t>
            </a:r>
            <a:r>
              <a:rPr lang="en-US" sz="2400" b="1" dirty="0" smtClean="0">
                <a:latin typeface="+mj-lt"/>
                <a:hlinkClick r:id="rId3"/>
              </a:rPr>
              <a:t>/</a:t>
            </a:r>
            <a:r>
              <a:rPr lang="en-US" sz="2400" b="1" dirty="0" err="1" smtClean="0">
                <a:latin typeface="+mj-lt"/>
                <a:hlinkClick r:id="rId3"/>
              </a:rPr>
              <a:t>energybasics</a:t>
            </a:r>
            <a:r>
              <a:rPr lang="en-US" sz="2400" b="1" dirty="0" smtClean="0">
                <a:latin typeface="+mj-lt"/>
                <a:hlinkClick r:id="rId3"/>
              </a:rPr>
              <a:t>/energy-basics</a:t>
            </a:r>
            <a:r>
              <a:rPr lang="en-US" sz="2400" b="1" dirty="0" smtClean="0">
                <a:latin typeface="+mj-lt"/>
              </a:rPr>
              <a:t> </a:t>
            </a:r>
            <a:endParaRPr lang="en-US" sz="2400" b="1" dirty="0">
              <a:latin typeface="+mj-lt"/>
            </a:endParaRPr>
          </a:p>
          <a:p>
            <a:pPr fontAlgn="ctr"/>
            <a:endParaRPr lang="en-US" sz="2400" dirty="0" smtClean="0">
              <a:latin typeface="+mj-lt"/>
            </a:endParaRPr>
          </a:p>
          <a:p>
            <a:pPr fontAlgn="ctr"/>
            <a:r>
              <a:rPr lang="en-US" sz="2400" dirty="0" smtClean="0">
                <a:latin typeface="+mj-lt"/>
              </a:rPr>
              <a:t>Background:</a:t>
            </a:r>
            <a:endParaRPr lang="en-US" sz="2400" dirty="0">
              <a:latin typeface="+mj-lt"/>
            </a:endParaRPr>
          </a:p>
          <a:p>
            <a:pPr marL="342900" indent="-342900" fontAlgn="ctr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Energy Basics was created to host general information about how EE &amp; RE technologies work.</a:t>
            </a:r>
          </a:p>
          <a:p>
            <a:pPr marL="342900" indent="-342900" fontAlgn="ctr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Around 2010, most office-level “basic science” information was moved from offices’ websites to create Energy Basics.</a:t>
            </a:r>
            <a:endParaRPr lang="en-US" sz="2400" dirty="0">
              <a:latin typeface="+mj-lt"/>
            </a:endParaRPr>
          </a:p>
          <a:p>
            <a:pPr marL="342900" indent="-342900" fontAlgn="ctr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All offices still own their content—it’s just hosted somewhere else.</a:t>
            </a:r>
          </a:p>
          <a:p>
            <a:pPr marL="342900" indent="-342900" fontAlgn="ctr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And it’s out of date!</a:t>
            </a:r>
          </a:p>
        </p:txBody>
      </p:sp>
    </p:spTree>
    <p:extLst>
      <p:ext uri="{BB962C8B-B14F-4D97-AF65-F5344CB8AC3E}">
        <p14:creationId xmlns:p14="http://schemas.microsoft.com/office/powerpoint/2010/main" val="198132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the Energy Basics Website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219200"/>
            <a:ext cx="8077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2400" dirty="0" smtClean="0">
                <a:latin typeface="+mj-lt"/>
              </a:rPr>
              <a:t>We need</a:t>
            </a:r>
            <a:r>
              <a:rPr lang="en-US" sz="2400" b="1" dirty="0" smtClean="0">
                <a:latin typeface="+mj-lt"/>
              </a:rPr>
              <a:t> your help</a:t>
            </a:r>
            <a:r>
              <a:rPr lang="en-US" sz="2400" dirty="0" smtClean="0">
                <a:latin typeface="+mj-lt"/>
              </a:rPr>
              <a:t>.</a:t>
            </a:r>
          </a:p>
          <a:p>
            <a:pPr fontAlgn="ctr"/>
            <a:endParaRPr lang="en-US" sz="2400" dirty="0">
              <a:latin typeface="+mj-lt"/>
            </a:endParaRPr>
          </a:p>
          <a:p>
            <a:pPr marL="342900" indent="-342900" fontAlgn="ctr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Your office can decide the best way to update your content.</a:t>
            </a:r>
          </a:p>
          <a:p>
            <a:pPr marL="342900" indent="-342900" fontAlgn="ctr">
              <a:buFont typeface="Arial" panose="020B0604020202020204" pitchFamily="34" charset="0"/>
              <a:buChar char="•"/>
            </a:pPr>
            <a:endParaRPr lang="en-US" sz="2400" dirty="0">
              <a:latin typeface="+mj-lt"/>
            </a:endParaRPr>
          </a:p>
          <a:p>
            <a:pPr marL="342900" indent="-342900" fontAlgn="ctr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We’re working on an inventory that shows all the pages you own on the site, and we’ll share it in the next few weeks.</a:t>
            </a:r>
          </a:p>
          <a:p>
            <a:pPr marL="342900" indent="-342900" fontAlgn="ctr">
              <a:buFont typeface="Arial" panose="020B0604020202020204" pitchFamily="34" charset="0"/>
              <a:buChar char="•"/>
            </a:pPr>
            <a:endParaRPr lang="en-US" sz="2400" dirty="0">
              <a:latin typeface="+mj-lt"/>
            </a:endParaRPr>
          </a:p>
          <a:p>
            <a:pPr marL="342900" indent="-342900" fontAlgn="ctr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We’d love if you could update this content in FY16. Just tell us what schedule works for you, and we’ll work with you to get it done.</a:t>
            </a:r>
          </a:p>
          <a:p>
            <a:pPr marL="342900" indent="-342900" fontAlgn="ctr">
              <a:buFont typeface="Arial" panose="020B0604020202020204" pitchFamily="34" charset="0"/>
              <a:buChar char="•"/>
            </a:pPr>
            <a:endParaRPr lang="en-US" sz="2400" dirty="0">
              <a:latin typeface="+mj-lt"/>
            </a:endParaRPr>
          </a:p>
          <a:p>
            <a:pPr marL="342900" indent="-342900" fontAlgn="ctr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We’ll post your content when you’ve approved it.</a:t>
            </a:r>
          </a:p>
          <a:p>
            <a:pPr marL="342900" indent="-342900" fontAlgn="ctr">
              <a:buFont typeface="Arial" panose="020B0604020202020204" pitchFamily="34" charset="0"/>
              <a:buChar char="•"/>
            </a:pP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3070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0924" y="1107142"/>
            <a:ext cx="84844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2400" b="1" dirty="0">
                <a:latin typeface="+mj-lt"/>
              </a:rPr>
              <a:t>Web Coordinators Meeting</a:t>
            </a:r>
          </a:p>
          <a:p>
            <a:pPr marL="800100" lvl="1" indent="-342900" font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Around the </a:t>
            </a:r>
            <a:r>
              <a:rPr lang="en-US" sz="2400" dirty="0" smtClean="0">
                <a:latin typeface="+mj-lt"/>
              </a:rPr>
              <a:t>room </a:t>
            </a:r>
            <a:r>
              <a:rPr lang="en-US" sz="2400" dirty="0">
                <a:latin typeface="+mj-lt"/>
              </a:rPr>
              <a:t>– </a:t>
            </a:r>
            <a:r>
              <a:rPr lang="en-US" sz="2400" dirty="0" smtClean="0">
                <a:latin typeface="+mj-lt"/>
              </a:rPr>
              <a:t>Carolyn</a:t>
            </a:r>
            <a:endParaRPr lang="en-US" sz="2400" dirty="0">
              <a:latin typeface="+mj-lt"/>
            </a:endParaRPr>
          </a:p>
          <a:p>
            <a:pPr marL="800100" lvl="1" indent="-342900" font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EERE’s new template coordinator, process for application template approvals, site map status – Leslie Gardner</a:t>
            </a:r>
          </a:p>
          <a:p>
            <a:pPr marL="800100" lvl="1" indent="-342900" font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Graphics for landing pages – Billie </a:t>
            </a:r>
            <a:r>
              <a:rPr lang="en-US" sz="2400" dirty="0" smtClean="0">
                <a:latin typeface="+mj-lt"/>
              </a:rPr>
              <a:t>Bates, Nate </a:t>
            </a:r>
            <a:r>
              <a:rPr lang="en-US" sz="2400" dirty="0">
                <a:latin typeface="+mj-lt"/>
              </a:rPr>
              <a:t>Shelter</a:t>
            </a:r>
          </a:p>
          <a:p>
            <a:pPr marL="800100" lvl="1" indent="-342900" font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Template redesign feedback for HUGE – Carolyn </a:t>
            </a:r>
            <a:r>
              <a:rPr lang="en-US" sz="2400" dirty="0" err="1">
                <a:latin typeface="+mj-lt"/>
              </a:rPr>
              <a:t>Hinkley</a:t>
            </a:r>
            <a:r>
              <a:rPr lang="en-US" sz="2400" dirty="0">
                <a:latin typeface="+mj-lt"/>
              </a:rPr>
              <a:t> </a:t>
            </a:r>
          </a:p>
          <a:p>
            <a:pPr marL="800100" lvl="1" indent="-342900" font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Newly available energy.gov features – </a:t>
            </a:r>
            <a:r>
              <a:rPr lang="en-US" sz="2400" dirty="0" err="1">
                <a:latin typeface="+mj-lt"/>
              </a:rPr>
              <a:t>Atiq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Warraich</a:t>
            </a:r>
            <a:endParaRPr lang="en-US" sz="2400" dirty="0">
              <a:latin typeface="+mj-lt"/>
            </a:endParaRPr>
          </a:p>
          <a:p>
            <a:pPr marL="800100" lvl="1" indent="-342900" font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Updating Energy Basics </a:t>
            </a:r>
            <a:r>
              <a:rPr lang="en-US" sz="2400" dirty="0" smtClean="0">
                <a:latin typeface="+mj-lt"/>
              </a:rPr>
              <a:t>– </a:t>
            </a:r>
            <a:r>
              <a:rPr lang="en-US" sz="2400" dirty="0">
                <a:latin typeface="+mj-lt"/>
              </a:rPr>
              <a:t>Elizabeth Spencer</a:t>
            </a:r>
          </a:p>
          <a:p>
            <a:pPr marL="800100" lvl="1" indent="-342900" fontAlgn="ctr"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</a:rPr>
              <a:t>FY15 </a:t>
            </a:r>
            <a:r>
              <a:rPr lang="en-US" sz="2400" b="1" dirty="0" smtClean="0">
                <a:latin typeface="+mj-lt"/>
              </a:rPr>
              <a:t>Digital Media Report</a:t>
            </a:r>
            <a:r>
              <a:rPr lang="en-US" sz="2400" dirty="0" smtClean="0"/>
              <a:t> </a:t>
            </a:r>
            <a:r>
              <a:rPr lang="en-US" sz="2400" b="1" dirty="0"/>
              <a:t>– </a:t>
            </a:r>
            <a:r>
              <a:rPr lang="en-US" sz="2400" b="1" dirty="0" smtClean="0">
                <a:latin typeface="+mj-lt"/>
              </a:rPr>
              <a:t>Leslie </a:t>
            </a:r>
            <a:r>
              <a:rPr lang="en-US" sz="2400" b="1" dirty="0">
                <a:latin typeface="+mj-lt"/>
              </a:rPr>
              <a:t>Gardner, Ken Dykes, Alexis Powers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641349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47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0924" y="1107142"/>
            <a:ext cx="84844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2400" b="1" dirty="0" smtClean="0">
                <a:latin typeface="+mj-lt"/>
              </a:rPr>
              <a:t>Platforms</a:t>
            </a:r>
            <a:endParaRPr lang="en-US" sz="2400" b="1" dirty="0">
              <a:latin typeface="+mj-lt"/>
            </a:endParaRPr>
          </a:p>
          <a:p>
            <a:pPr marL="800100" lvl="1" indent="-342900" fontAlgn="ctr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EERE website, EERE Facebook, @energy.gov Twitter</a:t>
            </a:r>
          </a:p>
          <a:p>
            <a:pPr marL="800100" lvl="1" indent="-342900" fontAlgn="ctr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Energy Saver website, Energy Saver Facebook, Energy Saver Twitter</a:t>
            </a:r>
          </a:p>
          <a:p>
            <a:pPr marL="800100" lvl="1" indent="-342900" fontAlgn="ctr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DOE You Tube, Vimeo </a:t>
            </a:r>
          </a:p>
          <a:p>
            <a:pPr marL="800100" lvl="1" indent="-342900" fontAlgn="ctr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EERE Blog</a:t>
            </a:r>
          </a:p>
          <a:p>
            <a:pPr marL="800100" lvl="1" indent="-342900" fontAlgn="ctr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GovDelivery </a:t>
            </a:r>
            <a:endParaRPr lang="en-US" sz="2400" b="1" dirty="0">
              <a:latin typeface="+mj-lt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641349"/>
          </a:xfrm>
        </p:spPr>
        <p:txBody>
          <a:bodyPr/>
          <a:lstStyle/>
          <a:p>
            <a:r>
              <a:rPr lang="en-US" dirty="0" smtClean="0"/>
              <a:t>EERE FY15 Digital Media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37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0924" y="1107142"/>
            <a:ext cx="84844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2400" b="1" dirty="0" smtClean="0">
                <a:latin typeface="+mj-lt"/>
              </a:rPr>
              <a:t>EERE Website, Facebook, @energy.gov Twitter</a:t>
            </a:r>
          </a:p>
          <a:p>
            <a:pPr marL="800100" lvl="1" indent="-342900" fontAlgn="ctr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EERE website had nearly 28 million </a:t>
            </a:r>
            <a:r>
              <a:rPr lang="en-US" sz="2400" dirty="0" err="1" smtClean="0">
                <a:latin typeface="+mj-lt"/>
              </a:rPr>
              <a:t>pageviews</a:t>
            </a:r>
            <a:endParaRPr lang="en-US" sz="2400" dirty="0" smtClean="0">
              <a:latin typeface="+mj-lt"/>
            </a:endParaRPr>
          </a:p>
          <a:p>
            <a:pPr marL="800100" lvl="1" indent="-342900" fontAlgn="ctr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EERE Success Stories </a:t>
            </a:r>
            <a:r>
              <a:rPr lang="en-US" sz="2400" dirty="0" err="1" smtClean="0">
                <a:latin typeface="+mj-lt"/>
              </a:rPr>
              <a:t>pageviews</a:t>
            </a:r>
            <a:r>
              <a:rPr lang="en-US" sz="2400" dirty="0" smtClean="0">
                <a:latin typeface="+mj-lt"/>
              </a:rPr>
              <a:t> increased 145%</a:t>
            </a:r>
          </a:p>
          <a:p>
            <a:pPr marL="800100" lvl="1" indent="-342900" fontAlgn="ctr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EERE Facebook increased “Likes” to 111,000 up from 11,000 two years ago</a:t>
            </a:r>
          </a:p>
          <a:p>
            <a:pPr marL="800100" lvl="1" indent="-342900" fontAlgn="ctr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EERE Facebook posts have a cumulative reach of nearly five million users in FY15</a:t>
            </a:r>
          </a:p>
          <a:p>
            <a:pPr marL="800100" lvl="1" indent="-342900" fontAlgn="ctr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In Q3 and Q4, 73% of @energy tweets were related to clean energy</a:t>
            </a:r>
          </a:p>
          <a:p>
            <a:pPr marL="800100" lvl="1" indent="-342900" font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C</a:t>
            </a:r>
            <a:r>
              <a:rPr lang="en-US" sz="2400" dirty="0" smtClean="0">
                <a:latin typeface="+mj-lt"/>
              </a:rPr>
              <a:t>ampaigns: Wind Vision and National Drive Electric Week.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641349"/>
          </a:xfrm>
        </p:spPr>
        <p:txBody>
          <a:bodyPr/>
          <a:lstStyle/>
          <a:p>
            <a:r>
              <a:rPr lang="en-US" dirty="0" smtClean="0"/>
              <a:t>EERE FY15 Digital Media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00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0924" y="1107142"/>
            <a:ext cx="848447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2400" b="1" dirty="0" smtClean="0">
                <a:latin typeface="+mj-lt"/>
              </a:rPr>
              <a:t>EERE Top Pages </a:t>
            </a:r>
            <a:endParaRPr lang="en-US" sz="2400" b="1" dirty="0">
              <a:latin typeface="+mj-lt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How </a:t>
            </a:r>
            <a:r>
              <a:rPr lang="en-US" dirty="0"/>
              <a:t>Do Wind Turbines Work?  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EERE </a:t>
            </a:r>
            <a:r>
              <a:rPr lang="en-US" dirty="0"/>
              <a:t>Home Page  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Animation</a:t>
            </a:r>
            <a:r>
              <a:rPr lang="en-US" dirty="0"/>
              <a:t>: How a Wind Turbine Works  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Alternative </a:t>
            </a:r>
            <a:r>
              <a:rPr lang="en-US" dirty="0"/>
              <a:t>Fuels Data Center: Alternative Fueling Station Locator  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Alternative </a:t>
            </a:r>
            <a:r>
              <a:rPr lang="en-US" dirty="0"/>
              <a:t>Fuels Data Center Home Page  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Building </a:t>
            </a:r>
            <a:r>
              <a:rPr lang="en-US" dirty="0"/>
              <a:t>Technologies Office: </a:t>
            </a:r>
            <a:r>
              <a:rPr lang="en-US" dirty="0" err="1"/>
              <a:t>EnergyPlus</a:t>
            </a:r>
            <a:r>
              <a:rPr lang="en-US" dirty="0"/>
              <a:t> Energy Simulation Software  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 smtClean="0"/>
              <a:t>COMcheck</a:t>
            </a:r>
            <a:r>
              <a:rPr lang="en-US" dirty="0" smtClean="0"/>
              <a:t> </a:t>
            </a:r>
            <a:r>
              <a:rPr lang="en-US" dirty="0"/>
              <a:t>| Building Energy Codes Program  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Advantages </a:t>
            </a:r>
            <a:r>
              <a:rPr lang="en-US" dirty="0"/>
              <a:t>and Challenges of Wind Energy  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Alternative </a:t>
            </a:r>
            <a:r>
              <a:rPr lang="en-US" dirty="0"/>
              <a:t>Fuels Data Center: Alternative Fuels and Advanced Vehicles  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Alternative </a:t>
            </a:r>
            <a:r>
              <a:rPr lang="en-US" dirty="0"/>
              <a:t>Fuels Data Center: Ethanol Fueling Station Locations  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641349"/>
          </a:xfrm>
        </p:spPr>
        <p:txBody>
          <a:bodyPr/>
          <a:lstStyle/>
          <a:p>
            <a:r>
              <a:rPr lang="en-US" dirty="0" smtClean="0"/>
              <a:t>EERE FY15 Digital Media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73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0924" y="1107142"/>
            <a:ext cx="84844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2400" b="1" dirty="0" smtClean="0">
                <a:latin typeface="+mj-lt"/>
              </a:rPr>
              <a:t>Web Coordinators Meeting</a:t>
            </a:r>
          </a:p>
          <a:p>
            <a:pPr marL="800100" lvl="1" indent="-342900" fontAlgn="ctr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+mj-lt"/>
              </a:rPr>
              <a:t>Around </a:t>
            </a:r>
            <a:r>
              <a:rPr lang="en-US" sz="2400" b="1" dirty="0">
                <a:latin typeface="+mj-lt"/>
              </a:rPr>
              <a:t>the </a:t>
            </a:r>
            <a:r>
              <a:rPr lang="en-US" sz="2400" b="1" dirty="0" smtClean="0">
                <a:latin typeface="+mj-lt"/>
              </a:rPr>
              <a:t>room</a:t>
            </a:r>
            <a:r>
              <a:rPr lang="en-US" sz="2400" dirty="0" smtClean="0"/>
              <a:t> </a:t>
            </a:r>
            <a:r>
              <a:rPr lang="en-US" sz="2400" dirty="0"/>
              <a:t>– </a:t>
            </a:r>
            <a:r>
              <a:rPr lang="en-US" sz="2400" b="1" dirty="0" smtClean="0">
                <a:latin typeface="+mj-lt"/>
              </a:rPr>
              <a:t>Carolyn</a:t>
            </a:r>
          </a:p>
          <a:p>
            <a:pPr marL="800100" lvl="1" indent="-342900" fontAlgn="ctr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EERE’s new template coordinator, process for application template approvals, site map status – Leslie Gardner</a:t>
            </a:r>
            <a:endParaRPr lang="en-US" sz="2400" dirty="0">
              <a:latin typeface="+mj-lt"/>
            </a:endParaRPr>
          </a:p>
          <a:p>
            <a:pPr marL="800100" lvl="1" indent="-342900" fontAlgn="ctr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Graphics for landing pages – </a:t>
            </a:r>
            <a:r>
              <a:rPr lang="en-US" sz="2400" dirty="0">
                <a:latin typeface="+mj-lt"/>
              </a:rPr>
              <a:t>Billie </a:t>
            </a:r>
            <a:r>
              <a:rPr lang="en-US" sz="2400" dirty="0" smtClean="0">
                <a:latin typeface="+mj-lt"/>
              </a:rPr>
              <a:t>Bates, Nate Shelter</a:t>
            </a:r>
          </a:p>
          <a:p>
            <a:pPr marL="800100" lvl="1" indent="-342900" fontAlgn="ctr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Template redesign feedback for HUGE – Carolyn </a:t>
            </a:r>
            <a:r>
              <a:rPr lang="en-US" sz="2400" dirty="0" err="1" smtClean="0">
                <a:latin typeface="+mj-lt"/>
              </a:rPr>
              <a:t>Hinkley</a:t>
            </a:r>
            <a:r>
              <a:rPr lang="en-US" sz="2400" dirty="0" smtClean="0">
                <a:latin typeface="+mj-lt"/>
              </a:rPr>
              <a:t> </a:t>
            </a:r>
          </a:p>
          <a:p>
            <a:pPr marL="800100" lvl="1" indent="-342900" fontAlgn="ctr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Newly available energy.gov features – </a:t>
            </a:r>
            <a:r>
              <a:rPr lang="en-US" sz="2400" dirty="0" err="1" smtClean="0">
                <a:latin typeface="+mj-lt"/>
              </a:rPr>
              <a:t>Atiq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Warraich</a:t>
            </a:r>
            <a:endParaRPr lang="en-US" sz="2400" dirty="0" smtClean="0">
              <a:latin typeface="+mj-lt"/>
            </a:endParaRPr>
          </a:p>
          <a:p>
            <a:pPr marL="800100" lvl="1" indent="-342900" font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Updating Energy Basics </a:t>
            </a:r>
            <a:r>
              <a:rPr lang="en-US" sz="2400" dirty="0" smtClean="0">
                <a:latin typeface="+mj-lt"/>
              </a:rPr>
              <a:t>– Elizabeth Spencer</a:t>
            </a:r>
          </a:p>
          <a:p>
            <a:pPr marL="800100" lvl="1" indent="-342900" fontAlgn="ctr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FY15 Digital Media Report</a:t>
            </a:r>
            <a:r>
              <a:rPr lang="en-US" sz="2400" dirty="0"/>
              <a:t> – </a:t>
            </a:r>
            <a:r>
              <a:rPr lang="en-US" sz="2400" dirty="0" smtClean="0">
                <a:latin typeface="+mj-lt"/>
              </a:rPr>
              <a:t>Leslie Gardner, Ken Dykes, Alexis Powers</a:t>
            </a:r>
            <a:endParaRPr lang="en-US" sz="2400" dirty="0">
              <a:latin typeface="+mj-lt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641349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3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0924" y="1107142"/>
            <a:ext cx="84844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2400" b="1" dirty="0" smtClean="0">
                <a:latin typeface="+mj-lt"/>
              </a:rPr>
              <a:t>Energy Saver Website, Facebook, Twitter</a:t>
            </a:r>
          </a:p>
          <a:p>
            <a:pPr marL="800100" lvl="1" indent="-342900" fontAlgn="ctr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Redesigned home page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and new site architecture</a:t>
            </a:r>
          </a:p>
          <a:p>
            <a:pPr marL="800100" lvl="1" indent="-342900" fontAlgn="ctr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Launched new appliance energy calculator</a:t>
            </a:r>
          </a:p>
          <a:p>
            <a:pPr marL="800100" lvl="1" indent="-342900" fontAlgn="ctr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Energy Saver generated 28% of energy.gov </a:t>
            </a:r>
            <a:r>
              <a:rPr lang="en-US" sz="2400" dirty="0" err="1" smtClean="0">
                <a:latin typeface="+mj-lt"/>
              </a:rPr>
              <a:t>pageviews</a:t>
            </a:r>
            <a:endParaRPr lang="en-US" sz="2400" dirty="0" smtClean="0">
              <a:latin typeface="+mj-lt"/>
            </a:endParaRPr>
          </a:p>
          <a:p>
            <a:pPr marL="800100" lvl="1" indent="-342900" fontAlgn="ctr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Energy Saver pages had four of the 10 most viewed pages in energy.gov</a:t>
            </a:r>
          </a:p>
          <a:p>
            <a:pPr marL="800100" lvl="1" indent="-342900" fontAlgn="ctr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Launched Twitter account</a:t>
            </a:r>
          </a:p>
          <a:p>
            <a:pPr marL="800100" lvl="1" indent="-342900" fontAlgn="ctr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Energy Saver mobile/tablet use = 35% vs 12% for EERE.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641349"/>
          </a:xfrm>
        </p:spPr>
        <p:txBody>
          <a:bodyPr/>
          <a:lstStyle/>
          <a:p>
            <a:r>
              <a:rPr lang="en-US" dirty="0" smtClean="0"/>
              <a:t>EERE FY15 Digital Media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55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0924" y="1107142"/>
            <a:ext cx="84844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2400" b="1" dirty="0" smtClean="0">
                <a:latin typeface="+mj-lt"/>
              </a:rPr>
              <a:t>Videos</a:t>
            </a:r>
          </a:p>
          <a:p>
            <a:pPr marL="800100" lvl="1" indent="-342900" fontAlgn="ctr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22 Energy 101 videos</a:t>
            </a:r>
          </a:p>
          <a:p>
            <a:pPr marL="800100" lvl="1" indent="-342900" fontAlgn="ctr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101 videos have 1.75 million cumulative views</a:t>
            </a:r>
          </a:p>
          <a:p>
            <a:pPr marL="800100" lvl="1" indent="-342900" fontAlgn="ctr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13 of 15 most viewed videos on DOE’s YouTube channel</a:t>
            </a:r>
          </a:p>
          <a:p>
            <a:pPr marL="800100" lvl="1" indent="-342900" fontAlgn="ctr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B-roll library on Vimeo</a:t>
            </a:r>
          </a:p>
          <a:p>
            <a:pPr marL="1257300" lvl="2" indent="-342900" fontAlgn="ctr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Produced as part of 101 process</a:t>
            </a:r>
          </a:p>
          <a:p>
            <a:pPr marL="800100" lvl="1" indent="-342900" fontAlgn="ctr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Testimonial videos</a:t>
            </a:r>
          </a:p>
          <a:p>
            <a:pPr marL="1257300" lvl="2" indent="-342900" fontAlgn="ctr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Produced as part of </a:t>
            </a:r>
            <a:r>
              <a:rPr lang="en-US" sz="2400" smtClean="0">
                <a:latin typeface="+mj-lt"/>
              </a:rPr>
              <a:t>101 process</a:t>
            </a:r>
            <a:endParaRPr lang="en-US" sz="2400" dirty="0" smtClean="0">
              <a:latin typeface="+mj-lt"/>
            </a:endParaRPr>
          </a:p>
          <a:p>
            <a:pPr marL="1257300" lvl="2" indent="-342900" fontAlgn="ctr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EERE </a:t>
            </a:r>
            <a:r>
              <a:rPr lang="en-US" sz="2400" dirty="0" err="1" smtClean="0">
                <a:latin typeface="+mj-lt"/>
              </a:rPr>
              <a:t>Comms</a:t>
            </a:r>
            <a:r>
              <a:rPr lang="en-US" sz="2400" dirty="0" smtClean="0">
                <a:latin typeface="+mj-lt"/>
              </a:rPr>
              <a:t> also produces testimonial videos.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641349"/>
          </a:xfrm>
        </p:spPr>
        <p:txBody>
          <a:bodyPr/>
          <a:lstStyle/>
          <a:p>
            <a:r>
              <a:rPr lang="en-US" dirty="0" smtClean="0"/>
              <a:t>EERE FY15 Digital Media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81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0924" y="1107142"/>
            <a:ext cx="84844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2400" b="1" dirty="0" smtClean="0">
                <a:latin typeface="+mj-lt"/>
              </a:rPr>
              <a:t>Email Lists</a:t>
            </a:r>
          </a:p>
          <a:p>
            <a:pPr marL="800100" lvl="1" indent="-342900" fontAlgn="ctr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238 lists in GovDelivery</a:t>
            </a:r>
          </a:p>
          <a:p>
            <a:pPr marL="800100" lvl="1" indent="-342900" fontAlgn="ctr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Total 335K subscribers</a:t>
            </a:r>
          </a:p>
          <a:p>
            <a:pPr marL="800100" lvl="1" indent="-342900" fontAlgn="ctr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EERE News = 58K subscribers</a:t>
            </a:r>
          </a:p>
          <a:p>
            <a:pPr marL="800100" lvl="1" indent="-342900" fontAlgn="ctr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EERE Network News = 60K subscribers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641349"/>
          </a:xfrm>
        </p:spPr>
        <p:txBody>
          <a:bodyPr/>
          <a:lstStyle/>
          <a:p>
            <a:r>
              <a:rPr lang="en-US" dirty="0" smtClean="0"/>
              <a:t>EERE FY15 Digital Media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09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0924" y="1107142"/>
            <a:ext cx="84844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2400" b="1" dirty="0" smtClean="0">
                <a:latin typeface="+mj-lt"/>
              </a:rPr>
              <a:t>Report posted on EERE Communication Standards</a:t>
            </a:r>
            <a:endParaRPr lang="en-US" sz="2000" dirty="0" smtClean="0">
              <a:latin typeface="+mn-lt"/>
              <a:hlinkClick r:id="rId2"/>
            </a:endParaRPr>
          </a:p>
          <a:p>
            <a:pPr fontAlgn="ctr"/>
            <a:r>
              <a:rPr lang="en-US" sz="2400" dirty="0" smtClean="0">
                <a:latin typeface="+mn-lt"/>
              </a:rPr>
              <a:t>Websites &amp; </a:t>
            </a:r>
            <a:r>
              <a:rPr lang="en-US" sz="2400" dirty="0">
                <a:latin typeface="+mn-lt"/>
              </a:rPr>
              <a:t>D</a:t>
            </a:r>
            <a:r>
              <a:rPr lang="en-US" sz="2400" dirty="0" smtClean="0">
                <a:latin typeface="+mn-lt"/>
              </a:rPr>
              <a:t>igital </a:t>
            </a:r>
            <a:r>
              <a:rPr lang="en-US" sz="2400" dirty="0">
                <a:latin typeface="+mn-lt"/>
              </a:rPr>
              <a:t>M</a:t>
            </a:r>
            <a:r>
              <a:rPr lang="en-US" sz="2400" dirty="0" smtClean="0">
                <a:latin typeface="+mn-lt"/>
              </a:rPr>
              <a:t>edia &gt; Web Governance &gt; Website Reports</a:t>
            </a:r>
          </a:p>
          <a:p>
            <a:pPr fontAlgn="ctr"/>
            <a:r>
              <a:rPr lang="en-US" sz="2400" u="sng" dirty="0" smtClean="0">
                <a:latin typeface="+mn-lt"/>
                <a:hlinkClick r:id="rId2"/>
              </a:rPr>
              <a:t>http</a:t>
            </a:r>
            <a:r>
              <a:rPr lang="en-US" sz="2400" u="sng" dirty="0">
                <a:latin typeface="+mn-lt"/>
                <a:hlinkClick r:id="rId2"/>
              </a:rPr>
              <a:t>://energy.gov/eere/communicationstandards/downloads/eere-annual-website-reports</a:t>
            </a:r>
            <a:endParaRPr lang="en-US" sz="2400" b="1" dirty="0">
              <a:latin typeface="+mn-lt"/>
            </a:endParaRPr>
          </a:p>
          <a:p>
            <a:pPr fontAlgn="ctr"/>
            <a:endParaRPr lang="en-US" sz="2400" b="1" dirty="0" smtClean="0">
              <a:latin typeface="+mj-lt"/>
            </a:endParaRPr>
          </a:p>
          <a:p>
            <a:pPr fontAlgn="ctr"/>
            <a:r>
              <a:rPr lang="en-US" sz="2400" b="1" dirty="0" smtClean="0">
                <a:latin typeface="+mj-lt"/>
              </a:rPr>
              <a:t>FY16</a:t>
            </a:r>
          </a:p>
          <a:p>
            <a:pPr fontAlgn="ctr"/>
            <a:r>
              <a:rPr lang="en-US" sz="2400" dirty="0" smtClean="0">
                <a:latin typeface="+mj-lt"/>
              </a:rPr>
              <a:t>Develop success indicators that align with EERE’s Strategic Plan and dashboards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641349"/>
          </a:xfrm>
        </p:spPr>
        <p:txBody>
          <a:bodyPr/>
          <a:lstStyle/>
          <a:p>
            <a:r>
              <a:rPr lang="en-US" dirty="0" smtClean="0"/>
              <a:t>EERE FY15 Digital Media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46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 smtClean="0"/>
              <a:t>Next meeting: February 18, 1:00-2:00 EST</a:t>
            </a:r>
          </a:p>
          <a:p>
            <a:pPr marL="0" indent="0" algn="ctr">
              <a:buNone/>
            </a:pPr>
            <a:r>
              <a:rPr lang="en-US" sz="2400" dirty="0" smtClean="0"/>
              <a:t>11:00-12:00 MST</a:t>
            </a:r>
          </a:p>
          <a:p>
            <a:pPr marL="0" indent="0" algn="ctr">
              <a:buNone/>
            </a:pPr>
            <a:r>
              <a:rPr lang="en-US" sz="2400" dirty="0" smtClean="0"/>
              <a:t>Golden: X300 &amp; HQ: 5E-069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906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0924" y="1107142"/>
            <a:ext cx="84844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2400" b="1" dirty="0">
                <a:latin typeface="+mj-lt"/>
              </a:rPr>
              <a:t>Web Coordinators Meeting</a:t>
            </a:r>
          </a:p>
          <a:p>
            <a:pPr marL="800100" lvl="1" indent="-342900" font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Around the </a:t>
            </a:r>
            <a:r>
              <a:rPr lang="en-US" sz="2400" dirty="0" smtClean="0">
                <a:latin typeface="+mj-lt"/>
              </a:rPr>
              <a:t>room </a:t>
            </a:r>
            <a:r>
              <a:rPr lang="en-US" sz="2400" dirty="0">
                <a:latin typeface="+mj-lt"/>
              </a:rPr>
              <a:t>– </a:t>
            </a:r>
            <a:r>
              <a:rPr lang="en-US" sz="2400" dirty="0" smtClean="0">
                <a:latin typeface="+mj-lt"/>
              </a:rPr>
              <a:t>Carolyn</a:t>
            </a:r>
            <a:endParaRPr lang="en-US" sz="2400" dirty="0">
              <a:latin typeface="+mj-lt"/>
            </a:endParaRPr>
          </a:p>
          <a:p>
            <a:pPr marL="800100" lvl="1" indent="-342900" fontAlgn="ctr"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</a:rPr>
              <a:t>EERE’s new template coordinator, process for application template approvals, site map status – Leslie Gardner</a:t>
            </a:r>
          </a:p>
          <a:p>
            <a:pPr marL="800100" lvl="1" indent="-342900" font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Graphics for landing pages – Billie </a:t>
            </a:r>
            <a:r>
              <a:rPr lang="en-US" sz="2400" dirty="0" smtClean="0">
                <a:latin typeface="+mj-lt"/>
              </a:rPr>
              <a:t>Bates, Nate </a:t>
            </a:r>
            <a:r>
              <a:rPr lang="en-US" sz="2400" dirty="0">
                <a:latin typeface="+mj-lt"/>
              </a:rPr>
              <a:t>Shelter</a:t>
            </a:r>
          </a:p>
          <a:p>
            <a:pPr marL="800100" lvl="1" indent="-342900" font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Template redesign feedback for HUGE – Carolyn </a:t>
            </a:r>
            <a:r>
              <a:rPr lang="en-US" sz="2400" dirty="0" err="1">
                <a:latin typeface="+mj-lt"/>
              </a:rPr>
              <a:t>Hinkley</a:t>
            </a:r>
            <a:r>
              <a:rPr lang="en-US" sz="2400" dirty="0">
                <a:latin typeface="+mj-lt"/>
              </a:rPr>
              <a:t> </a:t>
            </a:r>
          </a:p>
          <a:p>
            <a:pPr marL="800100" lvl="1" indent="-342900" font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Newly available energy.gov features – </a:t>
            </a:r>
            <a:r>
              <a:rPr lang="en-US" sz="2400" dirty="0" err="1">
                <a:latin typeface="+mj-lt"/>
              </a:rPr>
              <a:t>Atiq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Warraich</a:t>
            </a:r>
            <a:endParaRPr lang="en-US" sz="2400" dirty="0">
              <a:latin typeface="+mj-lt"/>
            </a:endParaRPr>
          </a:p>
          <a:p>
            <a:pPr marL="800100" lvl="1" indent="-342900" font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Updating Energy Basics </a:t>
            </a:r>
            <a:r>
              <a:rPr lang="en-US" sz="2400" dirty="0" smtClean="0">
                <a:latin typeface="+mj-lt"/>
              </a:rPr>
              <a:t>– </a:t>
            </a:r>
            <a:r>
              <a:rPr lang="en-US" sz="2400" dirty="0">
                <a:latin typeface="+mj-lt"/>
              </a:rPr>
              <a:t>Elizabeth Spencer</a:t>
            </a:r>
          </a:p>
          <a:p>
            <a:pPr marL="800100" lvl="1" indent="-342900" fontAlgn="ctr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FY15 Digital Media Report</a:t>
            </a:r>
            <a:r>
              <a:rPr lang="en-US" sz="2400" dirty="0" smtClean="0"/>
              <a:t> </a:t>
            </a:r>
            <a:r>
              <a:rPr lang="en-US" sz="2400" dirty="0"/>
              <a:t>–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+mj-lt"/>
              </a:rPr>
              <a:t>Leslie Gardner, Ken Dykes, Alexis Powers</a:t>
            </a:r>
            <a:endParaRPr lang="en-US" sz="2400" dirty="0">
              <a:latin typeface="+mj-lt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641349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30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0924" y="1107142"/>
            <a:ext cx="84844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2400" b="1" dirty="0">
                <a:latin typeface="+mj-lt"/>
              </a:rPr>
              <a:t>Web Coordinators Meeting</a:t>
            </a:r>
          </a:p>
          <a:p>
            <a:pPr marL="800100" lvl="1" indent="-342900" font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Around the </a:t>
            </a:r>
            <a:r>
              <a:rPr lang="en-US" sz="2400" dirty="0" smtClean="0">
                <a:latin typeface="+mj-lt"/>
              </a:rPr>
              <a:t>room </a:t>
            </a:r>
            <a:r>
              <a:rPr lang="en-US" sz="2400" dirty="0">
                <a:latin typeface="+mj-lt"/>
              </a:rPr>
              <a:t>– </a:t>
            </a:r>
            <a:r>
              <a:rPr lang="en-US" sz="2400" dirty="0" smtClean="0">
                <a:latin typeface="+mj-lt"/>
              </a:rPr>
              <a:t>Carolyn</a:t>
            </a:r>
            <a:endParaRPr lang="en-US" sz="2400" dirty="0">
              <a:latin typeface="+mj-lt"/>
            </a:endParaRPr>
          </a:p>
          <a:p>
            <a:pPr marL="800100" lvl="1" indent="-342900" font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EERE’s new template coordinator, process for application template approvals, site map status – Leslie Gardner</a:t>
            </a:r>
          </a:p>
          <a:p>
            <a:pPr marL="800100" lvl="1" indent="-342900" fontAlgn="ctr"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</a:rPr>
              <a:t>Graphics for landing pages – Billie </a:t>
            </a:r>
            <a:r>
              <a:rPr lang="en-US" sz="2400" b="1" dirty="0" smtClean="0">
                <a:latin typeface="+mj-lt"/>
              </a:rPr>
              <a:t>Bates, Nate </a:t>
            </a:r>
            <a:r>
              <a:rPr lang="en-US" sz="2400" b="1" dirty="0">
                <a:latin typeface="+mj-lt"/>
              </a:rPr>
              <a:t>Shelter</a:t>
            </a:r>
          </a:p>
          <a:p>
            <a:pPr marL="800100" lvl="1" indent="-342900" font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Template redesign feedback for HUGE – Carolyn </a:t>
            </a:r>
            <a:r>
              <a:rPr lang="en-US" sz="2400" dirty="0" err="1">
                <a:latin typeface="+mj-lt"/>
              </a:rPr>
              <a:t>Hinkley</a:t>
            </a:r>
            <a:r>
              <a:rPr lang="en-US" sz="2400" dirty="0">
                <a:latin typeface="+mj-lt"/>
              </a:rPr>
              <a:t> </a:t>
            </a:r>
          </a:p>
          <a:p>
            <a:pPr marL="800100" lvl="1" indent="-342900" font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Newly available energy.gov features – </a:t>
            </a:r>
            <a:r>
              <a:rPr lang="en-US" sz="2400" dirty="0" err="1">
                <a:latin typeface="+mj-lt"/>
              </a:rPr>
              <a:t>Atiq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Warraich</a:t>
            </a:r>
            <a:endParaRPr lang="en-US" sz="2400" dirty="0">
              <a:latin typeface="+mj-lt"/>
            </a:endParaRPr>
          </a:p>
          <a:p>
            <a:pPr marL="800100" lvl="1" indent="-342900" font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Updating Energy Basics </a:t>
            </a:r>
            <a:r>
              <a:rPr lang="en-US" sz="2400" dirty="0" smtClean="0">
                <a:latin typeface="+mj-lt"/>
              </a:rPr>
              <a:t>– </a:t>
            </a:r>
            <a:r>
              <a:rPr lang="en-US" sz="2400" dirty="0">
                <a:latin typeface="+mj-lt"/>
              </a:rPr>
              <a:t>Elizabeth Spencer</a:t>
            </a:r>
          </a:p>
          <a:p>
            <a:pPr marL="800100" lvl="1" indent="-342900" font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FY15 </a:t>
            </a:r>
            <a:r>
              <a:rPr lang="en-US" sz="2400" dirty="0" smtClean="0">
                <a:latin typeface="+mj-lt"/>
              </a:rPr>
              <a:t>Digital Media Report</a:t>
            </a:r>
            <a:r>
              <a:rPr lang="en-US" sz="2400" dirty="0" smtClean="0"/>
              <a:t> </a:t>
            </a:r>
            <a:r>
              <a:rPr lang="en-US" sz="2400" dirty="0"/>
              <a:t>– </a:t>
            </a:r>
            <a:r>
              <a:rPr lang="en-US" sz="2400" dirty="0" smtClean="0">
                <a:latin typeface="+mj-lt"/>
              </a:rPr>
              <a:t>Leslie </a:t>
            </a:r>
            <a:r>
              <a:rPr lang="en-US" sz="2400" dirty="0">
                <a:latin typeface="+mj-lt"/>
              </a:rPr>
              <a:t>Gardner, Ken Dykes, Alexis Powers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641349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58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 for Landing Pages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5805049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2400" dirty="0" smtClean="0">
                <a:latin typeface="+mj-lt"/>
                <a:hlinkClick r:id="rId3"/>
              </a:rPr>
              <a:t>http</a:t>
            </a:r>
            <a:r>
              <a:rPr lang="en-US" sz="2400" dirty="0">
                <a:latin typeface="+mj-lt"/>
                <a:hlinkClick r:id="rId3"/>
              </a:rPr>
              <a:t>://</a:t>
            </a:r>
            <a:r>
              <a:rPr lang="en-US" sz="2400" dirty="0" smtClean="0">
                <a:latin typeface="+mj-lt"/>
                <a:hlinkClick r:id="rId3"/>
              </a:rPr>
              <a:t>energy.gov/eere/buildings</a:t>
            </a:r>
            <a:r>
              <a:rPr lang="en-US" sz="2400" dirty="0" smtClean="0">
                <a:latin typeface="+mj-lt"/>
              </a:rPr>
              <a:t>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3" t="13753" r="12424" b="6477"/>
          <a:stretch/>
        </p:blipFill>
        <p:spPr>
          <a:xfrm>
            <a:off x="332510" y="969819"/>
            <a:ext cx="5331376" cy="313112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8" t="14832" r="11818" b="6746"/>
          <a:stretch/>
        </p:blipFill>
        <p:spPr>
          <a:xfrm>
            <a:off x="4127443" y="2798618"/>
            <a:ext cx="4871083" cy="281247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4227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for Landing Pages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3564" y="5237012"/>
            <a:ext cx="807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2400" i="1" dirty="0" smtClean="0">
                <a:latin typeface="+mj-lt"/>
              </a:rPr>
              <a:t>Example 1:</a:t>
            </a:r>
          </a:p>
          <a:p>
            <a:pPr fontAlgn="ctr"/>
            <a:r>
              <a:rPr lang="en-US" sz="2400" dirty="0" smtClean="0">
                <a:latin typeface="+mj-lt"/>
              </a:rPr>
              <a:t>Analysis Tools Ecosystem</a:t>
            </a:r>
            <a:r>
              <a:rPr lang="en-US" sz="2400" dirty="0">
                <a:latin typeface="+mj-lt"/>
              </a:rPr>
              <a:t>, </a:t>
            </a:r>
            <a:r>
              <a:rPr lang="en-US" sz="2400" dirty="0">
                <a:latin typeface="+mj-lt"/>
                <a:hlinkClick r:id="rId3"/>
              </a:rPr>
              <a:t>http://</a:t>
            </a:r>
            <a:r>
              <a:rPr lang="en-US" sz="2400" dirty="0" smtClean="0">
                <a:latin typeface="+mj-lt"/>
                <a:hlinkClick r:id="rId3"/>
              </a:rPr>
              <a:t>energy.gov/eere/buildings/analysis-tools</a:t>
            </a:r>
            <a:r>
              <a:rPr lang="en-US" sz="2400" dirty="0" smtClean="0">
                <a:latin typeface="+mj-lt"/>
              </a:rPr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2" t="15909" r="12425" b="5668"/>
          <a:stretch/>
        </p:blipFill>
        <p:spPr>
          <a:xfrm>
            <a:off x="1080654" y="969811"/>
            <a:ext cx="6982692" cy="403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87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for Landing Pages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3564" y="5237012"/>
            <a:ext cx="807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2400" i="1" dirty="0" smtClean="0">
                <a:latin typeface="+mj-lt"/>
              </a:rPr>
              <a:t>Example 2:</a:t>
            </a:r>
          </a:p>
          <a:p>
            <a:pPr fontAlgn="ctr"/>
            <a:r>
              <a:rPr lang="en-US" sz="2400" dirty="0" smtClean="0">
                <a:latin typeface="+mj-lt"/>
              </a:rPr>
              <a:t>High Impact Technology Catalyst</a:t>
            </a:r>
            <a:r>
              <a:rPr lang="en-US" sz="2400" dirty="0">
                <a:latin typeface="+mj-lt"/>
              </a:rPr>
              <a:t>, </a:t>
            </a:r>
            <a:r>
              <a:rPr lang="en-US" sz="2400" dirty="0">
                <a:latin typeface="+mj-lt"/>
                <a:hlinkClick r:id="rId3"/>
              </a:rPr>
              <a:t>http://</a:t>
            </a:r>
            <a:r>
              <a:rPr lang="en-US" sz="2400" dirty="0" smtClean="0">
                <a:latin typeface="+mj-lt"/>
                <a:hlinkClick r:id="rId3"/>
              </a:rPr>
              <a:t>www.energy.gov/eere/buildings/high-impact-technology-catalyst</a:t>
            </a:r>
            <a:r>
              <a:rPr lang="en-US" sz="2400" dirty="0" smtClean="0">
                <a:latin typeface="+mj-lt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10" t="12406" r="11364" b="6208"/>
          <a:stretch/>
        </p:blipFill>
        <p:spPr>
          <a:xfrm>
            <a:off x="1025237" y="942107"/>
            <a:ext cx="7107382" cy="418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89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for Landing Pages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3564" y="5292432"/>
            <a:ext cx="807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2400" i="1" dirty="0" smtClean="0">
                <a:latin typeface="+mj-lt"/>
              </a:rPr>
              <a:t>Example 3:</a:t>
            </a:r>
          </a:p>
          <a:p>
            <a:pPr fontAlgn="ctr"/>
            <a:r>
              <a:rPr lang="en-US" sz="2400" dirty="0" smtClean="0">
                <a:latin typeface="+mj-lt"/>
              </a:rPr>
              <a:t>Solid-State Lighting, LED Color-Tunable Products</a:t>
            </a:r>
            <a:r>
              <a:rPr lang="en-US" sz="2400" dirty="0">
                <a:latin typeface="+mj-lt"/>
              </a:rPr>
              <a:t>, </a:t>
            </a:r>
            <a:r>
              <a:rPr lang="en-US" sz="2400" dirty="0">
                <a:latin typeface="+mj-lt"/>
                <a:hlinkClick r:id="rId3"/>
              </a:rPr>
              <a:t>http://</a:t>
            </a:r>
            <a:r>
              <a:rPr lang="en-US" sz="2400" dirty="0" smtClean="0">
                <a:latin typeface="+mj-lt"/>
                <a:hlinkClick r:id="rId3"/>
              </a:rPr>
              <a:t>energy.gov/eere/ssl/led-color-tunable-products</a:t>
            </a:r>
            <a:r>
              <a:rPr lang="en-US" sz="2400" dirty="0" smtClean="0">
                <a:latin typeface="+mj-lt"/>
              </a:rPr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61" t="12945" r="10757" b="5938"/>
          <a:stretch/>
        </p:blipFill>
        <p:spPr>
          <a:xfrm>
            <a:off x="1011382" y="900542"/>
            <a:ext cx="7148945" cy="417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98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for Landing Pages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3564" y="5153884"/>
            <a:ext cx="807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2400" i="1" dirty="0" smtClean="0">
                <a:latin typeface="+mj-lt"/>
              </a:rPr>
              <a:t>Example x:</a:t>
            </a:r>
          </a:p>
          <a:p>
            <a:pPr fontAlgn="ctr"/>
            <a:r>
              <a:rPr lang="en-US" sz="2400" dirty="0" smtClean="0">
                <a:latin typeface="+mj-lt"/>
              </a:rPr>
              <a:t>High </a:t>
            </a:r>
            <a:r>
              <a:rPr lang="en-US" sz="2400" smtClean="0">
                <a:latin typeface="+mj-lt"/>
              </a:rPr>
              <a:t>Impact Technology Hub, </a:t>
            </a:r>
            <a:r>
              <a:rPr lang="en-US" sz="2400" dirty="0">
                <a:latin typeface="+mj-lt"/>
                <a:hlinkClick r:id="rId3"/>
              </a:rPr>
              <a:t>http://</a:t>
            </a:r>
            <a:r>
              <a:rPr lang="en-US" sz="2400" dirty="0" smtClean="0">
                <a:latin typeface="+mj-lt"/>
                <a:hlinkClick r:id="rId3"/>
              </a:rPr>
              <a:t>www.energy.gov/eere/buildings/high-impact-technology-hub</a:t>
            </a:r>
            <a:r>
              <a:rPr lang="en-US" sz="2400" dirty="0" smtClean="0">
                <a:latin typeface="+mj-lt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4" t="14293" r="11970" b="7017"/>
          <a:stretch/>
        </p:blipFill>
        <p:spPr>
          <a:xfrm>
            <a:off x="969819" y="983671"/>
            <a:ext cx="7093527" cy="404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08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ere_collage_blue_white_interior">
  <a:themeElements>
    <a:clrScheme name="EERE PPT Green">
      <a:dk1>
        <a:srgbClr val="4C4C4C"/>
      </a:dk1>
      <a:lt1>
        <a:sysClr val="window" lastClr="FFFFFF"/>
      </a:lt1>
      <a:dk2>
        <a:srgbClr val="666666"/>
      </a:dk2>
      <a:lt2>
        <a:srgbClr val="EEECE1"/>
      </a:lt2>
      <a:accent1>
        <a:srgbClr val="99CC33"/>
      </a:accent1>
      <a:accent2>
        <a:srgbClr val="FFCC00"/>
      </a:accent2>
      <a:accent3>
        <a:srgbClr val="0099CC"/>
      </a:accent3>
      <a:accent4>
        <a:srgbClr val="006699"/>
      </a:accent4>
      <a:accent5>
        <a:srgbClr val="006633"/>
      </a:accent5>
      <a:accent6>
        <a:srgbClr val="FF9933"/>
      </a:accent6>
      <a:hlink>
        <a:srgbClr val="006699"/>
      </a:hlink>
      <a:folHlink>
        <a:srgbClr val="6666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eere_collage_blue_white_interior">
  <a:themeElements>
    <a:clrScheme name="EEREColors">
      <a:dk1>
        <a:srgbClr val="4C4C4C"/>
      </a:dk1>
      <a:lt1>
        <a:sysClr val="window" lastClr="FFFFFF"/>
      </a:lt1>
      <a:dk2>
        <a:srgbClr val="666666"/>
      </a:dk2>
      <a:lt2>
        <a:srgbClr val="EEECE1"/>
      </a:lt2>
      <a:accent1>
        <a:srgbClr val="99CC33"/>
      </a:accent1>
      <a:accent2>
        <a:srgbClr val="FFCC00"/>
      </a:accent2>
      <a:accent3>
        <a:srgbClr val="0099CC"/>
      </a:accent3>
      <a:accent4>
        <a:srgbClr val="006699"/>
      </a:accent4>
      <a:accent5>
        <a:srgbClr val="006633"/>
      </a:accent5>
      <a:accent6>
        <a:srgbClr val="FF9933"/>
      </a:accent6>
      <a:hlink>
        <a:srgbClr val="006699"/>
      </a:hlink>
      <a:folHlink>
        <a:srgbClr val="6666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eere_collage_blue_white_interior</Template>
  <TotalTime>3802</TotalTime>
  <Words>1107</Words>
  <Application>Microsoft Office PowerPoint</Application>
  <PresentationFormat>On-screen Show (4:3)</PresentationFormat>
  <Paragraphs>181</Paragraphs>
  <Slides>24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eere_collage_blue_white_interior</vt:lpstr>
      <vt:lpstr>1_eere_collage_blue_white_interior</vt:lpstr>
      <vt:lpstr>EERE Communications</vt:lpstr>
      <vt:lpstr>Agenda</vt:lpstr>
      <vt:lpstr>Agenda</vt:lpstr>
      <vt:lpstr>Agenda</vt:lpstr>
      <vt:lpstr>Graphics for Landing Pages</vt:lpstr>
      <vt:lpstr>Graphics for Landing Pages</vt:lpstr>
      <vt:lpstr>Graphics for Landing Pages</vt:lpstr>
      <vt:lpstr>Graphics for Landing Pages</vt:lpstr>
      <vt:lpstr>Graphics for Landing Pages</vt:lpstr>
      <vt:lpstr>Agenda</vt:lpstr>
      <vt:lpstr>Redesign Feedback for HUGE Team</vt:lpstr>
      <vt:lpstr>Agenda</vt:lpstr>
      <vt:lpstr>Agenda</vt:lpstr>
      <vt:lpstr>Updating the Energy Basics Website</vt:lpstr>
      <vt:lpstr>Updating the Energy Basics Website</vt:lpstr>
      <vt:lpstr>Agenda</vt:lpstr>
      <vt:lpstr>EERE FY15 Digital Media Report</vt:lpstr>
      <vt:lpstr>EERE FY15 Digital Media Report</vt:lpstr>
      <vt:lpstr>EERE FY15 Digital Media Report</vt:lpstr>
      <vt:lpstr>EERE FY15 Digital Media Report</vt:lpstr>
      <vt:lpstr>EERE FY15 Digital Media Report</vt:lpstr>
      <vt:lpstr>EERE FY15 Digital Media Report</vt:lpstr>
      <vt:lpstr>EERE FY15 Digital Media Report</vt:lpstr>
      <vt:lpstr>PowerPoint Presentation</vt:lpstr>
    </vt:vector>
  </TitlesOfParts>
  <Company>NREL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EERE Web Coordinators Meeting: January 21, 2016</dc:title>
  <dc:subject>Presentation slides from the January 21, 2016, Web Coordinator Meeting. Topics include the new EERE Web Template Coordinator, a demonstration of graphics that can be used in hero images, an update on the HUGE template redesign and new Energy.gov features, a request to help update Energy Basics, and an overview of the FY15 Digital Media Report.</dc:subject>
  <dc:creator>Paige Terlip</dc:creator>
  <cp:lastModifiedBy>Elizabeth Spencer</cp:lastModifiedBy>
  <cp:revision>217</cp:revision>
  <dcterms:created xsi:type="dcterms:W3CDTF">2015-01-08T21:40:42Z</dcterms:created>
  <dcterms:modified xsi:type="dcterms:W3CDTF">2016-01-27T13:22:04Z</dcterms:modified>
</cp:coreProperties>
</file>