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83" r:id="rId4"/>
    <p:sldId id="258" r:id="rId5"/>
    <p:sldId id="284" r:id="rId6"/>
    <p:sldId id="259" r:id="rId7"/>
    <p:sldId id="285" r:id="rId8"/>
    <p:sldId id="260" r:id="rId9"/>
    <p:sldId id="286" r:id="rId10"/>
    <p:sldId id="261" r:id="rId11"/>
    <p:sldId id="287" r:id="rId12"/>
    <p:sldId id="262" r:id="rId13"/>
    <p:sldId id="288" r:id="rId14"/>
    <p:sldId id="263" r:id="rId15"/>
    <p:sldId id="289" r:id="rId16"/>
    <p:sldId id="264" r:id="rId17"/>
    <p:sldId id="290" r:id="rId18"/>
    <p:sldId id="265" r:id="rId19"/>
    <p:sldId id="291" r:id="rId20"/>
    <p:sldId id="266" r:id="rId21"/>
    <p:sldId id="292" r:id="rId22"/>
    <p:sldId id="267" r:id="rId23"/>
    <p:sldId id="293" r:id="rId24"/>
    <p:sldId id="268" r:id="rId25"/>
    <p:sldId id="294" r:id="rId26"/>
    <p:sldId id="269" r:id="rId27"/>
    <p:sldId id="295" r:id="rId28"/>
    <p:sldId id="270" r:id="rId29"/>
    <p:sldId id="296" r:id="rId30"/>
    <p:sldId id="271" r:id="rId31"/>
    <p:sldId id="297" r:id="rId32"/>
    <p:sldId id="272" r:id="rId33"/>
    <p:sldId id="298" r:id="rId34"/>
    <p:sldId id="273" r:id="rId35"/>
    <p:sldId id="300" r:id="rId36"/>
    <p:sldId id="274" r:id="rId37"/>
    <p:sldId id="301" r:id="rId38"/>
    <p:sldId id="275" r:id="rId39"/>
    <p:sldId id="302" r:id="rId40"/>
    <p:sldId id="276" r:id="rId41"/>
    <p:sldId id="303" r:id="rId42"/>
    <p:sldId id="277" r:id="rId43"/>
    <p:sldId id="304" r:id="rId44"/>
    <p:sldId id="279" r:id="rId45"/>
    <p:sldId id="305" r:id="rId46"/>
    <p:sldId id="280" r:id="rId47"/>
    <p:sldId id="306" r:id="rId48"/>
    <p:sldId id="281" r:id="rId49"/>
    <p:sldId id="307" r:id="rId50"/>
    <p:sldId id="282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2" autoAdjust="0"/>
    <p:restoredTop sz="90929"/>
  </p:normalViewPr>
  <p:slideViewPr>
    <p:cSldViewPr>
      <p:cViewPr varScale="1">
        <p:scale>
          <a:sx n="72" d="100"/>
          <a:sy n="72" d="100"/>
        </p:scale>
        <p:origin x="8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4C59DFD-BD28-4D32-8FE5-0F5499586FC2}" type="datetimeFigureOut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55AD0B9-67E8-4DA3-A0F0-F354DA143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17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DC1D2BD-C2F4-4067-AFF5-17F075BE1A2B}" type="datetimeFigureOut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7027210-C6DE-4780-82C1-564FB475F5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5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48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234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02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52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326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5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5133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766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497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97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040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77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683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811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755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95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1644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76380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9679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1311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7861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3597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39036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173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596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953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9261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250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920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53334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885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1449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63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81644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2298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738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51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9974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7385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24788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326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165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9177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68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36883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9893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1318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7735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186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57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947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191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57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7D275-DAE5-44AD-91BF-D9E13D30F1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0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0A3A4-BBFC-4282-9F36-482279ECD3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37768-B3FB-4C66-90C6-70167D980D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843C-97B0-4CA6-9227-E746979FF5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94198-E921-43FA-B582-CA409B9EF2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7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B64B7-D050-4CF5-A819-DC409C7C95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BECCB-E5F9-4BD2-AE19-285389F005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9A98F-5026-4DD7-A140-692F44FE6C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1EB7B-BFC6-476D-AA7D-0B2087C3C7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Action Button: Home 5" descr="Blue Home Button">
            <a:hlinkClick r:id="" action="ppaction://hlinkshowjump?jump=firstslide" highlightClick="1"/>
          </p:cNvPr>
          <p:cNvSpPr/>
          <p:nvPr userDrawn="1"/>
        </p:nvSpPr>
        <p:spPr bwMode="auto">
          <a:xfrm>
            <a:off x="381000" y="5801100"/>
            <a:ext cx="1066800" cy="685800"/>
          </a:xfrm>
          <a:prstGeom prst="actionButtonHo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Times New Roman" charset="0"/>
            </a:endParaRPr>
          </a:p>
        </p:txBody>
      </p:sp>
      <p:pic>
        <p:nvPicPr>
          <p:cNvPr id="8" name="Picture 7" descr="U.S. Department of Energy, Energy Efficiency &amp; Renewable Energy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096000"/>
            <a:ext cx="2667000" cy="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0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54C09-EED8-48DD-BA96-006B08C73E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20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413837-0114-446B-9B14-22F27F2FE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4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F2972-B0AF-4D32-A6D5-A0453D80F8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5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FF6D70-0189-4687-832B-08EFE93D5C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slide" Target="slide32.xml"/><Relationship Id="rId18" Type="http://schemas.openxmlformats.org/officeDocument/2006/relationships/slide" Target="slide34.xml"/><Relationship Id="rId26" Type="http://schemas.openxmlformats.org/officeDocument/2006/relationships/slide" Target="slide38.xml"/><Relationship Id="rId3" Type="http://schemas.openxmlformats.org/officeDocument/2006/relationships/notesSlide" Target="../notesSlides/notesSlide1.xml"/><Relationship Id="rId21" Type="http://schemas.openxmlformats.org/officeDocument/2006/relationships/slide" Target="slide26.xml"/><Relationship Id="rId7" Type="http://schemas.openxmlformats.org/officeDocument/2006/relationships/slide" Target="slide2.xml"/><Relationship Id="rId12" Type="http://schemas.openxmlformats.org/officeDocument/2006/relationships/slide" Target="slide12.xml"/><Relationship Id="rId17" Type="http://schemas.openxmlformats.org/officeDocument/2006/relationships/slide" Target="slide24.xml"/><Relationship Id="rId25" Type="http://schemas.openxmlformats.org/officeDocument/2006/relationships/slide" Target="slide28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6" Type="http://schemas.openxmlformats.org/officeDocument/2006/relationships/slide" Target="slide14.xml"/><Relationship Id="rId20" Type="http://schemas.openxmlformats.org/officeDocument/2006/relationships/slide" Target="slide16.xml"/><Relationship Id="rId29" Type="http://schemas.openxmlformats.org/officeDocument/2006/relationships/slide" Target="slide3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slide" Target="slide10.xml"/><Relationship Id="rId24" Type="http://schemas.openxmlformats.org/officeDocument/2006/relationships/slide" Target="slide18.xml"/><Relationship Id="rId32" Type="http://schemas.openxmlformats.org/officeDocument/2006/relationships/slide" Target="slide52.xml"/><Relationship Id="rId5" Type="http://schemas.openxmlformats.org/officeDocument/2006/relationships/oleObject" Target="../embeddings/Microsoft_Word_97_-_2003_Document1.doc"/><Relationship Id="rId15" Type="http://schemas.openxmlformats.org/officeDocument/2006/relationships/slide" Target="slide42.xml"/><Relationship Id="rId23" Type="http://schemas.openxmlformats.org/officeDocument/2006/relationships/slide" Target="slide46.xml"/><Relationship Id="rId28" Type="http://schemas.openxmlformats.org/officeDocument/2006/relationships/slide" Target="slide20.xml"/><Relationship Id="rId10" Type="http://schemas.openxmlformats.org/officeDocument/2006/relationships/slide" Target="slide8.xml"/><Relationship Id="rId19" Type="http://schemas.openxmlformats.org/officeDocument/2006/relationships/slide" Target="slide44.xml"/><Relationship Id="rId31" Type="http://schemas.openxmlformats.org/officeDocument/2006/relationships/slide" Target="slide50.xml"/><Relationship Id="rId4" Type="http://schemas.openxmlformats.org/officeDocument/2006/relationships/audio" Target="../media/audio1.wav"/><Relationship Id="rId9" Type="http://schemas.openxmlformats.org/officeDocument/2006/relationships/slide" Target="slide6.xml"/><Relationship Id="rId14" Type="http://schemas.openxmlformats.org/officeDocument/2006/relationships/slide" Target="slide22.xml"/><Relationship Id="rId22" Type="http://schemas.openxmlformats.org/officeDocument/2006/relationships/slide" Target="slide36.xml"/><Relationship Id="rId27" Type="http://schemas.openxmlformats.org/officeDocument/2006/relationships/slide" Target="slide48.xml"/><Relationship Id="rId30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file:///C:\My%20Documents\final_Q.wav" TargetMode="External"/><Relationship Id="rId1" Type="http://schemas.microsoft.com/office/2007/relationships/media" Target="file:///C:\My%20Documents\final_Q.wav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blue background"/>
          <p:cNvSpPr/>
          <p:nvPr/>
        </p:nvSpPr>
        <p:spPr>
          <a:xfrm>
            <a:off x="0" y="1196247"/>
            <a:ext cx="9144000" cy="563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76200"/>
            <a:ext cx="4038600" cy="914400"/>
          </a:xfrm>
        </p:spPr>
        <p:txBody>
          <a:bodyPr>
            <a:normAutofit fontScale="90000"/>
          </a:bodyPr>
          <a:lstStyle/>
          <a:p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JEOPARDY</a:t>
            </a:r>
            <a:b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FINANCIAL MANAGEMENT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EDITION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2051" name="Object 3" descr="Jeopardy table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9628635"/>
              </p:ext>
            </p:extLst>
          </p:nvPr>
        </p:nvGraphicFramePr>
        <p:xfrm>
          <a:off x="298450" y="1196975"/>
          <a:ext cx="8488363" cy="531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5" imgW="8394700" imgH="5257800" progId="Word.Document.8">
                  <p:embed/>
                </p:oleObj>
              </mc:Choice>
              <mc:Fallback>
                <p:oleObj name="Document" r:id="rId5" imgW="8394700" imgH="5257800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196975"/>
                        <a:ext cx="8488363" cy="531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04800" y="1383268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2"/>
                </a:solidFill>
                <a:latin typeface="+mj-lt"/>
              </a:rPr>
              <a:t>Documentation</a:t>
            </a:r>
            <a:endParaRPr lang="en-US" sz="1800" dirty="0">
              <a:latin typeface="+mj-lt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600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2"/>
                </a:solidFill>
                <a:latin typeface="+mj-lt"/>
              </a:rPr>
              <a:t>Procurement</a:t>
            </a:r>
            <a:endParaRPr lang="en-US" sz="1800" dirty="0">
              <a:latin typeface="+mj-lt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098084" y="1383268"/>
            <a:ext cx="947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chemeClr val="bg2"/>
                </a:solidFill>
                <a:latin typeface="+mj-lt"/>
              </a:rPr>
              <a:t>Mystery</a:t>
            </a:r>
            <a:endParaRPr lang="en-US" sz="1800" dirty="0">
              <a:latin typeface="+mj-lt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675724" y="1258669"/>
            <a:ext cx="11853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2"/>
                </a:solidFill>
                <a:latin typeface="+mj-lt"/>
              </a:rPr>
              <a:t>Cost </a:t>
            </a:r>
          </a:p>
          <a:p>
            <a:pPr algn="ctr" eaLnBrk="0" hangingPunct="0"/>
            <a:r>
              <a:rPr lang="en-US" sz="1800" dirty="0">
                <a:solidFill>
                  <a:schemeClr val="bg2"/>
                </a:solidFill>
                <a:latin typeface="+mj-lt"/>
              </a:rPr>
              <a:t>Principles</a:t>
            </a:r>
            <a:endParaRPr lang="en-US" sz="1800" dirty="0">
              <a:latin typeface="+mj-lt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083569" y="1258669"/>
            <a:ext cx="16856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+mj-lt"/>
              </a:rPr>
              <a:t>Administrative</a:t>
            </a:r>
          </a:p>
          <a:p>
            <a:pPr algn="ctr" eaLnBrk="0" hangingPunct="0"/>
            <a:r>
              <a:rPr lang="en-US" sz="1800" dirty="0" smtClean="0">
                <a:solidFill>
                  <a:schemeClr val="bg2"/>
                </a:solidFill>
                <a:latin typeface="+mj-lt"/>
              </a:rPr>
              <a:t>Requirements</a:t>
            </a:r>
            <a:endParaRPr lang="en-US" sz="1800" dirty="0">
              <a:latin typeface="+mj-lt"/>
            </a:endParaRP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97694" y="2133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7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97694" y="2895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8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97694" y="3657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9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597694" y="4419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0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976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1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312194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2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5723075" y="2133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3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026694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4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7381083" y="2133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5" action="ppaction://hlinksldjump"/>
              </a:rPr>
              <a:t>Q $100</a:t>
            </a:r>
            <a:endParaRPr lang="en-US" dirty="0">
              <a:latin typeface="+mn-lt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312194" y="2895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6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026694" y="2895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7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723075" y="2895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8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381083" y="2895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19" action="ppaction://hlinksldjump"/>
              </a:rPr>
              <a:t>Q $200</a:t>
            </a:r>
            <a:endParaRPr lang="en-US" dirty="0">
              <a:latin typeface="+mn-lt"/>
            </a:endParaRP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2312194" y="3657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0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4026694" y="3657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1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5723075" y="3657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2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7381083" y="3657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3" action="ppaction://hlinksldjump"/>
              </a:rPr>
              <a:t>Q $300</a:t>
            </a:r>
            <a:endParaRPr lang="en-US" dirty="0">
              <a:latin typeface="+mn-lt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2312194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4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4026694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5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77" name="Rectangle 29"/>
          <p:cNvSpPr>
            <a:spLocks noChangeArrowheads="1"/>
          </p:cNvSpPr>
          <p:nvPr/>
        </p:nvSpPr>
        <p:spPr bwMode="auto">
          <a:xfrm>
            <a:off x="5723075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6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78" name="Rectangle 30"/>
          <p:cNvSpPr>
            <a:spLocks noChangeArrowheads="1"/>
          </p:cNvSpPr>
          <p:nvPr/>
        </p:nvSpPr>
        <p:spPr bwMode="auto">
          <a:xfrm>
            <a:off x="7381083" y="4419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7" action="ppaction://hlinksldjump"/>
              </a:rPr>
              <a:t>Q $400</a:t>
            </a:r>
            <a:endParaRPr lang="en-US" dirty="0">
              <a:latin typeface="+mn-lt"/>
            </a:endParaRPr>
          </a:p>
        </p:txBody>
      </p:sp>
      <p:sp>
        <p:nvSpPr>
          <p:cNvPr id="2079" name="Rectangle 31"/>
          <p:cNvSpPr>
            <a:spLocks noChangeArrowheads="1"/>
          </p:cNvSpPr>
          <p:nvPr/>
        </p:nvSpPr>
        <p:spPr bwMode="auto">
          <a:xfrm>
            <a:off x="23121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8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80" name="Rectangle 32"/>
          <p:cNvSpPr>
            <a:spLocks noChangeArrowheads="1"/>
          </p:cNvSpPr>
          <p:nvPr/>
        </p:nvSpPr>
        <p:spPr bwMode="auto">
          <a:xfrm>
            <a:off x="4026694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29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81" name="Rectangle 33"/>
          <p:cNvSpPr>
            <a:spLocks noChangeArrowheads="1"/>
          </p:cNvSpPr>
          <p:nvPr/>
        </p:nvSpPr>
        <p:spPr bwMode="auto">
          <a:xfrm>
            <a:off x="5723075" y="5181600"/>
            <a:ext cx="1090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30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7381083" y="51816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+mn-lt"/>
                <a:hlinkClick r:id="rId31" action="ppaction://hlinksldjump"/>
              </a:rPr>
              <a:t>Q $500</a:t>
            </a:r>
            <a:endParaRPr lang="en-US" dirty="0">
              <a:latin typeface="+mn-lt"/>
            </a:endParaRPr>
          </a:p>
        </p:txBody>
      </p:sp>
      <p:sp>
        <p:nvSpPr>
          <p:cNvPr id="2083" name="Text Box 47"/>
          <p:cNvSpPr txBox="1">
            <a:spLocks noChangeArrowheads="1"/>
          </p:cNvSpPr>
          <p:nvPr/>
        </p:nvSpPr>
        <p:spPr bwMode="auto">
          <a:xfrm>
            <a:off x="6553200" y="300335"/>
            <a:ext cx="23622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bg1"/>
                </a:solidFill>
                <a:latin typeface="+mn-lt"/>
                <a:hlinkClick r:id="rId32" action="ppaction://hlinksldjump"/>
              </a:rPr>
              <a:t>FINAL JEOPARDY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 descr="U.S. Department of Energy, Energy Efficiency &amp; Renewable Energy logo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4550"/>
            <a:ext cx="2667000" cy="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je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build="p" autoUpdateAnimBg="0"/>
      <p:bldP spid="2053" grpId="0" build="p" autoUpdateAnimBg="0"/>
      <p:bldP spid="2054" grpId="0" build="p" autoUpdateAnimBg="0"/>
      <p:bldP spid="2055" grpId="0" build="p" autoUpdateAnimBg="0"/>
      <p:bldP spid="205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Question - Documentation</a:t>
            </a:r>
          </a:p>
        </p:txBody>
      </p:sp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796925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Three years after the final financial status </a:t>
            </a:r>
          </a:p>
          <a:p>
            <a:pPr eaLnBrk="0" hangingPunct="0"/>
            <a:r>
              <a:rPr lang="en-US" sz="3600" dirty="0">
                <a:latin typeface="+mn-lt"/>
              </a:rPr>
              <a:t>report is submitted, provided that the</a:t>
            </a:r>
          </a:p>
          <a:p>
            <a:pPr eaLnBrk="0" hangingPunct="0"/>
            <a:r>
              <a:rPr lang="en-US" sz="3600" dirty="0">
                <a:latin typeface="+mn-lt"/>
              </a:rPr>
              <a:t>audit is closed.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</a:t>
            </a:r>
            <a:r>
              <a:rPr lang="en-US" b="1" dirty="0" smtClean="0">
                <a:solidFill>
                  <a:srgbClr val="1F497D"/>
                </a:solidFill>
              </a:rPr>
              <a:t>Answer </a:t>
            </a:r>
            <a:r>
              <a:rPr lang="en-US" dirty="0"/>
              <a:t>- Documentation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838200" y="2828925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length of time that files </a:t>
            </a:r>
          </a:p>
          <a:p>
            <a:pPr eaLnBrk="0" hangingPunct="0"/>
            <a:r>
              <a:rPr lang="en-US" sz="3600" dirty="0">
                <a:latin typeface="+mn-lt"/>
              </a:rPr>
              <a:t>must be retained?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Question - Procurement</a:t>
            </a:r>
          </a:p>
        </p:txBody>
      </p:sp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3733800" y="3048000"/>
            <a:ext cx="14697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$3,000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</a:t>
            </a:r>
            <a:r>
              <a:rPr lang="en-US" dirty="0">
                <a:solidFill>
                  <a:srgbClr val="1F497D"/>
                </a:solidFill>
              </a:rPr>
              <a:t>Answer - Procurement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518096" y="3105835"/>
            <a:ext cx="8107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</a:t>
            </a:r>
            <a:r>
              <a:rPr lang="en-US" sz="3600" dirty="0" smtClean="0">
                <a:latin typeface="+mn-lt"/>
              </a:rPr>
              <a:t>the threshold for micro-purchase?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Question - Procurement</a:t>
            </a:r>
          </a:p>
        </p:txBody>
      </p:sp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609600" y="2362200"/>
            <a:ext cx="7912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Scope of work, closing date, minimum </a:t>
            </a:r>
          </a:p>
          <a:p>
            <a:pPr eaLnBrk="0" hangingPunct="0"/>
            <a:r>
              <a:rPr lang="en-US" sz="3600" dirty="0">
                <a:latin typeface="+mn-lt"/>
              </a:rPr>
              <a:t>requirements, evaluation criteria, format, </a:t>
            </a:r>
          </a:p>
          <a:p>
            <a:pPr eaLnBrk="0" hangingPunct="0"/>
            <a:r>
              <a:rPr lang="en-US" sz="3600" dirty="0">
                <a:latin typeface="+mn-lt"/>
              </a:rPr>
              <a:t>date of bidder’s conference, and minimum </a:t>
            </a:r>
            <a:r>
              <a:rPr lang="en-US" sz="3600" dirty="0" smtClean="0">
                <a:latin typeface="+mn-lt"/>
              </a:rPr>
              <a:t>qualifications</a:t>
            </a:r>
            <a:r>
              <a:rPr lang="en-US" sz="3600" dirty="0">
                <a:latin typeface="+mn-lt"/>
              </a:rPr>
              <a:t>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</a:t>
            </a:r>
            <a:r>
              <a:rPr lang="en-US" dirty="0">
                <a:solidFill>
                  <a:srgbClr val="1F497D"/>
                </a:solidFill>
              </a:rPr>
              <a:t>Answer - Procurement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1295400" y="3124200"/>
            <a:ext cx="66820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bid/proposal package?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Question - Procurement</a:t>
            </a:r>
          </a:p>
        </p:txBody>
      </p:sp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3352800" y="3124199"/>
            <a:ext cx="193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  <a:cs typeface="ACaslon BoldItalicOsF"/>
              </a:rPr>
              <a:t>$150,000</a:t>
            </a:r>
            <a:endParaRPr lang="en-US" dirty="0">
              <a:latin typeface="+mn-lt"/>
              <a:cs typeface="ACaslon BoldItalicOs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</a:t>
            </a:r>
            <a:r>
              <a:rPr lang="en-US" dirty="0">
                <a:solidFill>
                  <a:srgbClr val="1F497D"/>
                </a:solidFill>
              </a:rPr>
              <a:t>Answer - Procurement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838200" y="2514600"/>
            <a:ext cx="75326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highest dollar threshold for 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Simplified Acquisition?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Question - Procurement</a:t>
            </a:r>
          </a:p>
        </p:txBody>
      </p:sp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6781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Micro purchase, small </a:t>
            </a:r>
            <a:r>
              <a:rPr lang="en-US" sz="3600" dirty="0">
                <a:latin typeface="+mn-lt"/>
              </a:rPr>
              <a:t>purchases, </a:t>
            </a:r>
            <a:endParaRPr lang="en-US" sz="3600" dirty="0" smtClean="0">
              <a:latin typeface="+mn-lt"/>
            </a:endParaRPr>
          </a:p>
          <a:p>
            <a:pPr eaLnBrk="0" hangingPunct="0"/>
            <a:r>
              <a:rPr lang="en-US" sz="3600" dirty="0" smtClean="0">
                <a:latin typeface="+mn-lt"/>
              </a:rPr>
              <a:t>sealed </a:t>
            </a:r>
            <a:r>
              <a:rPr lang="en-US" sz="3600" dirty="0">
                <a:latin typeface="+mn-lt"/>
              </a:rPr>
              <a:t>bids, competitive </a:t>
            </a:r>
            <a:r>
              <a:rPr lang="en-US" sz="3600" dirty="0" smtClean="0">
                <a:latin typeface="+mn-lt"/>
              </a:rPr>
              <a:t>proposals</a:t>
            </a:r>
            <a:r>
              <a:rPr lang="en-US" sz="3600" dirty="0">
                <a:latin typeface="+mn-lt"/>
              </a:rPr>
              <a:t>, </a:t>
            </a:r>
            <a:endParaRPr lang="en-US" sz="3600" dirty="0" smtClean="0">
              <a:latin typeface="+mn-lt"/>
            </a:endParaRPr>
          </a:p>
          <a:p>
            <a:pPr eaLnBrk="0" hangingPunct="0"/>
            <a:r>
              <a:rPr lang="en-US" sz="3600" dirty="0" smtClean="0">
                <a:latin typeface="+mn-lt"/>
              </a:rPr>
              <a:t>and </a:t>
            </a:r>
            <a:r>
              <a:rPr lang="en-US" sz="3600" dirty="0">
                <a:latin typeface="+mn-lt"/>
              </a:rPr>
              <a:t>non competitive proposals.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</a:t>
            </a:r>
            <a:r>
              <a:rPr lang="en-US" dirty="0">
                <a:solidFill>
                  <a:srgbClr val="1F497D"/>
                </a:solidFill>
              </a:rPr>
              <a:t>Answer - Procurement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343168" y="3105835"/>
            <a:ext cx="8457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</a:t>
            </a:r>
            <a:r>
              <a:rPr lang="en-US" sz="3600" dirty="0" smtClean="0">
                <a:latin typeface="+mn-lt"/>
              </a:rPr>
              <a:t>five </a:t>
            </a:r>
            <a:r>
              <a:rPr lang="en-US" sz="3600" dirty="0">
                <a:latin typeface="+mn-lt"/>
              </a:rPr>
              <a:t>methods of procurement?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$100 Question - Documentation</a:t>
            </a:r>
          </a:p>
        </p:txBody>
      </p:sp>
      <p:sp>
        <p:nvSpPr>
          <p:cNvPr id="19458" name="Text Box 5"/>
          <p:cNvSpPr txBox="1">
            <a:spLocks noChangeArrowheads="1"/>
          </p:cNvSpPr>
          <p:nvPr/>
        </p:nvSpPr>
        <p:spPr bwMode="auto">
          <a:xfrm>
            <a:off x="381000" y="2551907"/>
            <a:ext cx="838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Copies of all invoices, payroll records, subcontractor payment, and other documentation of expenditures?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Question - Procurement</a:t>
            </a:r>
          </a:p>
        </p:txBody>
      </p:sp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487551" y="2828836"/>
            <a:ext cx="81688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Proposed cost data, projection of the data, </a:t>
            </a:r>
          </a:p>
          <a:p>
            <a:pPr eaLnBrk="0" hangingPunct="0"/>
            <a:r>
              <a:rPr lang="en-US" sz="3600" dirty="0">
                <a:latin typeface="+mn-lt"/>
              </a:rPr>
              <a:t>evaluation of costs and profits.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</a:t>
            </a:r>
            <a:r>
              <a:rPr lang="en-US" dirty="0">
                <a:solidFill>
                  <a:srgbClr val="1F497D"/>
                </a:solidFill>
              </a:rPr>
              <a:t>Answer - Procurement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549275" y="2828925"/>
            <a:ext cx="8045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analysis that must be done for </a:t>
            </a:r>
          </a:p>
          <a:p>
            <a:pPr eaLnBrk="0" hangingPunct="0"/>
            <a:r>
              <a:rPr lang="en-US" sz="3600" dirty="0">
                <a:latin typeface="+mn-lt"/>
              </a:rPr>
              <a:t>non competitive awards?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Question – Mystery</a:t>
            </a:r>
          </a:p>
        </p:txBody>
      </p:sp>
      <p:sp>
        <p:nvSpPr>
          <p:cNvPr id="60418" name="Text Box 4"/>
          <p:cNvSpPr txBox="1">
            <a:spLocks noChangeArrowheads="1"/>
          </p:cNvSpPr>
          <p:nvPr/>
        </p:nvSpPr>
        <p:spPr bwMode="auto">
          <a:xfrm>
            <a:off x="1111407" y="2828836"/>
            <a:ext cx="69211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Federal expenditures over </a:t>
            </a:r>
            <a:r>
              <a:rPr lang="en-US" sz="3600" dirty="0" smtClean="0">
                <a:latin typeface="+mn-lt"/>
              </a:rPr>
              <a:t>$750,000</a:t>
            </a:r>
            <a:endParaRPr lang="en-US" sz="3600" dirty="0">
              <a:latin typeface="+mn-lt"/>
            </a:endParaRPr>
          </a:p>
          <a:p>
            <a:pPr eaLnBrk="0" hangingPunct="0"/>
            <a:r>
              <a:rPr lang="en-US" sz="3600" dirty="0">
                <a:latin typeface="+mn-lt"/>
              </a:rPr>
              <a:t>per year.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$100 </a:t>
            </a:r>
            <a:r>
              <a:rPr lang="en-US" b="1" dirty="0" smtClean="0">
                <a:solidFill>
                  <a:schemeClr val="tx2"/>
                </a:solidFill>
              </a:rPr>
              <a:t>Answer </a:t>
            </a:r>
            <a:r>
              <a:rPr lang="en-US" dirty="0">
                <a:solidFill>
                  <a:srgbClr val="1F497D"/>
                </a:solidFill>
              </a:rPr>
              <a:t>– Mystery</a:t>
            </a:r>
            <a:endParaRPr lang="en-US" b="1" dirty="0" smtClean="0">
              <a:solidFill>
                <a:schemeClr val="tx2"/>
              </a:solidFill>
            </a:endParaRP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835040" y="2828836"/>
            <a:ext cx="74739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when </a:t>
            </a:r>
            <a:r>
              <a:rPr lang="en-US" sz="3600" dirty="0" smtClean="0">
                <a:latin typeface="+mn-lt"/>
              </a:rPr>
              <a:t>Grantees </a:t>
            </a:r>
            <a:r>
              <a:rPr lang="en-US" sz="3600" dirty="0">
                <a:latin typeface="+mn-lt"/>
              </a:rPr>
              <a:t>or </a:t>
            </a:r>
            <a:r>
              <a:rPr lang="en-US" sz="3600" dirty="0" smtClean="0">
                <a:latin typeface="+mn-lt"/>
              </a:rPr>
              <a:t>Subgrantees</a:t>
            </a:r>
            <a:endParaRPr lang="en-US" sz="3600" dirty="0">
              <a:latin typeface="+mn-lt"/>
            </a:endParaRPr>
          </a:p>
          <a:p>
            <a:pPr eaLnBrk="0" hangingPunct="0"/>
            <a:r>
              <a:rPr lang="en-US" sz="3600" dirty="0">
                <a:latin typeface="+mn-lt"/>
              </a:rPr>
              <a:t>must comply with </a:t>
            </a:r>
            <a:r>
              <a:rPr lang="en-US" sz="3600" dirty="0" smtClean="0">
                <a:latin typeface="+mn-lt"/>
              </a:rPr>
              <a:t>audit requirements?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Question – Mystery</a:t>
            </a:r>
          </a:p>
        </p:txBody>
      </p:sp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723900" y="28194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The cost to provide the deliverable does</a:t>
            </a:r>
          </a:p>
          <a:p>
            <a:pPr eaLnBrk="0" hangingPunct="0"/>
            <a:r>
              <a:rPr lang="en-US" sz="3600" dirty="0">
                <a:latin typeface="+mn-lt"/>
              </a:rPr>
              <a:t>d</a:t>
            </a:r>
            <a:r>
              <a:rPr lang="en-US" sz="3600" dirty="0" smtClean="0">
                <a:latin typeface="+mn-lt"/>
              </a:rPr>
              <a:t>etermine the federal funds received.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</a:t>
            </a:r>
            <a:r>
              <a:rPr lang="en-US" dirty="0">
                <a:solidFill>
                  <a:srgbClr val="1F497D"/>
                </a:solidFill>
              </a:rPr>
              <a:t>Answer – Mystery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1600200" y="3105835"/>
            <a:ext cx="5943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What is a fixed amount award?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Question – Mystery</a:t>
            </a:r>
          </a:p>
        </p:txBody>
      </p:sp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533400" y="2551837"/>
            <a:ext cx="8078053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First is the budget </a:t>
            </a:r>
            <a:r>
              <a:rPr lang="en-US" sz="3600" dirty="0" smtClean="0">
                <a:latin typeface="+mn-lt"/>
              </a:rPr>
              <a:t>process.</a:t>
            </a:r>
            <a:endParaRPr lang="en-US" sz="3600" dirty="0">
              <a:latin typeface="+mn-lt"/>
            </a:endParaRPr>
          </a:p>
          <a:p>
            <a:pPr eaLnBrk="0" hangingPunct="0"/>
            <a:r>
              <a:rPr lang="en-US" sz="3600" dirty="0">
                <a:latin typeface="+mn-lt"/>
              </a:rPr>
              <a:t>Second is the accounting of the </a:t>
            </a:r>
            <a:r>
              <a:rPr lang="en-US" sz="3600" dirty="0" smtClean="0">
                <a:latin typeface="+mn-lt"/>
              </a:rPr>
              <a:t>resources.</a:t>
            </a:r>
            <a:endParaRPr lang="en-US" sz="3600" dirty="0">
              <a:latin typeface="+mn-lt"/>
            </a:endParaRPr>
          </a:p>
          <a:p>
            <a:pPr eaLnBrk="0" hangingPunct="0"/>
            <a:r>
              <a:rPr lang="en-US" sz="3600" dirty="0">
                <a:latin typeface="+mn-lt"/>
              </a:rPr>
              <a:t>Third is </a:t>
            </a:r>
            <a:r>
              <a:rPr lang="en-US" sz="3600" dirty="0" smtClean="0">
                <a:latin typeface="+mn-lt"/>
              </a:rPr>
              <a:t>auditing.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</a:t>
            </a:r>
            <a:r>
              <a:rPr lang="en-US" dirty="0">
                <a:solidFill>
                  <a:srgbClr val="1F497D"/>
                </a:solidFill>
              </a:rPr>
              <a:t>Answer – Mystery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70658" name="Text Box 4"/>
          <p:cNvSpPr txBox="1">
            <a:spLocks noChangeArrowheads="1"/>
          </p:cNvSpPr>
          <p:nvPr/>
        </p:nvSpPr>
        <p:spPr bwMode="auto">
          <a:xfrm>
            <a:off x="575128" y="2551837"/>
            <a:ext cx="7993745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three major elements or</a:t>
            </a:r>
          </a:p>
          <a:p>
            <a:pPr eaLnBrk="0" hangingPunct="0"/>
            <a:r>
              <a:rPr lang="en-US" sz="3600" dirty="0">
                <a:latin typeface="+mn-lt"/>
              </a:rPr>
              <a:t>functions of a total financial management</a:t>
            </a:r>
          </a:p>
          <a:p>
            <a:pPr eaLnBrk="0" hangingPunct="0"/>
            <a:r>
              <a:rPr lang="en-US" sz="3600" dirty="0">
                <a:latin typeface="+mn-lt"/>
              </a:rPr>
              <a:t>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Question – Mystery</a:t>
            </a:r>
          </a:p>
        </p:txBody>
      </p:sp>
      <p:sp>
        <p:nvSpPr>
          <p:cNvPr id="72706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315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Financially stable.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Quality of management systems.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History of performance.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Reports and findings from audits.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Applicant’s ability to effectively implement statutory, regulatory, or</a:t>
            </a:r>
          </a:p>
          <a:p>
            <a:pPr eaLnBrk="0" hangingPunct="0"/>
            <a:r>
              <a:rPr lang="en-US" sz="3600" dirty="0">
                <a:latin typeface="+mn-lt"/>
              </a:rPr>
              <a:t>o</a:t>
            </a:r>
            <a:r>
              <a:rPr lang="en-US" sz="3600" dirty="0" smtClean="0">
                <a:latin typeface="+mn-lt"/>
              </a:rPr>
              <a:t>ther requirements.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</a:t>
            </a:r>
            <a:r>
              <a:rPr lang="en-US" dirty="0">
                <a:solidFill>
                  <a:srgbClr val="1F497D"/>
                </a:solidFill>
              </a:rPr>
              <a:t>Answer – Mystery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1251282" y="2828836"/>
            <a:ext cx="66414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</a:t>
            </a:r>
            <a:r>
              <a:rPr lang="en-US" sz="3600" dirty="0" smtClean="0">
                <a:latin typeface="+mn-lt"/>
              </a:rPr>
              <a:t>the elements used when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performing a review of risk?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</a:t>
            </a:r>
            <a:r>
              <a:rPr lang="en-US" b="1" dirty="0" smtClean="0">
                <a:solidFill>
                  <a:srgbClr val="1F497D"/>
                </a:solidFill>
              </a:rPr>
              <a:t>Answer </a:t>
            </a:r>
            <a:r>
              <a:rPr lang="en-US" dirty="0"/>
              <a:t>- Documentation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09600" y="28194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source documentation?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Question – Mystery</a:t>
            </a:r>
          </a:p>
        </p:txBody>
      </p:sp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533400" y="2009775"/>
            <a:ext cx="807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To ensure that government funds are 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used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by </a:t>
            </a:r>
            <a:r>
              <a:rPr lang="en-US" sz="3600" dirty="0">
                <a:latin typeface="+mn-lt"/>
              </a:rPr>
              <a:t>governments and organizations </a:t>
            </a:r>
          </a:p>
          <a:p>
            <a:pPr eaLnBrk="0" hangingPunct="0"/>
            <a:r>
              <a:rPr lang="en-US" sz="3600" dirty="0">
                <a:latin typeface="+mn-lt"/>
              </a:rPr>
              <a:t>efficiently and effectively to provide the</a:t>
            </a:r>
          </a:p>
          <a:p>
            <a:pPr eaLnBrk="0" hangingPunct="0"/>
            <a:r>
              <a:rPr lang="en-US" sz="3600" dirty="0">
                <a:latin typeface="+mn-lt"/>
              </a:rPr>
              <a:t>services and/or goods authorized by the</a:t>
            </a:r>
          </a:p>
          <a:p>
            <a:pPr eaLnBrk="0" hangingPunct="0"/>
            <a:r>
              <a:rPr lang="en-US" sz="3600" dirty="0">
                <a:latin typeface="+mn-lt"/>
              </a:rPr>
              <a:t>federal agency that awarded the funds.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</a:t>
            </a:r>
            <a:r>
              <a:rPr lang="en-US" dirty="0">
                <a:solidFill>
                  <a:srgbClr val="1F497D"/>
                </a:solidFill>
              </a:rPr>
              <a:t>Answer – Mystery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1094029" y="2551837"/>
            <a:ext cx="695594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purpose of the </a:t>
            </a:r>
            <a:r>
              <a:rPr lang="en-US" sz="3600" dirty="0" smtClean="0">
                <a:latin typeface="+mn-lt"/>
              </a:rPr>
              <a:t>Uniform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Administrative Requirements, Cost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Principles, and Audit Requirements?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Question – Cost Principles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2162664" y="3105835"/>
            <a:ext cx="4818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2 CFR Part 200 Subpart 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$100 </a:t>
            </a:r>
            <a:r>
              <a:rPr lang="en-US" dirty="0">
                <a:solidFill>
                  <a:srgbClr val="1F497D"/>
                </a:solidFill>
              </a:rPr>
              <a:t>Answer – Cost Principles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1143000" y="2551837"/>
            <a:ext cx="664797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federal principles for </a:t>
            </a:r>
          </a:p>
          <a:p>
            <a:pPr eaLnBrk="0" hangingPunct="0"/>
            <a:r>
              <a:rPr lang="en-US" sz="3600" dirty="0">
                <a:latin typeface="+mn-lt"/>
              </a:rPr>
              <a:t>determining cost for </a:t>
            </a:r>
            <a:r>
              <a:rPr lang="en-US" sz="3600" dirty="0" smtClean="0">
                <a:latin typeface="+mn-lt"/>
              </a:rPr>
              <a:t>non federal</a:t>
            </a:r>
          </a:p>
          <a:p>
            <a:pPr eaLnBrk="0" hangingPunct="0"/>
            <a:r>
              <a:rPr lang="en-US" sz="3600" dirty="0" smtClean="0">
                <a:latin typeface="+mn-lt"/>
              </a:rPr>
              <a:t>entities?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Question – Cost Principles</a:t>
            </a:r>
          </a:p>
        </p:txBody>
      </p:sp>
      <p:sp>
        <p:nvSpPr>
          <p:cNvPr id="84994" name="Text Box 4"/>
          <p:cNvSpPr txBox="1">
            <a:spLocks noChangeArrowheads="1"/>
          </p:cNvSpPr>
          <p:nvPr/>
        </p:nvSpPr>
        <p:spPr bwMode="auto">
          <a:xfrm>
            <a:off x="663575" y="2833688"/>
            <a:ext cx="7816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Basic guidelines, cost allocation, indirect </a:t>
            </a:r>
          </a:p>
          <a:p>
            <a:pPr eaLnBrk="0" hangingPunct="0"/>
            <a:r>
              <a:rPr lang="en-US" sz="3600" dirty="0">
                <a:latin typeface="+mn-lt"/>
              </a:rPr>
              <a:t>cost, and allowability for selected costs.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</a:t>
            </a:r>
            <a:r>
              <a:rPr lang="en-US" dirty="0">
                <a:solidFill>
                  <a:srgbClr val="1F497D"/>
                </a:solidFill>
              </a:rPr>
              <a:t>Answer – Cost Principles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034877" y="2828836"/>
            <a:ext cx="70742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four major areas of the </a:t>
            </a:r>
          </a:p>
          <a:p>
            <a:pPr eaLnBrk="0" hangingPunct="0"/>
            <a:r>
              <a:rPr lang="en-US" sz="3600" dirty="0">
                <a:latin typeface="+mn-lt"/>
              </a:rPr>
              <a:t>cost principles?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Question – Cost Principles</a:t>
            </a:r>
          </a:p>
        </p:txBody>
      </p:sp>
      <p:sp>
        <p:nvSpPr>
          <p:cNvPr id="89090" name="Text Box 4"/>
          <p:cNvSpPr txBox="1">
            <a:spLocks noChangeArrowheads="1"/>
          </p:cNvSpPr>
          <p:nvPr/>
        </p:nvSpPr>
        <p:spPr bwMode="auto">
          <a:xfrm>
            <a:off x="645319" y="2551906"/>
            <a:ext cx="8128998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Goods and services for personal use, </a:t>
            </a:r>
            <a:r>
              <a:rPr lang="en-US" sz="3600" dirty="0" smtClean="0">
                <a:latin typeface="+mn-lt"/>
              </a:rPr>
              <a:t/>
            </a:r>
            <a:br>
              <a:rPr lang="en-US" sz="3600" dirty="0" smtClean="0">
                <a:latin typeface="+mn-lt"/>
              </a:rPr>
            </a:br>
            <a:r>
              <a:rPr lang="en-US" sz="3600" dirty="0" smtClean="0">
                <a:latin typeface="+mn-lt"/>
              </a:rPr>
              <a:t>bad debts</a:t>
            </a:r>
            <a:r>
              <a:rPr lang="en-US" sz="3600" dirty="0">
                <a:latin typeface="+mn-lt"/>
              </a:rPr>
              <a:t>, under recovery, entertainment, </a:t>
            </a:r>
          </a:p>
          <a:p>
            <a:pPr eaLnBrk="0" hangingPunct="0"/>
            <a:r>
              <a:rPr lang="en-US" sz="3600" dirty="0">
                <a:latin typeface="+mn-lt"/>
              </a:rPr>
              <a:t>and fines and penalties.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</a:t>
            </a:r>
            <a:r>
              <a:rPr lang="en-US" dirty="0">
                <a:solidFill>
                  <a:srgbClr val="1F497D"/>
                </a:solidFill>
              </a:rPr>
              <a:t>Answer – Cost Principles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91138" name="Text Box 4"/>
          <p:cNvSpPr txBox="1">
            <a:spLocks noChangeArrowheads="1"/>
          </p:cNvSpPr>
          <p:nvPr/>
        </p:nvSpPr>
        <p:spPr bwMode="auto">
          <a:xfrm>
            <a:off x="1786209" y="3105835"/>
            <a:ext cx="55715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unallowable costs?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Question – Cost Principles</a:t>
            </a:r>
          </a:p>
        </p:txBody>
      </p:sp>
      <p:sp>
        <p:nvSpPr>
          <p:cNvPr id="93186" name="Text Box 4"/>
          <p:cNvSpPr txBox="1">
            <a:spLocks noChangeArrowheads="1"/>
          </p:cNvSpPr>
          <p:nvPr/>
        </p:nvSpPr>
        <p:spPr bwMode="auto">
          <a:xfrm>
            <a:off x="227301" y="3105835"/>
            <a:ext cx="8689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 smtClean="0">
                <a:latin typeface="+mn-lt"/>
              </a:rPr>
              <a:t>Indirect cost rate of 10% without negotiation.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</a:t>
            </a:r>
            <a:r>
              <a:rPr lang="en-US" dirty="0">
                <a:solidFill>
                  <a:srgbClr val="1F497D"/>
                </a:solidFill>
              </a:rPr>
              <a:t>Answer – Cost Principles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1981200" y="3105835"/>
            <a:ext cx="5181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</a:t>
            </a:r>
            <a:r>
              <a:rPr lang="en-US" sz="3600" dirty="0" smtClean="0">
                <a:latin typeface="+mn-lt"/>
              </a:rPr>
              <a:t>is a de minimis rate?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Question - Documentation</a:t>
            </a:r>
          </a:p>
        </p:txBody>
      </p:sp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381000" y="2667000"/>
            <a:ext cx="845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Postage usage, timesheets and activity reports, space allocation, Xerox usage.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Question – Cost Principles</a:t>
            </a:r>
          </a:p>
        </p:txBody>
      </p:sp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632619" y="2366963"/>
            <a:ext cx="7878763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List of grants, organization chart, job </a:t>
            </a:r>
          </a:p>
          <a:p>
            <a:pPr eaLnBrk="0" hangingPunct="0"/>
            <a:r>
              <a:rPr lang="en-US" sz="3600" dirty="0">
                <a:latin typeface="+mn-lt"/>
              </a:rPr>
              <a:t>descriptions, non-personnel costs, billing </a:t>
            </a:r>
          </a:p>
          <a:p>
            <a:pPr eaLnBrk="0" hangingPunct="0"/>
            <a:r>
              <a:rPr lang="en-US" sz="3600" dirty="0">
                <a:latin typeface="+mn-lt"/>
              </a:rPr>
              <a:t>summary, and space allocation.</a:t>
            </a:r>
          </a:p>
          <a:p>
            <a:pPr eaLnBrk="0" hangingPunct="0"/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$500 </a:t>
            </a:r>
            <a:r>
              <a:rPr lang="en-US" dirty="0">
                <a:solidFill>
                  <a:srgbClr val="1F497D"/>
                </a:solidFill>
              </a:rPr>
              <a:t>Answer – Cost Principles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959644" y="2828925"/>
            <a:ext cx="72247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information to be included in </a:t>
            </a:r>
          </a:p>
          <a:p>
            <a:pPr eaLnBrk="0" hangingPunct="0"/>
            <a:r>
              <a:rPr lang="en-US" sz="3600" dirty="0">
                <a:latin typeface="+mn-lt"/>
              </a:rPr>
              <a:t>the cost allocation plan?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$100 Question – Administrative</a:t>
            </a:r>
            <a:br>
              <a:rPr lang="en-US" b="1" dirty="0" smtClean="0">
                <a:solidFill>
                  <a:srgbClr val="1F497D"/>
                </a:solidFill>
              </a:rPr>
            </a:br>
            <a:r>
              <a:rPr lang="en-US" b="1" dirty="0" smtClean="0">
                <a:solidFill>
                  <a:srgbClr val="1F497D"/>
                </a:solidFill>
              </a:rPr>
              <a:t>Requirements</a:t>
            </a:r>
          </a:p>
        </p:txBody>
      </p:sp>
      <p:sp>
        <p:nvSpPr>
          <p:cNvPr id="101378" name="Text Box 4"/>
          <p:cNvSpPr txBox="1">
            <a:spLocks noChangeArrowheads="1"/>
          </p:cNvSpPr>
          <p:nvPr/>
        </p:nvSpPr>
        <p:spPr bwMode="auto">
          <a:xfrm>
            <a:off x="800100" y="2551837"/>
            <a:ext cx="7543800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Single comprehensive list of individuals and </a:t>
            </a:r>
            <a:r>
              <a:rPr lang="en-US" sz="3600" dirty="0" smtClean="0">
                <a:latin typeface="+mn-lt"/>
              </a:rPr>
              <a:t>firms </a:t>
            </a:r>
            <a:r>
              <a:rPr lang="en-US" sz="3600" dirty="0">
                <a:latin typeface="+mn-lt"/>
              </a:rPr>
              <a:t>excluded from receiving </a:t>
            </a:r>
            <a:r>
              <a:rPr lang="en-US" sz="3600" dirty="0" smtClean="0">
                <a:latin typeface="+mn-lt"/>
              </a:rPr>
              <a:t>federal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contracts </a:t>
            </a:r>
            <a:r>
              <a:rPr lang="en-US" sz="3600" dirty="0">
                <a:latin typeface="+mn-lt"/>
              </a:rPr>
              <a:t>or </a:t>
            </a:r>
            <a:r>
              <a:rPr lang="en-US" sz="3600" dirty="0" smtClean="0">
                <a:latin typeface="+mn-lt"/>
              </a:rPr>
              <a:t>subcontracts.</a:t>
            </a:r>
            <a:endParaRPr 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$100 </a:t>
            </a:r>
            <a:r>
              <a:rPr lang="en-US" dirty="0">
                <a:solidFill>
                  <a:srgbClr val="1F497D"/>
                </a:solidFill>
              </a:rPr>
              <a:t>Answer – Administrative</a:t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>
                <a:solidFill>
                  <a:srgbClr val="1F497D"/>
                </a:solidFill>
              </a:rPr>
              <a:t>Requirements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029016" y="3124200"/>
            <a:ext cx="70859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Debarment and Suspension?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$200 Question – Administrative Requirements</a:t>
            </a:r>
          </a:p>
        </p:txBody>
      </p:sp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645319" y="2828925"/>
            <a:ext cx="78533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Advances, reimbursements, and working </a:t>
            </a:r>
          </a:p>
          <a:p>
            <a:pPr eaLnBrk="0" hangingPunct="0"/>
            <a:r>
              <a:rPr lang="en-US" sz="3600" dirty="0">
                <a:latin typeface="+mn-lt"/>
              </a:rPr>
              <a:t>capital advances.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$200 </a:t>
            </a:r>
            <a:r>
              <a:rPr lang="en-US" dirty="0">
                <a:solidFill>
                  <a:srgbClr val="1F497D"/>
                </a:solidFill>
              </a:rPr>
              <a:t>Answer – Administrative</a:t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>
                <a:solidFill>
                  <a:srgbClr val="1F497D"/>
                </a:solidFill>
              </a:rPr>
              <a:t>Requirements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650081" y="2828836"/>
            <a:ext cx="78438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methods of payments used </a:t>
            </a:r>
          </a:p>
          <a:p>
            <a:pPr eaLnBrk="0" hangingPunct="0"/>
            <a:r>
              <a:rPr lang="en-US" sz="3600" dirty="0">
                <a:latin typeface="+mn-lt"/>
              </a:rPr>
              <a:t>by the federal government?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$300 Question – Administrative Requirements</a:t>
            </a:r>
          </a:p>
        </p:txBody>
      </p:sp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1042988" y="3200400"/>
            <a:ext cx="70580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Addition, deduction, or cost sharing.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$300 </a:t>
            </a:r>
            <a:r>
              <a:rPr lang="en-US" dirty="0">
                <a:solidFill>
                  <a:srgbClr val="1F497D"/>
                </a:solidFill>
              </a:rPr>
              <a:t>Answer – Administrative</a:t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>
                <a:solidFill>
                  <a:srgbClr val="1F497D"/>
                </a:solidFill>
              </a:rPr>
              <a:t>Requirements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796943" y="2828836"/>
            <a:ext cx="755011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methods for treatment of</a:t>
            </a:r>
          </a:p>
          <a:p>
            <a:pPr eaLnBrk="0" hangingPunct="0"/>
            <a:r>
              <a:rPr lang="en-US" sz="3600" dirty="0">
                <a:latin typeface="+mn-lt"/>
              </a:rPr>
              <a:t>program income?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$400 Question – Administrative Requirements</a:t>
            </a:r>
          </a:p>
        </p:txBody>
      </p:sp>
      <p:sp>
        <p:nvSpPr>
          <p:cNvPr id="113666" name="Text Box 4"/>
          <p:cNvSpPr txBox="1">
            <a:spLocks noChangeArrowheads="1"/>
          </p:cNvSpPr>
          <p:nvPr/>
        </p:nvSpPr>
        <p:spPr bwMode="auto">
          <a:xfrm>
            <a:off x="613569" y="2274888"/>
            <a:ext cx="79168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Description, serial number, source, title, </a:t>
            </a:r>
          </a:p>
          <a:p>
            <a:pPr eaLnBrk="0" hangingPunct="0"/>
            <a:r>
              <a:rPr lang="en-US" sz="3600" dirty="0">
                <a:latin typeface="+mn-lt"/>
              </a:rPr>
              <a:t>cost, acquisition cost and date, percent of </a:t>
            </a:r>
          </a:p>
          <a:p>
            <a:pPr eaLnBrk="0" hangingPunct="0"/>
            <a:r>
              <a:rPr lang="en-US" sz="3600" dirty="0">
                <a:latin typeface="+mn-lt"/>
              </a:rPr>
              <a:t>federal participation, location, use, </a:t>
            </a:r>
          </a:p>
          <a:p>
            <a:pPr eaLnBrk="0" hangingPunct="0"/>
            <a:r>
              <a:rPr lang="en-US" sz="3600" dirty="0">
                <a:latin typeface="+mn-lt"/>
              </a:rPr>
              <a:t>condition, and disposition.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$400 </a:t>
            </a:r>
            <a:r>
              <a:rPr lang="en-US" dirty="0">
                <a:solidFill>
                  <a:srgbClr val="1F497D"/>
                </a:solidFill>
              </a:rPr>
              <a:t>Answer – Administrative</a:t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>
                <a:solidFill>
                  <a:srgbClr val="1F497D"/>
                </a:solidFill>
              </a:rPr>
              <a:t>Requirements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115714" name="Text Box 4"/>
          <p:cNvSpPr txBox="1">
            <a:spLocks noChangeArrowheads="1"/>
          </p:cNvSpPr>
          <p:nvPr/>
        </p:nvSpPr>
        <p:spPr bwMode="auto">
          <a:xfrm>
            <a:off x="1350963" y="2828925"/>
            <a:ext cx="6442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required records for </a:t>
            </a:r>
          </a:p>
          <a:p>
            <a:pPr eaLnBrk="0" hangingPunct="0"/>
            <a:r>
              <a:rPr lang="en-US" sz="3600" dirty="0">
                <a:latin typeface="+mn-lt"/>
              </a:rPr>
              <a:t>equipment?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$200 </a:t>
            </a:r>
            <a:r>
              <a:rPr lang="en-US" b="1" dirty="0" smtClean="0">
                <a:solidFill>
                  <a:srgbClr val="1F497D"/>
                </a:solidFill>
              </a:rPr>
              <a:t>Answer </a:t>
            </a:r>
            <a:r>
              <a:rPr lang="en-US" dirty="0"/>
              <a:t>- Documentation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273486" y="2828836"/>
            <a:ext cx="659702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records that support the </a:t>
            </a:r>
          </a:p>
          <a:p>
            <a:pPr eaLnBrk="0" hangingPunct="0"/>
            <a:r>
              <a:rPr lang="en-US" sz="3600" dirty="0">
                <a:latin typeface="+mn-lt"/>
              </a:rPr>
              <a:t>allocation of costs?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$500 Question – Administrative Requirements</a:t>
            </a:r>
          </a:p>
        </p:txBody>
      </p:sp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497681" y="2274888"/>
            <a:ext cx="81486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Complete disclosure, source and use </a:t>
            </a:r>
          </a:p>
          <a:p>
            <a:pPr eaLnBrk="0" hangingPunct="0"/>
            <a:r>
              <a:rPr lang="en-US" sz="3600" dirty="0">
                <a:latin typeface="+mn-lt"/>
              </a:rPr>
              <a:t>of funds, internal control, budget control,</a:t>
            </a:r>
          </a:p>
          <a:p>
            <a:pPr eaLnBrk="0" hangingPunct="0"/>
            <a:r>
              <a:rPr lang="en-US" sz="3600" dirty="0">
                <a:latin typeface="+mn-lt"/>
              </a:rPr>
              <a:t>allowable cost, source documentation, and </a:t>
            </a:r>
          </a:p>
          <a:p>
            <a:pPr eaLnBrk="0" hangingPunct="0"/>
            <a:r>
              <a:rPr lang="en-US" sz="3600" dirty="0">
                <a:latin typeface="+mn-lt"/>
              </a:rPr>
              <a:t>cash management.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F497D"/>
                </a:solidFill>
              </a:rPr>
              <a:t>$500 </a:t>
            </a:r>
            <a:r>
              <a:rPr lang="en-US" dirty="0">
                <a:solidFill>
                  <a:srgbClr val="1F497D"/>
                </a:solidFill>
              </a:rPr>
              <a:t>Answer – Administrative</a:t>
            </a:r>
            <a:br>
              <a:rPr lang="en-US" dirty="0">
                <a:solidFill>
                  <a:srgbClr val="1F497D"/>
                </a:solidFill>
              </a:rPr>
            </a:br>
            <a:r>
              <a:rPr lang="en-US" dirty="0">
                <a:solidFill>
                  <a:srgbClr val="1F497D"/>
                </a:solidFill>
              </a:rPr>
              <a:t>Requirements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119810" name="Text Box 4"/>
          <p:cNvSpPr txBox="1">
            <a:spLocks noChangeArrowheads="1"/>
          </p:cNvSpPr>
          <p:nvPr/>
        </p:nvSpPr>
        <p:spPr bwMode="auto">
          <a:xfrm>
            <a:off x="1108702" y="2828836"/>
            <a:ext cx="69265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are the financial management </a:t>
            </a:r>
          </a:p>
          <a:p>
            <a:pPr eaLnBrk="0" hangingPunct="0"/>
            <a:r>
              <a:rPr lang="en-US" sz="3600" dirty="0">
                <a:latin typeface="+mn-lt"/>
              </a:rPr>
              <a:t>standards?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FINAL JEOPARDY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1858" name="Text Box 3"/>
          <p:cNvSpPr txBox="1">
            <a:spLocks noChangeArrowheads="1"/>
          </p:cNvSpPr>
          <p:nvPr/>
        </p:nvSpPr>
        <p:spPr bwMode="auto">
          <a:xfrm>
            <a:off x="487363" y="1981200"/>
            <a:ext cx="778690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latin typeface="+mn-lt"/>
              </a:rPr>
              <a:t>Recipient responsibilities, codes of </a:t>
            </a:r>
          </a:p>
          <a:p>
            <a:pPr eaLnBrk="0" hangingPunct="0"/>
            <a:r>
              <a:rPr lang="en-US" sz="4000" dirty="0">
                <a:latin typeface="+mn-lt"/>
              </a:rPr>
              <a:t>conduct, competition, cost and price </a:t>
            </a:r>
          </a:p>
          <a:p>
            <a:pPr eaLnBrk="0" hangingPunct="0"/>
            <a:r>
              <a:rPr lang="en-US" sz="4000" dirty="0">
                <a:latin typeface="+mn-lt"/>
              </a:rPr>
              <a:t>analysis, procurement records,</a:t>
            </a:r>
          </a:p>
          <a:p>
            <a:pPr eaLnBrk="0" hangingPunct="0"/>
            <a:r>
              <a:rPr lang="en-US" sz="4000" dirty="0">
                <a:latin typeface="+mn-lt"/>
              </a:rPr>
              <a:t> contract administration, and </a:t>
            </a:r>
          </a:p>
          <a:p>
            <a:pPr eaLnBrk="0" hangingPunct="0"/>
            <a:r>
              <a:rPr lang="en-US" sz="4000" dirty="0">
                <a:latin typeface="+mn-lt"/>
              </a:rPr>
              <a:t>contract provisions.</a:t>
            </a:r>
          </a:p>
        </p:txBody>
      </p:sp>
      <p:pic>
        <p:nvPicPr>
          <p:cNvPr id="59396" name="final_Q.wav" descr="Sound icon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7467600" y="5867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93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3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39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396"/>
                </p:tgtEl>
              </p:cMediaNode>
            </p:audio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FINAL JEOPARDY ANSWER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3906" name="Text Box 3"/>
          <p:cNvSpPr txBox="1">
            <a:spLocks noChangeArrowheads="1"/>
          </p:cNvSpPr>
          <p:nvPr/>
        </p:nvSpPr>
        <p:spPr bwMode="auto">
          <a:xfrm>
            <a:off x="495453" y="2819400"/>
            <a:ext cx="81530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latin typeface="+mn-lt"/>
              </a:rPr>
              <a:t>What are the procurement standards?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Question - Documentation</a:t>
            </a:r>
          </a:p>
        </p:txBody>
      </p:sp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895350" y="2551906"/>
            <a:ext cx="73533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Authorized Representative, Principal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Investigator or Project Director leaves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the project.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$300 </a:t>
            </a:r>
            <a:r>
              <a:rPr lang="en-US" b="1" dirty="0" smtClean="0">
                <a:solidFill>
                  <a:srgbClr val="1F497D"/>
                </a:solidFill>
              </a:rPr>
              <a:t>Answer </a:t>
            </a:r>
            <a:r>
              <a:rPr lang="en-US" dirty="0"/>
              <a:t>- Documentation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158081" y="2551906"/>
            <a:ext cx="68278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 dirty="0">
                <a:latin typeface="+mn-lt"/>
              </a:rPr>
              <a:t>What is send written notification to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DOE concerning the change in key </a:t>
            </a:r>
          </a:p>
          <a:p>
            <a:pPr algn="ctr" eaLnBrk="0" hangingPunct="0"/>
            <a:r>
              <a:rPr lang="en-US" sz="3600" dirty="0">
                <a:latin typeface="+mn-lt"/>
              </a:rPr>
              <a:t>personnel?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Question - Documentation</a:t>
            </a:r>
          </a:p>
        </p:txBody>
      </p:sp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1119981" y="2274888"/>
            <a:ext cx="69040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Solicitation (bid) package, proof of </a:t>
            </a:r>
          </a:p>
          <a:p>
            <a:pPr eaLnBrk="0" hangingPunct="0"/>
            <a:r>
              <a:rPr lang="en-US" sz="3600" dirty="0">
                <a:latin typeface="+mn-lt"/>
              </a:rPr>
              <a:t>advertisement, notes from bidders </a:t>
            </a:r>
          </a:p>
          <a:p>
            <a:pPr eaLnBrk="0" hangingPunct="0"/>
            <a:r>
              <a:rPr lang="en-US" sz="3600" dirty="0">
                <a:latin typeface="+mn-lt"/>
              </a:rPr>
              <a:t>conference, proposals received, and </a:t>
            </a:r>
          </a:p>
          <a:p>
            <a:pPr eaLnBrk="0" hangingPunct="0"/>
            <a:r>
              <a:rPr lang="en-US" sz="3600" dirty="0">
                <a:latin typeface="+mn-lt"/>
              </a:rPr>
              <a:t>evaluator’s work papers. 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F497D"/>
                </a:solidFill>
              </a:rPr>
              <a:t>$400 </a:t>
            </a:r>
            <a:r>
              <a:rPr lang="en-US" b="1" dirty="0" smtClean="0">
                <a:solidFill>
                  <a:srgbClr val="1F497D"/>
                </a:solidFill>
              </a:rPr>
              <a:t>Answer </a:t>
            </a:r>
            <a:r>
              <a:rPr lang="en-US" dirty="0"/>
              <a:t>- Documentation</a:t>
            </a:r>
            <a:endParaRPr lang="en-US" b="1" dirty="0" smtClean="0">
              <a:solidFill>
                <a:srgbClr val="1F497D"/>
              </a:solidFill>
            </a:endParaRPr>
          </a:p>
        </p:txBody>
      </p:sp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457200" y="2895600"/>
            <a:ext cx="845112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dirty="0">
                <a:latin typeface="+mn-lt"/>
              </a:rPr>
              <a:t>What is the solicitation or procurement file?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997</Words>
  <Application>Microsoft Office PowerPoint</Application>
  <PresentationFormat>On-screen Show (4:3)</PresentationFormat>
  <Paragraphs>197</Paragraphs>
  <Slides>53</Slides>
  <Notes>53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ACaslon BoldItalicOsF</vt:lpstr>
      <vt:lpstr>Arial</vt:lpstr>
      <vt:lpstr>Calibri</vt:lpstr>
      <vt:lpstr>Times New Roman</vt:lpstr>
      <vt:lpstr>Office Theme</vt:lpstr>
      <vt:lpstr>Document</vt:lpstr>
      <vt:lpstr>JEOPARDY FINANCIAL MANAGEMENT EDITION</vt:lpstr>
      <vt:lpstr>$100 Question - Documentation</vt:lpstr>
      <vt:lpstr>$100 Answer - Documentation</vt:lpstr>
      <vt:lpstr>$200 Question - Documentation</vt:lpstr>
      <vt:lpstr>$200 Answer - Documentation</vt:lpstr>
      <vt:lpstr>$300 Question - Documentation</vt:lpstr>
      <vt:lpstr>$300 Answer - Documentation</vt:lpstr>
      <vt:lpstr>$400 Question - Documentation</vt:lpstr>
      <vt:lpstr>$400 Answer - Documentation</vt:lpstr>
      <vt:lpstr>$500 Question - Documentation</vt:lpstr>
      <vt:lpstr>$500 Answer - Documentation</vt:lpstr>
      <vt:lpstr>$100 Question - Procurement</vt:lpstr>
      <vt:lpstr>$100 Answer - Procurement</vt:lpstr>
      <vt:lpstr>$200 Question - Procurement</vt:lpstr>
      <vt:lpstr>$200 Answer - Procurement</vt:lpstr>
      <vt:lpstr>$300 Question - Procurement</vt:lpstr>
      <vt:lpstr>$300 Answer - Procurement</vt:lpstr>
      <vt:lpstr>$400 Question - Procurement</vt:lpstr>
      <vt:lpstr>$400 Answer - Procurement</vt:lpstr>
      <vt:lpstr>$500 Question - Procurement</vt:lpstr>
      <vt:lpstr>$500 Answer - Procurement</vt:lpstr>
      <vt:lpstr>$100 Question – Mystery</vt:lpstr>
      <vt:lpstr>$100 Answer – Mystery</vt:lpstr>
      <vt:lpstr>$200 Question – Mystery</vt:lpstr>
      <vt:lpstr>$200 Answer – Mystery</vt:lpstr>
      <vt:lpstr>$300 Question – Mystery</vt:lpstr>
      <vt:lpstr>$300 Answer – Mystery</vt:lpstr>
      <vt:lpstr>$400 Question – Mystery</vt:lpstr>
      <vt:lpstr>$400 Answer – Mystery</vt:lpstr>
      <vt:lpstr>$500 Question – Mystery</vt:lpstr>
      <vt:lpstr>$500 Answer – Mystery</vt:lpstr>
      <vt:lpstr>$100 Question – Cost Principles</vt:lpstr>
      <vt:lpstr>$100 Answer – Cost Principles</vt:lpstr>
      <vt:lpstr>$200 Question – Cost Principles</vt:lpstr>
      <vt:lpstr>$200 Answer – Cost Principles</vt:lpstr>
      <vt:lpstr>$300 Question – Cost Principles</vt:lpstr>
      <vt:lpstr>$300 Answer – Cost Principles</vt:lpstr>
      <vt:lpstr>$400 Question – Cost Principles</vt:lpstr>
      <vt:lpstr>$400 Answer – Cost Principles</vt:lpstr>
      <vt:lpstr>$500 Question – Cost Principles</vt:lpstr>
      <vt:lpstr>$500 Answer – Cost Principles</vt:lpstr>
      <vt:lpstr>$100 Question – Administrative Requirements</vt:lpstr>
      <vt:lpstr>$100 Answer – Administrative Requirements</vt:lpstr>
      <vt:lpstr>$200 Question – Administrative Requirements</vt:lpstr>
      <vt:lpstr>$200 Answer – Administrative Requirements</vt:lpstr>
      <vt:lpstr>$300 Question – Administrative Requirements</vt:lpstr>
      <vt:lpstr>$300 Answer – Administrative Requirements</vt:lpstr>
      <vt:lpstr>$400 Question – Administrative Requirements</vt:lpstr>
      <vt:lpstr>$400 Answer – Administrative Requirements</vt:lpstr>
      <vt:lpstr>$500 Question – Administrative Requirements</vt:lpstr>
      <vt:lpstr>$500 Answer – Administrative Requirements</vt:lpstr>
      <vt:lpstr>FINAL JEOPARDY</vt:lpstr>
      <vt:lpstr>FINAL JEOPARDY ANSWER</vt:lpstr>
    </vt:vector>
  </TitlesOfParts>
  <Company>Seminole Coutny Public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Weatherization Assistance Program - Jeopardy Financial Management Edition</dc:title>
  <dc:creator>U.S. Department of Energy</dc:creator>
  <cp:keywords>weatherization, financial, management, energy, residential, training, workshop</cp:keywords>
  <cp:lastModifiedBy>Susan Gardner</cp:lastModifiedBy>
  <cp:revision>134</cp:revision>
  <dcterms:created xsi:type="dcterms:W3CDTF">1998-09-17T14:16:32Z</dcterms:created>
  <dcterms:modified xsi:type="dcterms:W3CDTF">2015-04-01T19:26:40Z</dcterms:modified>
  <cp:category>weatherization, financial</cp:category>
</cp:coreProperties>
</file>