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83" r:id="rId4"/>
    <p:sldId id="258" r:id="rId5"/>
    <p:sldId id="284" r:id="rId6"/>
    <p:sldId id="259" r:id="rId7"/>
    <p:sldId id="285" r:id="rId8"/>
    <p:sldId id="260" r:id="rId9"/>
    <p:sldId id="286" r:id="rId10"/>
    <p:sldId id="261" r:id="rId11"/>
    <p:sldId id="287" r:id="rId12"/>
    <p:sldId id="262" r:id="rId13"/>
    <p:sldId id="288" r:id="rId14"/>
    <p:sldId id="263" r:id="rId15"/>
    <p:sldId id="289" r:id="rId16"/>
    <p:sldId id="264" r:id="rId17"/>
    <p:sldId id="290" r:id="rId18"/>
    <p:sldId id="265" r:id="rId19"/>
    <p:sldId id="291" r:id="rId20"/>
    <p:sldId id="266" r:id="rId21"/>
    <p:sldId id="292" r:id="rId22"/>
    <p:sldId id="267" r:id="rId23"/>
    <p:sldId id="293" r:id="rId24"/>
    <p:sldId id="268" r:id="rId25"/>
    <p:sldId id="294" r:id="rId26"/>
    <p:sldId id="269" r:id="rId27"/>
    <p:sldId id="295" r:id="rId28"/>
    <p:sldId id="270" r:id="rId29"/>
    <p:sldId id="296" r:id="rId30"/>
    <p:sldId id="271" r:id="rId31"/>
    <p:sldId id="297" r:id="rId32"/>
    <p:sldId id="272" r:id="rId33"/>
    <p:sldId id="298" r:id="rId34"/>
    <p:sldId id="273" r:id="rId35"/>
    <p:sldId id="300" r:id="rId36"/>
    <p:sldId id="274" r:id="rId37"/>
    <p:sldId id="301" r:id="rId38"/>
    <p:sldId id="275" r:id="rId39"/>
    <p:sldId id="302" r:id="rId40"/>
    <p:sldId id="276" r:id="rId41"/>
    <p:sldId id="303" r:id="rId42"/>
    <p:sldId id="277" r:id="rId43"/>
    <p:sldId id="304" r:id="rId44"/>
    <p:sldId id="279" r:id="rId45"/>
    <p:sldId id="305" r:id="rId46"/>
    <p:sldId id="280" r:id="rId47"/>
    <p:sldId id="306" r:id="rId48"/>
    <p:sldId id="281" r:id="rId49"/>
    <p:sldId id="307" r:id="rId50"/>
    <p:sldId id="282" r:id="rId51"/>
    <p:sldId id="308" r:id="rId52"/>
    <p:sldId id="309" r:id="rId53"/>
    <p:sldId id="310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2" autoAdjust="0"/>
    <p:restoredTop sz="90844" autoAdjust="0"/>
  </p:normalViewPr>
  <p:slideViewPr>
    <p:cSldViewPr>
      <p:cViewPr varScale="1">
        <p:scale>
          <a:sx n="64" d="100"/>
          <a:sy n="64" d="100"/>
        </p:scale>
        <p:origin x="8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64858B5-D9AD-4554-8EFB-9737D91E1C01}" type="datetimeFigureOut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DE3BD79-28EE-45EB-8CD5-D0D75CBA4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55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581D265-C5C4-4FA4-AA1E-01607995C4D9}" type="datetimeFigureOut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066853B-DD2B-4915-97B3-07BC0A12B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140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7004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4279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4723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411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9403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9081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4657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2893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7196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123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1288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954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1424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4644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0816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3167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381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00337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03377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542658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02746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8117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12331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93729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11423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69588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73122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06664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4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9985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35689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14317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2723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61331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82949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77267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65443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8306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48032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26781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35397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39253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36925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2849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83334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71162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72277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939150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73583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191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7603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21730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119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383DA3-D20F-400C-B75A-F7580298F1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55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84B243-8586-455E-8150-BB01E521E9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1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D4E323-5287-4620-8BD7-11372D76CD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76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A6120-08EE-4BC2-B344-973A19B61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4A3214-B68F-4DB6-8D24-43C076E4D0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56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66AC8-4801-4F6A-8232-C9B7C94BCD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35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4111CC-DCEC-46A7-9680-169D9E0E70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15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362F35-2492-4D13-A4C3-0BB927C234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47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B3837-14DC-4F89-8A7B-5099616F1C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Action Button: Home 5" descr="Blue Home Button">
            <a:hlinkClick r:id="" action="ppaction://hlinkshowjump?jump=firstslide" highlightClick="1"/>
          </p:cNvPr>
          <p:cNvSpPr/>
          <p:nvPr userDrawn="1"/>
        </p:nvSpPr>
        <p:spPr bwMode="auto">
          <a:xfrm>
            <a:off x="381000" y="5796150"/>
            <a:ext cx="1066800" cy="685800"/>
          </a:xfrm>
          <a:prstGeom prst="actionButtonHo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Times New Roman" charset="0"/>
            </a:endParaRPr>
          </a:p>
        </p:txBody>
      </p:sp>
      <p:pic>
        <p:nvPicPr>
          <p:cNvPr id="8" name="Picture 7" descr="U.S. Department of Energy. Energy Efficiency &amp; Renewable Energy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6091050"/>
            <a:ext cx="2667000" cy="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63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01F3E-2811-4237-9892-B09516B5C6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62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621AC-EA63-4A6E-B530-4717ABEFFB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0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147E79-C0C5-4CD8-8BCA-F907F400A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61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E5A89FE-8335-4E6A-933A-8C355887FC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2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32.xml"/><Relationship Id="rId18" Type="http://schemas.openxmlformats.org/officeDocument/2006/relationships/slide" Target="slide34.xml"/><Relationship Id="rId26" Type="http://schemas.openxmlformats.org/officeDocument/2006/relationships/slide" Target="slide38.xml"/><Relationship Id="rId3" Type="http://schemas.openxmlformats.org/officeDocument/2006/relationships/notesSlide" Target="../notesSlides/notesSlide1.xml"/><Relationship Id="rId21" Type="http://schemas.openxmlformats.org/officeDocument/2006/relationships/slide" Target="slide26.xml"/><Relationship Id="rId7" Type="http://schemas.openxmlformats.org/officeDocument/2006/relationships/slide" Target="slide2.xml"/><Relationship Id="rId12" Type="http://schemas.openxmlformats.org/officeDocument/2006/relationships/slide" Target="slide12.xml"/><Relationship Id="rId17" Type="http://schemas.openxmlformats.org/officeDocument/2006/relationships/slide" Target="slide24.xml"/><Relationship Id="rId25" Type="http://schemas.openxmlformats.org/officeDocument/2006/relationships/slide" Target="slide28.xml"/><Relationship Id="rId3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6" Type="http://schemas.openxmlformats.org/officeDocument/2006/relationships/slide" Target="slide14.xml"/><Relationship Id="rId20" Type="http://schemas.openxmlformats.org/officeDocument/2006/relationships/slide" Target="slide16.xml"/><Relationship Id="rId29" Type="http://schemas.openxmlformats.org/officeDocument/2006/relationships/slide" Target="slide3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slide" Target="slide10.xml"/><Relationship Id="rId24" Type="http://schemas.openxmlformats.org/officeDocument/2006/relationships/slide" Target="slide18.xml"/><Relationship Id="rId32" Type="http://schemas.openxmlformats.org/officeDocument/2006/relationships/slide" Target="slide52.xml"/><Relationship Id="rId5" Type="http://schemas.openxmlformats.org/officeDocument/2006/relationships/oleObject" Target="../embeddings/Microsoft_Word_97_-_2003_Document1.doc"/><Relationship Id="rId15" Type="http://schemas.openxmlformats.org/officeDocument/2006/relationships/slide" Target="slide42.xml"/><Relationship Id="rId23" Type="http://schemas.openxmlformats.org/officeDocument/2006/relationships/slide" Target="slide46.xml"/><Relationship Id="rId28" Type="http://schemas.openxmlformats.org/officeDocument/2006/relationships/slide" Target="slide20.xml"/><Relationship Id="rId10" Type="http://schemas.openxmlformats.org/officeDocument/2006/relationships/slide" Target="slide8.xml"/><Relationship Id="rId19" Type="http://schemas.openxmlformats.org/officeDocument/2006/relationships/slide" Target="slide44.xml"/><Relationship Id="rId31" Type="http://schemas.openxmlformats.org/officeDocument/2006/relationships/slide" Target="slide50.xml"/><Relationship Id="rId4" Type="http://schemas.openxmlformats.org/officeDocument/2006/relationships/audio" Target="../media/audio1.wav"/><Relationship Id="rId9" Type="http://schemas.openxmlformats.org/officeDocument/2006/relationships/slide" Target="slide6.xml"/><Relationship Id="rId14" Type="http://schemas.openxmlformats.org/officeDocument/2006/relationships/slide" Target="slide22.xml"/><Relationship Id="rId22" Type="http://schemas.openxmlformats.org/officeDocument/2006/relationships/slide" Target="slide36.xml"/><Relationship Id="rId27" Type="http://schemas.openxmlformats.org/officeDocument/2006/relationships/slide" Target="slide48.xml"/><Relationship Id="rId30" Type="http://schemas.openxmlformats.org/officeDocument/2006/relationships/slide" Target="slide4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file:///C:\My%20Documents\final_Q.wav" TargetMode="External"/><Relationship Id="rId1" Type="http://schemas.microsoft.com/office/2007/relationships/media" Target="file:///C:\My%20Documents\final_Q.wav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 descr="blue background"/>
          <p:cNvSpPr/>
          <p:nvPr/>
        </p:nvSpPr>
        <p:spPr>
          <a:xfrm>
            <a:off x="0" y="1219200"/>
            <a:ext cx="9144000" cy="56388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 descr="Jeopardy Procurement Edition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3505200" cy="1110972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5300" b="1" dirty="0" smtClean="0">
                <a:solidFill>
                  <a:schemeClr val="accent2">
                    <a:lumMod val="75000"/>
                  </a:schemeClr>
                </a:solidFill>
              </a:rPr>
              <a:t>JEOPARDY</a:t>
            </a:r>
            <a:r>
              <a:rPr lang="en-US" sz="53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53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0" dirty="0" smtClean="0">
                <a:solidFill>
                  <a:schemeClr val="accent2">
                    <a:lumMod val="75000"/>
                  </a:schemeClr>
                </a:solidFill>
              </a:rPr>
              <a:t>PROCUREMENT EDITION</a:t>
            </a:r>
          </a:p>
        </p:txBody>
      </p:sp>
      <p:graphicFrame>
        <p:nvGraphicFramePr>
          <p:cNvPr id="2051" name="Object 3" descr="Table containing the categories, Methods, Standards, Mystery, Procedures, Regulations and the money levels."/>
          <p:cNvGraphicFramePr>
            <a:graphicFrameLocks noGrp="1" noChangeAspect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391510573"/>
              </p:ext>
            </p:extLst>
          </p:nvPr>
        </p:nvGraphicFramePr>
        <p:xfrm>
          <a:off x="279400" y="1219200"/>
          <a:ext cx="8445500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Document" r:id="rId5" imgW="8394700" imgH="5207000" progId="Word.Document.8">
                  <p:embed/>
                </p:oleObj>
              </mc:Choice>
              <mc:Fallback>
                <p:oleObj name="Document" r:id="rId5" imgW="8394700" imgH="520700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1219200"/>
                        <a:ext cx="8445500" cy="52387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25475" y="1371600"/>
            <a:ext cx="11211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bg2"/>
                </a:solidFill>
                <a:latin typeface="+mn-lt"/>
              </a:rPr>
              <a:t>Methods</a:t>
            </a:r>
            <a:endParaRPr lang="en-US" sz="2000" dirty="0">
              <a:latin typeface="+mn-lt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057400" y="1373218"/>
            <a:ext cx="1524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 dirty="0">
                <a:solidFill>
                  <a:schemeClr val="bg2"/>
                </a:solidFill>
                <a:latin typeface="+mn-lt"/>
              </a:rPr>
              <a:t>Standards</a:t>
            </a:r>
            <a:endParaRPr lang="en-US" sz="2000" dirty="0">
              <a:latin typeface="+mn-lt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057650" y="1373218"/>
            <a:ext cx="1028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>
                <a:solidFill>
                  <a:schemeClr val="bg2"/>
                </a:solidFill>
                <a:latin typeface="+mn-lt"/>
              </a:rPr>
              <a:t>Mystery</a:t>
            </a:r>
            <a:endParaRPr lang="en-US" sz="2000" dirty="0">
              <a:latin typeface="+mn-lt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5486400" y="1371600"/>
            <a:ext cx="14160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chemeClr val="bg2"/>
                </a:solidFill>
                <a:latin typeface="+mn-lt"/>
              </a:rPr>
              <a:t>Procedures</a:t>
            </a:r>
            <a:endParaRPr lang="en-US" sz="20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7199313" y="1371600"/>
            <a:ext cx="14589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 dirty="0">
                <a:solidFill>
                  <a:schemeClr val="bg2"/>
                </a:solidFill>
                <a:latin typeface="+mn-lt"/>
              </a:rPr>
              <a:t>Regulations </a:t>
            </a:r>
          </a:p>
        </p:txBody>
      </p:sp>
      <p:sp>
        <p:nvSpPr>
          <p:cNvPr id="2058" name="Text Box 9"/>
          <p:cNvSpPr txBox="1">
            <a:spLocks noChangeArrowheads="1"/>
          </p:cNvSpPr>
          <p:nvPr/>
        </p:nvSpPr>
        <p:spPr bwMode="auto">
          <a:xfrm>
            <a:off x="597694" y="2133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  <a:hlinkClick r:id="rId7" action="ppaction://hlinksldjump"/>
              </a:rPr>
              <a:t>Q $100</a:t>
            </a:r>
            <a:endParaRPr lang="en-US" dirty="0">
              <a:latin typeface="+mn-lt"/>
            </a:endParaRP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597694" y="29337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  <a:hlinkClick r:id="rId8" action="ppaction://hlinksldjump"/>
              </a:rPr>
              <a:t>Q $200</a:t>
            </a:r>
            <a:endParaRPr lang="en-US" dirty="0">
              <a:latin typeface="+mn-lt"/>
            </a:endParaRP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597694" y="36957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  <a:hlinkClick r:id="rId9" action="ppaction://hlinksldjump"/>
              </a:rPr>
              <a:t>Q $300</a:t>
            </a:r>
            <a:endParaRPr lang="en-US" dirty="0">
              <a:latin typeface="+mn-lt"/>
            </a:endParaRP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597694" y="4419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  <a:hlinkClick r:id="rId10" action="ppaction://hlinksldjump"/>
              </a:rPr>
              <a:t>Q $400</a:t>
            </a:r>
            <a:endParaRPr lang="en-US" dirty="0">
              <a:latin typeface="+mn-lt"/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597694" y="5181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  <a:hlinkClick r:id="rId11" action="ppaction://hlinksldjump"/>
              </a:rPr>
              <a:t>Q $500</a:t>
            </a:r>
            <a:endParaRPr lang="en-US" dirty="0">
              <a:latin typeface="+mn-lt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2274094" y="21336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  <a:hlinkClick r:id="rId12" action="ppaction://hlinksldjump"/>
              </a:rPr>
              <a:t>Q $100</a:t>
            </a:r>
            <a:endParaRPr lang="en-US" dirty="0">
              <a:latin typeface="+mn-lt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5649119" y="2133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  <a:hlinkClick r:id="rId13" action="ppaction://hlinksldjump"/>
              </a:rPr>
              <a:t>Q $100</a:t>
            </a:r>
            <a:endParaRPr lang="en-US" dirty="0">
              <a:latin typeface="+mn-lt"/>
            </a:endParaRP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4026694" y="21336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  <a:hlinkClick r:id="rId14" action="ppaction://hlinksldjump"/>
              </a:rPr>
              <a:t>Q $100</a:t>
            </a:r>
            <a:endParaRPr lang="en-US" dirty="0">
              <a:latin typeface="+mn-lt"/>
            </a:endParaRP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7383463" y="21336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  <a:hlinkClick r:id="rId15" action="ppaction://hlinksldjump"/>
              </a:rPr>
              <a:t>Q $100</a:t>
            </a:r>
            <a:endParaRPr lang="en-US">
              <a:latin typeface="+mn-lt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2274094" y="29337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  <a:hlinkClick r:id="rId16" action="ppaction://hlinksldjump"/>
              </a:rPr>
              <a:t>Q $200</a:t>
            </a:r>
            <a:endParaRPr lang="en-US">
              <a:latin typeface="+mn-lt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4026694" y="29337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  <a:hlinkClick r:id="rId17" action="ppaction://hlinksldjump"/>
              </a:rPr>
              <a:t>Q $200</a:t>
            </a:r>
            <a:endParaRPr lang="en-US">
              <a:latin typeface="+mn-lt"/>
            </a:endParaRP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5649119" y="29337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  <a:hlinkClick r:id="rId18" action="ppaction://hlinksldjump"/>
              </a:rPr>
              <a:t>Q $200</a:t>
            </a:r>
            <a:endParaRPr lang="en-US">
              <a:latin typeface="+mn-lt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7383463" y="29337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  <a:hlinkClick r:id="rId19" action="ppaction://hlinksldjump"/>
              </a:rPr>
              <a:t>Q $200</a:t>
            </a:r>
            <a:endParaRPr lang="en-US">
              <a:latin typeface="+mn-lt"/>
            </a:endParaRP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2274094" y="36957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  <a:hlinkClick r:id="rId20" action="ppaction://hlinksldjump"/>
              </a:rPr>
              <a:t>Q $300</a:t>
            </a:r>
            <a:endParaRPr lang="en-US">
              <a:latin typeface="+mn-lt"/>
            </a:endParaRPr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4026694" y="36957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  <a:hlinkClick r:id="rId21" action="ppaction://hlinksldjump"/>
              </a:rPr>
              <a:t>Q $300</a:t>
            </a:r>
            <a:endParaRPr lang="en-US">
              <a:latin typeface="+mn-lt"/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5649119" y="36957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  <a:hlinkClick r:id="rId22" action="ppaction://hlinksldjump"/>
              </a:rPr>
              <a:t>Q $300</a:t>
            </a:r>
            <a:endParaRPr lang="en-US">
              <a:latin typeface="+mn-lt"/>
            </a:endParaRPr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7383463" y="36957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  <a:hlinkClick r:id="rId23" action="ppaction://hlinksldjump"/>
              </a:rPr>
              <a:t>Q $300</a:t>
            </a:r>
            <a:endParaRPr lang="en-US">
              <a:latin typeface="+mn-lt"/>
            </a:endParaRP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2274094" y="44196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  <a:hlinkClick r:id="rId24" action="ppaction://hlinksldjump"/>
              </a:rPr>
              <a:t>Q $400</a:t>
            </a:r>
            <a:endParaRPr lang="en-US">
              <a:latin typeface="+mn-lt"/>
            </a:endParaRPr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4026694" y="44196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  <a:hlinkClick r:id="rId25" action="ppaction://hlinksldjump"/>
              </a:rPr>
              <a:t>Q $400</a:t>
            </a:r>
            <a:endParaRPr lang="en-US">
              <a:latin typeface="+mn-lt"/>
            </a:endParaRPr>
          </a:p>
        </p:txBody>
      </p:sp>
      <p:sp>
        <p:nvSpPr>
          <p:cNvPr id="2077" name="Rectangle 29"/>
          <p:cNvSpPr>
            <a:spLocks noChangeArrowheads="1"/>
          </p:cNvSpPr>
          <p:nvPr/>
        </p:nvSpPr>
        <p:spPr bwMode="auto">
          <a:xfrm>
            <a:off x="5649119" y="44196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  <a:hlinkClick r:id="rId26" action="ppaction://hlinksldjump"/>
              </a:rPr>
              <a:t>Q $400</a:t>
            </a:r>
            <a:endParaRPr lang="en-US">
              <a:latin typeface="+mn-lt"/>
            </a:endParaRPr>
          </a:p>
        </p:txBody>
      </p:sp>
      <p:sp>
        <p:nvSpPr>
          <p:cNvPr id="2078" name="Rectangle 30"/>
          <p:cNvSpPr>
            <a:spLocks noChangeArrowheads="1"/>
          </p:cNvSpPr>
          <p:nvPr/>
        </p:nvSpPr>
        <p:spPr bwMode="auto">
          <a:xfrm>
            <a:off x="7383463" y="44196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  <a:hlinkClick r:id="rId27" action="ppaction://hlinksldjump"/>
              </a:rPr>
              <a:t>Q $400</a:t>
            </a:r>
            <a:endParaRPr lang="en-US">
              <a:latin typeface="+mn-lt"/>
            </a:endParaRP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2274094" y="5181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  <a:hlinkClick r:id="rId28" action="ppaction://hlinksldjump"/>
              </a:rPr>
              <a:t>Q $500</a:t>
            </a:r>
            <a:endParaRPr lang="en-US">
              <a:latin typeface="+mn-lt"/>
            </a:endParaRPr>
          </a:p>
        </p:txBody>
      </p:sp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4026694" y="5181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  <a:hlinkClick r:id="rId29" action="ppaction://hlinksldjump"/>
              </a:rPr>
              <a:t>Q $500</a:t>
            </a:r>
            <a:endParaRPr lang="en-US">
              <a:latin typeface="+mn-lt"/>
            </a:endParaRPr>
          </a:p>
        </p:txBody>
      </p:sp>
      <p:sp>
        <p:nvSpPr>
          <p:cNvPr id="2081" name="Rectangle 33"/>
          <p:cNvSpPr>
            <a:spLocks noChangeArrowheads="1"/>
          </p:cNvSpPr>
          <p:nvPr/>
        </p:nvSpPr>
        <p:spPr bwMode="auto">
          <a:xfrm>
            <a:off x="5649119" y="5181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  <a:hlinkClick r:id="rId30" action="ppaction://hlinksldjump"/>
              </a:rPr>
              <a:t>Q $500</a:t>
            </a:r>
            <a:endParaRPr lang="en-US">
              <a:latin typeface="+mn-lt"/>
            </a:endParaRPr>
          </a:p>
        </p:txBody>
      </p:sp>
      <p:sp>
        <p:nvSpPr>
          <p:cNvPr id="2082" name="Rectangle 34"/>
          <p:cNvSpPr>
            <a:spLocks noChangeArrowheads="1"/>
          </p:cNvSpPr>
          <p:nvPr/>
        </p:nvSpPr>
        <p:spPr bwMode="auto">
          <a:xfrm>
            <a:off x="7383463" y="51816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+mn-lt"/>
                <a:hlinkClick r:id="rId31" action="ppaction://hlinksldjump"/>
              </a:rPr>
              <a:t>Q $500</a:t>
            </a:r>
            <a:endParaRPr lang="en-US">
              <a:latin typeface="+mn-lt"/>
            </a:endParaRPr>
          </a:p>
        </p:txBody>
      </p:sp>
      <p:sp>
        <p:nvSpPr>
          <p:cNvPr id="2083" name="Text Box 47" descr="Final Jeopardy button"/>
          <p:cNvSpPr txBox="1">
            <a:spLocks noChangeArrowheads="1"/>
          </p:cNvSpPr>
          <p:nvPr/>
        </p:nvSpPr>
        <p:spPr bwMode="auto">
          <a:xfrm>
            <a:off x="6705600" y="304800"/>
            <a:ext cx="2249334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 anchorCtr="0">
            <a:spAutoFit/>
          </a:bodyPr>
          <a:lstStyle/>
          <a:p>
            <a:pPr eaLnBrk="0" hangingPunct="0"/>
            <a:r>
              <a:rPr lang="en-US" dirty="0" smtClean="0">
                <a:latin typeface="+mn-lt"/>
                <a:hlinkClick r:id="rId32" action="ppaction://hlinksldjump"/>
              </a:rPr>
              <a:t>FINAL JEOPARDY</a:t>
            </a:r>
            <a:endParaRPr lang="en-US" dirty="0">
              <a:latin typeface="+mn-lt"/>
            </a:endParaRPr>
          </a:p>
        </p:txBody>
      </p:sp>
      <p:pic>
        <p:nvPicPr>
          <p:cNvPr id="36" name="Picture 35" descr="U.S. Department of Energy. Energy Efficiency &amp; Renewable Energy logo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4550"/>
            <a:ext cx="2667000" cy="39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je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2" grpId="0" build="p" autoUpdateAnimBg="0"/>
      <p:bldP spid="2053" grpId="0" build="p" autoUpdateAnimBg="0"/>
      <p:bldP spid="2054" grpId="0" build="p" autoUpdateAnimBg="0"/>
      <p:bldP spid="2055" grpId="0" build="p" autoUpdateAnimBg="0"/>
      <p:bldP spid="2056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$500 Question </a:t>
            </a:r>
            <a:r>
              <a:rPr lang="en-US" dirty="0"/>
              <a:t>–</a:t>
            </a:r>
            <a:r>
              <a:rPr lang="en-US" sz="4400" dirty="0" smtClean="0"/>
              <a:t> </a:t>
            </a:r>
            <a:r>
              <a:rPr lang="en-US" sz="4400" dirty="0" smtClean="0"/>
              <a:t>Methods</a:t>
            </a:r>
          </a:p>
        </p:txBody>
      </p:sp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609600" y="2743200"/>
            <a:ext cx="7848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Most advantageous offer.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$500 </a:t>
            </a:r>
            <a:r>
              <a:rPr lang="en-US" dirty="0"/>
              <a:t>Answer – </a:t>
            </a:r>
            <a:r>
              <a:rPr lang="en-US" dirty="0" smtClean="0"/>
              <a:t>Methods</a:t>
            </a:r>
            <a:endParaRPr lang="en-US" dirty="0" smtClean="0"/>
          </a:p>
        </p:txBody>
      </p:sp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609600" y="2971800"/>
            <a:ext cx="769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What is competitive proposal?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$100 Question </a:t>
            </a:r>
            <a:r>
              <a:rPr lang="en-US" dirty="0"/>
              <a:t>– Standards</a:t>
            </a:r>
            <a:endParaRPr lang="en-US" dirty="0" smtClean="0"/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457200" y="3200400"/>
            <a:ext cx="822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Open and free </a:t>
            </a:r>
            <a:r>
              <a:rPr lang="en-US" sz="3600" dirty="0" smtClean="0">
                <a:latin typeface="+mn-lt"/>
              </a:rPr>
              <a:t>competition</a:t>
            </a:r>
            <a:r>
              <a:rPr lang="en-US" sz="3600" dirty="0"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$100 </a:t>
            </a:r>
            <a:r>
              <a:rPr lang="en-US" dirty="0"/>
              <a:t>Answer – Standards</a:t>
            </a:r>
            <a:endParaRPr lang="en-US" dirty="0" smtClean="0"/>
          </a:p>
        </p:txBody>
      </p:sp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685800" y="2819400"/>
            <a:ext cx="7772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What must all procurement transactions</a:t>
            </a:r>
          </a:p>
          <a:p>
            <a:pPr algn="ctr" eaLnBrk="0" hangingPunct="0"/>
            <a:r>
              <a:rPr lang="en-US" sz="3600" dirty="0">
                <a:latin typeface="+mn-lt"/>
              </a:rPr>
              <a:t> provide for?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$200 Question </a:t>
            </a:r>
            <a:r>
              <a:rPr lang="en-US" dirty="0"/>
              <a:t>– Standards</a:t>
            </a:r>
            <a:endParaRPr lang="en-US" dirty="0" smtClean="0"/>
          </a:p>
        </p:txBody>
      </p:sp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609600" y="2971800"/>
            <a:ext cx="791867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Governs employees and Board Members.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$200 </a:t>
            </a:r>
            <a:r>
              <a:rPr lang="en-US" dirty="0" smtClean="0"/>
              <a:t>Answer - Standards</a:t>
            </a:r>
            <a:endParaRPr lang="en-US" dirty="0" smtClean="0"/>
          </a:p>
        </p:txBody>
      </p:sp>
      <p:sp>
        <p:nvSpPr>
          <p:cNvPr id="46082" name="Text Box 4"/>
          <p:cNvSpPr txBox="1">
            <a:spLocks noChangeArrowheads="1"/>
          </p:cNvSpPr>
          <p:nvPr/>
        </p:nvSpPr>
        <p:spPr bwMode="auto">
          <a:xfrm>
            <a:off x="0" y="28956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What is a Code of Conduct?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$300 Question - Standards</a:t>
            </a:r>
          </a:p>
        </p:txBody>
      </p:sp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0" y="2743200"/>
            <a:ext cx="9144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Conserve natural resources and protect</a:t>
            </a:r>
          </a:p>
          <a:p>
            <a:pPr algn="ctr" eaLnBrk="0" hangingPunct="0"/>
            <a:r>
              <a:rPr lang="en-US" sz="3600" dirty="0">
                <a:latin typeface="+mn-lt"/>
              </a:rPr>
              <a:t>t</a:t>
            </a:r>
            <a:r>
              <a:rPr lang="en-US" sz="3600" dirty="0" smtClean="0">
                <a:latin typeface="+mn-lt"/>
              </a:rPr>
              <a:t>he </a:t>
            </a:r>
            <a:r>
              <a:rPr lang="en-US" sz="3600" dirty="0">
                <a:latin typeface="+mn-lt"/>
              </a:rPr>
              <a:t>environment.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$300 </a:t>
            </a:r>
            <a:r>
              <a:rPr lang="en-US" dirty="0"/>
              <a:t>Answer – Standards</a:t>
            </a:r>
            <a:endParaRPr lang="en-US" dirty="0" smtClean="0"/>
          </a:p>
        </p:txBody>
      </p:sp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0" y="2743200"/>
            <a:ext cx="9144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What is a preference for products and </a:t>
            </a:r>
          </a:p>
          <a:p>
            <a:pPr algn="ctr" eaLnBrk="0" hangingPunct="0"/>
            <a:r>
              <a:rPr lang="en-US" sz="3600" dirty="0">
                <a:latin typeface="+mn-lt"/>
              </a:rPr>
              <a:t>and services?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$400 Question </a:t>
            </a:r>
            <a:r>
              <a:rPr lang="en-US" dirty="0"/>
              <a:t>– Standards</a:t>
            </a:r>
            <a:endParaRPr lang="en-US" dirty="0" smtClean="0"/>
          </a:p>
        </p:txBody>
      </p:sp>
      <p:sp>
        <p:nvSpPr>
          <p:cNvPr id="52226" name="Text Box 4"/>
          <p:cNvSpPr txBox="1">
            <a:spLocks noChangeArrowheads="1"/>
          </p:cNvSpPr>
          <p:nvPr/>
        </p:nvSpPr>
        <p:spPr bwMode="auto">
          <a:xfrm>
            <a:off x="0" y="289560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Equipment.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$400 </a:t>
            </a:r>
            <a:r>
              <a:rPr lang="en-US" dirty="0"/>
              <a:t>Answer – Standards</a:t>
            </a:r>
            <a:endParaRPr lang="en-US" dirty="0" smtClean="0"/>
          </a:p>
        </p:txBody>
      </p:sp>
      <p:sp>
        <p:nvSpPr>
          <p:cNvPr id="54274" name="Text Box 4"/>
          <p:cNvSpPr txBox="1">
            <a:spLocks noChangeArrowheads="1"/>
          </p:cNvSpPr>
          <p:nvPr/>
        </p:nvSpPr>
        <p:spPr bwMode="auto">
          <a:xfrm>
            <a:off x="0" y="2667000"/>
            <a:ext cx="9144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What is there must be a lease/purchase</a:t>
            </a:r>
          </a:p>
          <a:p>
            <a:pPr algn="ctr" eaLnBrk="0" hangingPunct="0"/>
            <a:r>
              <a:rPr lang="en-US" sz="3600" dirty="0">
                <a:latin typeface="+mn-lt"/>
              </a:rPr>
              <a:t>analysis?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05800" cy="1143000"/>
          </a:xfrm>
        </p:spPr>
        <p:txBody>
          <a:bodyPr/>
          <a:lstStyle/>
          <a:p>
            <a:r>
              <a:rPr lang="en-US" dirty="0" smtClean="0"/>
              <a:t>$100 Question </a:t>
            </a:r>
            <a:r>
              <a:rPr lang="en-US" dirty="0"/>
              <a:t>– </a:t>
            </a:r>
            <a:r>
              <a:rPr lang="en-US" dirty="0" smtClean="0"/>
              <a:t>Methods</a:t>
            </a:r>
          </a:p>
        </p:txBody>
      </p:sp>
      <p:sp>
        <p:nvSpPr>
          <p:cNvPr id="19458" name="Text Box 5"/>
          <p:cNvSpPr txBox="1">
            <a:spLocks noChangeArrowheads="1"/>
          </p:cNvSpPr>
          <p:nvPr/>
        </p:nvSpPr>
        <p:spPr bwMode="auto">
          <a:xfrm>
            <a:off x="381000" y="2894013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Lowest price is selected?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$500 Question </a:t>
            </a:r>
            <a:r>
              <a:rPr lang="en-US" dirty="0"/>
              <a:t>– Standards</a:t>
            </a:r>
            <a:endParaRPr lang="en-US" dirty="0" smtClean="0"/>
          </a:p>
        </p:txBody>
      </p:sp>
      <p:sp>
        <p:nvSpPr>
          <p:cNvPr id="56322" name="Text Box 4"/>
          <p:cNvSpPr txBox="1">
            <a:spLocks noChangeArrowheads="1"/>
          </p:cNvSpPr>
          <p:nvPr/>
        </p:nvSpPr>
        <p:spPr bwMode="auto">
          <a:xfrm>
            <a:off x="0" y="28194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Contractual issues.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$500 </a:t>
            </a:r>
            <a:r>
              <a:rPr lang="en-US" dirty="0"/>
              <a:t>Answer – </a:t>
            </a:r>
            <a:r>
              <a:rPr lang="en-US" dirty="0" smtClean="0"/>
              <a:t>Standards</a:t>
            </a:r>
            <a:endParaRPr lang="en-US" dirty="0" smtClean="0"/>
          </a:p>
        </p:txBody>
      </p:sp>
      <p:sp>
        <p:nvSpPr>
          <p:cNvPr id="58370" name="Text Box 4"/>
          <p:cNvSpPr txBox="1">
            <a:spLocks noChangeArrowheads="1"/>
          </p:cNvSpPr>
          <p:nvPr/>
        </p:nvSpPr>
        <p:spPr bwMode="auto">
          <a:xfrm>
            <a:off x="0" y="28956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What is recipient responsible for resolving?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$100 Question – Mystery</a:t>
            </a:r>
          </a:p>
        </p:txBody>
      </p:sp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0" y="2895600"/>
            <a:ext cx="9144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To get the best possible products and/or</a:t>
            </a:r>
          </a:p>
          <a:p>
            <a:pPr algn="ctr" eaLnBrk="0" hangingPunct="0"/>
            <a:r>
              <a:rPr lang="en-US" sz="3600" dirty="0">
                <a:latin typeface="+mn-lt"/>
              </a:rPr>
              <a:t>Services at the best possible price.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$100 </a:t>
            </a:r>
            <a:r>
              <a:rPr lang="en-US" dirty="0"/>
              <a:t>Answer – Mystery</a:t>
            </a:r>
            <a:endParaRPr lang="en-US" dirty="0" smtClean="0"/>
          </a:p>
        </p:txBody>
      </p:sp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0" y="28956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What is the goal of procurement?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$200 Question – Mystery</a:t>
            </a:r>
          </a:p>
        </p:txBody>
      </p:sp>
      <p:sp>
        <p:nvSpPr>
          <p:cNvPr id="64514" name="Text Box 4"/>
          <p:cNvSpPr txBox="1">
            <a:spLocks noChangeArrowheads="1"/>
          </p:cNvSpPr>
          <p:nvPr/>
        </p:nvSpPr>
        <p:spPr bwMode="auto">
          <a:xfrm>
            <a:off x="0" y="28956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2 or more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$200 </a:t>
            </a:r>
            <a:r>
              <a:rPr lang="en-US" dirty="0"/>
              <a:t>Answer – Mystery</a:t>
            </a:r>
            <a:endParaRPr lang="en-US" dirty="0" smtClean="0"/>
          </a:p>
        </p:txBody>
      </p:sp>
      <p:sp>
        <p:nvSpPr>
          <p:cNvPr id="66562" name="Text Box 4"/>
          <p:cNvSpPr txBox="1">
            <a:spLocks noChangeArrowheads="1"/>
          </p:cNvSpPr>
          <p:nvPr/>
        </p:nvSpPr>
        <p:spPr bwMode="auto">
          <a:xfrm>
            <a:off x="0" y="2667000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What is the number of bidders/</a:t>
            </a:r>
            <a:r>
              <a:rPr lang="en-US" sz="3600" dirty="0" err="1">
                <a:latin typeface="+mn-lt"/>
              </a:rPr>
              <a:t>offerors</a:t>
            </a:r>
            <a:r>
              <a:rPr lang="en-US" sz="3600" dirty="0">
                <a:latin typeface="+mn-lt"/>
              </a:rPr>
              <a:t> for a sealed bid </a:t>
            </a:r>
            <a:r>
              <a:rPr lang="en-US" sz="3600" dirty="0" smtClean="0">
                <a:latin typeface="+mn-lt"/>
              </a:rPr>
              <a:t>or competitive </a:t>
            </a:r>
            <a:r>
              <a:rPr lang="en-US" sz="3600" dirty="0" err="1">
                <a:latin typeface="+mn-lt"/>
              </a:rPr>
              <a:t>offeror</a:t>
            </a:r>
            <a:r>
              <a:rPr lang="en-US" sz="3600" dirty="0">
                <a:latin typeface="+mn-lt"/>
              </a:rPr>
              <a:t>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$300 Question – Mystery</a:t>
            </a:r>
          </a:p>
        </p:txBody>
      </p:sp>
      <p:sp>
        <p:nvSpPr>
          <p:cNvPr id="68610" name="Text Box 4"/>
          <p:cNvSpPr txBox="1">
            <a:spLocks noChangeArrowheads="1"/>
          </p:cNvSpPr>
          <p:nvPr/>
        </p:nvSpPr>
        <p:spPr bwMode="auto">
          <a:xfrm>
            <a:off x="4038600" y="2819400"/>
            <a:ext cx="8859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RFP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$300 </a:t>
            </a:r>
            <a:r>
              <a:rPr lang="en-US" dirty="0"/>
              <a:t>Answer – Mystery</a:t>
            </a:r>
            <a:endParaRPr lang="en-US" dirty="0" smtClean="0"/>
          </a:p>
        </p:txBody>
      </p:sp>
      <p:sp>
        <p:nvSpPr>
          <p:cNvPr id="70658" name="Text Box 4"/>
          <p:cNvSpPr txBox="1">
            <a:spLocks noChangeArrowheads="1"/>
          </p:cNvSpPr>
          <p:nvPr/>
        </p:nvSpPr>
        <p:spPr bwMode="auto">
          <a:xfrm>
            <a:off x="0" y="28956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What is a Request for Proposal?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$400 Question – Mystery</a:t>
            </a:r>
          </a:p>
        </p:txBody>
      </p:sp>
      <p:sp>
        <p:nvSpPr>
          <p:cNvPr id="72706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 smtClean="0">
                <a:latin typeface="+mn-lt"/>
              </a:rPr>
              <a:t>$150,000</a:t>
            </a:r>
            <a:endParaRPr lang="en-US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$400 </a:t>
            </a:r>
            <a:r>
              <a:rPr lang="en-US" dirty="0"/>
              <a:t>Answer – Mystery</a:t>
            </a:r>
            <a:endParaRPr lang="en-US" dirty="0" smtClean="0"/>
          </a:p>
        </p:txBody>
      </p:sp>
      <p:sp>
        <p:nvSpPr>
          <p:cNvPr id="74754" name="Text Box 4"/>
          <p:cNvSpPr txBox="1">
            <a:spLocks noChangeArrowheads="1"/>
          </p:cNvSpPr>
          <p:nvPr/>
        </p:nvSpPr>
        <p:spPr bwMode="auto">
          <a:xfrm>
            <a:off x="0" y="2590800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What </a:t>
            </a:r>
            <a:r>
              <a:rPr lang="en-US" sz="3600" dirty="0" smtClean="0">
                <a:latin typeface="+mn-lt"/>
              </a:rPr>
              <a:t>is </a:t>
            </a:r>
            <a:r>
              <a:rPr lang="en-US" sz="3600" dirty="0">
                <a:latin typeface="+mn-lt"/>
              </a:rPr>
              <a:t>the maximum dollar </a:t>
            </a:r>
            <a:r>
              <a:rPr lang="en-US" sz="3600" dirty="0" smtClean="0">
                <a:latin typeface="+mn-lt"/>
              </a:rPr>
              <a:t>amount</a:t>
            </a:r>
            <a:endParaRPr lang="en-US" sz="3600" dirty="0">
              <a:latin typeface="+mn-lt"/>
            </a:endParaRPr>
          </a:p>
          <a:p>
            <a:pPr algn="ctr" eaLnBrk="0" hangingPunct="0"/>
            <a:r>
              <a:rPr lang="en-US" sz="3600" dirty="0" smtClean="0">
                <a:latin typeface="+mn-lt"/>
              </a:rPr>
              <a:t>for the Simplified Acquisition Threshold?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$100 </a:t>
            </a:r>
            <a:r>
              <a:rPr lang="en-US" dirty="0"/>
              <a:t>Answer – </a:t>
            </a:r>
            <a:r>
              <a:rPr lang="en-US" dirty="0" smtClean="0"/>
              <a:t>Methods</a:t>
            </a:r>
            <a:endParaRPr lang="en-US" dirty="0" smtClean="0"/>
          </a:p>
        </p:txBody>
      </p:sp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609600" y="2819400"/>
            <a:ext cx="777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3600">
                <a:latin typeface="+mn-lt"/>
              </a:rPr>
              <a:t>What is a sealed bid?</a:t>
            </a:r>
            <a:endParaRPr lang="en-US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$500 Question – Mystery</a:t>
            </a:r>
          </a:p>
        </p:txBody>
      </p:sp>
      <p:sp>
        <p:nvSpPr>
          <p:cNvPr id="76802" name="Text Box 4"/>
          <p:cNvSpPr txBox="1">
            <a:spLocks noChangeArrowheads="1"/>
          </p:cNvSpPr>
          <p:nvPr/>
        </p:nvSpPr>
        <p:spPr bwMode="auto">
          <a:xfrm>
            <a:off x="0" y="274320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 smtClean="0">
                <a:latin typeface="+mn-lt"/>
              </a:rPr>
              <a:t>2 </a:t>
            </a:r>
            <a:r>
              <a:rPr lang="en-US" sz="3600" dirty="0">
                <a:latin typeface="+mn-lt"/>
              </a:rPr>
              <a:t>CFR </a:t>
            </a:r>
            <a:r>
              <a:rPr lang="en-US" sz="3600" dirty="0" smtClean="0">
                <a:latin typeface="+mn-lt"/>
              </a:rPr>
              <a:t>Part 200.320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$500 </a:t>
            </a:r>
            <a:r>
              <a:rPr lang="en-US" dirty="0"/>
              <a:t>Answer </a:t>
            </a:r>
            <a:r>
              <a:rPr lang="en-US" dirty="0" smtClean="0"/>
              <a:t>– Mystery</a:t>
            </a:r>
            <a:endParaRPr lang="en-US" dirty="0" smtClean="0"/>
          </a:p>
        </p:txBody>
      </p:sp>
      <p:sp>
        <p:nvSpPr>
          <p:cNvPr id="78850" name="Text Box 4"/>
          <p:cNvSpPr txBox="1">
            <a:spLocks noChangeArrowheads="1"/>
          </p:cNvSpPr>
          <p:nvPr/>
        </p:nvSpPr>
        <p:spPr bwMode="auto">
          <a:xfrm>
            <a:off x="0" y="2667000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What is the location of the </a:t>
            </a:r>
            <a:r>
              <a:rPr lang="en-US" sz="3600" dirty="0" smtClean="0">
                <a:latin typeface="+mn-lt"/>
              </a:rPr>
              <a:t>procurement methods regulations?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$100 Question – Procedures</a:t>
            </a:r>
          </a:p>
        </p:txBody>
      </p:sp>
      <p:sp>
        <p:nvSpPr>
          <p:cNvPr id="80898" name="Text Box 4"/>
          <p:cNvSpPr txBox="1">
            <a:spLocks noChangeArrowheads="1"/>
          </p:cNvSpPr>
          <p:nvPr/>
        </p:nvSpPr>
        <p:spPr bwMode="auto">
          <a:xfrm>
            <a:off x="0" y="2590800"/>
            <a:ext cx="91440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Understandable, unambiguous, unequivocal,</a:t>
            </a:r>
          </a:p>
          <a:p>
            <a:pPr algn="ctr" eaLnBrk="0" hangingPunct="0"/>
            <a:r>
              <a:rPr lang="en-US" sz="3600" dirty="0">
                <a:latin typeface="+mn-lt"/>
              </a:rPr>
              <a:t>Uncluttered, detailed, logical, and</a:t>
            </a:r>
          </a:p>
          <a:p>
            <a:pPr algn="ctr" eaLnBrk="0" hangingPunct="0"/>
            <a:r>
              <a:rPr lang="en-US" sz="3600" dirty="0">
                <a:latin typeface="+mn-lt"/>
              </a:rPr>
              <a:t>consistent.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$100 </a:t>
            </a:r>
            <a:r>
              <a:rPr lang="en-US" dirty="0"/>
              <a:t>Answer </a:t>
            </a:r>
            <a:r>
              <a:rPr lang="en-US" dirty="0" smtClean="0"/>
              <a:t>– </a:t>
            </a:r>
            <a:r>
              <a:rPr lang="en-US" dirty="0" smtClean="0"/>
              <a:t>Procedures</a:t>
            </a:r>
            <a:endParaRPr lang="en-US" dirty="0" smtClean="0"/>
          </a:p>
        </p:txBody>
      </p:sp>
      <p:sp>
        <p:nvSpPr>
          <p:cNvPr id="82946" name="Text Box 4"/>
          <p:cNvSpPr txBox="1">
            <a:spLocks noChangeArrowheads="1"/>
          </p:cNvSpPr>
          <p:nvPr/>
        </p:nvSpPr>
        <p:spPr bwMode="auto">
          <a:xfrm>
            <a:off x="0" y="26670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What are good procedures?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$200 Question – Procedures</a:t>
            </a:r>
          </a:p>
        </p:txBody>
      </p:sp>
      <p:sp>
        <p:nvSpPr>
          <p:cNvPr id="84994" name="Text Box 4"/>
          <p:cNvSpPr txBox="1">
            <a:spLocks noChangeArrowheads="1"/>
          </p:cNvSpPr>
          <p:nvPr/>
        </p:nvSpPr>
        <p:spPr bwMode="auto">
          <a:xfrm>
            <a:off x="0" y="2743200"/>
            <a:ext cx="9144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Purpose, specific procedure, additional</a:t>
            </a:r>
          </a:p>
          <a:p>
            <a:pPr algn="ctr" eaLnBrk="0" hangingPunct="0"/>
            <a:r>
              <a:rPr lang="en-US" sz="3600" dirty="0">
                <a:latin typeface="+mn-lt"/>
              </a:rPr>
              <a:t>information, and mandated forms.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$200 </a:t>
            </a:r>
            <a:r>
              <a:rPr lang="en-US" dirty="0" smtClean="0"/>
              <a:t>Answer – Procedures</a:t>
            </a:r>
            <a:endParaRPr lang="en-US" dirty="0" smtClean="0"/>
          </a:p>
        </p:txBody>
      </p:sp>
      <p:sp>
        <p:nvSpPr>
          <p:cNvPr id="87042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What is a procedure structure?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$300 Question – Procedures</a:t>
            </a:r>
          </a:p>
        </p:txBody>
      </p:sp>
      <p:sp>
        <p:nvSpPr>
          <p:cNvPr id="89090" name="Text Box 4"/>
          <p:cNvSpPr txBox="1">
            <a:spLocks noChangeArrowheads="1"/>
          </p:cNvSpPr>
          <p:nvPr/>
        </p:nvSpPr>
        <p:spPr bwMode="auto">
          <a:xfrm>
            <a:off x="0" y="2667000"/>
            <a:ext cx="9144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To establish procedures that will ensure equal</a:t>
            </a:r>
          </a:p>
          <a:p>
            <a:pPr algn="ctr" eaLnBrk="0" hangingPunct="0"/>
            <a:r>
              <a:rPr lang="en-US" sz="3600" dirty="0" smtClean="0">
                <a:latin typeface="+mn-lt"/>
              </a:rPr>
              <a:t>treatment </a:t>
            </a:r>
            <a:r>
              <a:rPr lang="en-US" sz="3600" dirty="0">
                <a:latin typeface="+mn-lt"/>
              </a:rPr>
              <a:t>to all prospective bidders. 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$300 </a:t>
            </a:r>
            <a:r>
              <a:rPr lang="en-US" dirty="0" smtClean="0"/>
              <a:t>Answer</a:t>
            </a:r>
            <a:r>
              <a:rPr lang="en-US" dirty="0"/>
              <a:t> – </a:t>
            </a:r>
            <a:r>
              <a:rPr lang="en-US" dirty="0" smtClean="0"/>
              <a:t>Procedures</a:t>
            </a:r>
            <a:endParaRPr lang="en-US" dirty="0" smtClean="0"/>
          </a:p>
        </p:txBody>
      </p:sp>
      <p:sp>
        <p:nvSpPr>
          <p:cNvPr id="91138" name="Text Box 4"/>
          <p:cNvSpPr txBox="1">
            <a:spLocks noChangeArrowheads="1"/>
          </p:cNvSpPr>
          <p:nvPr/>
        </p:nvSpPr>
        <p:spPr bwMode="auto">
          <a:xfrm>
            <a:off x="0" y="2743200"/>
            <a:ext cx="9144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>
                <a:latin typeface="+mn-lt"/>
              </a:rPr>
              <a:t>What is the purpose of the Receipt</a:t>
            </a:r>
          </a:p>
          <a:p>
            <a:pPr algn="ctr" eaLnBrk="0" hangingPunct="0"/>
            <a:r>
              <a:rPr lang="en-US" sz="3600">
                <a:latin typeface="+mn-lt"/>
              </a:rPr>
              <a:t>Of Bids/Proposals Procedure?</a:t>
            </a:r>
            <a:endParaRPr lang="en-US">
              <a:latin typeface="+mn-l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$400 Question – Procedures</a:t>
            </a:r>
          </a:p>
        </p:txBody>
      </p:sp>
      <p:sp>
        <p:nvSpPr>
          <p:cNvPr id="93186" name="Text Box 4"/>
          <p:cNvSpPr txBox="1">
            <a:spLocks noChangeArrowheads="1"/>
          </p:cNvSpPr>
          <p:nvPr/>
        </p:nvSpPr>
        <p:spPr bwMode="auto">
          <a:xfrm>
            <a:off x="0" y="28956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Cost, experience, references, and approach.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$400 </a:t>
            </a:r>
            <a:r>
              <a:rPr lang="en-US" dirty="0" smtClean="0"/>
              <a:t>Answer </a:t>
            </a:r>
            <a:r>
              <a:rPr lang="en-US" dirty="0" smtClean="0"/>
              <a:t>– Procedures</a:t>
            </a:r>
            <a:endParaRPr lang="en-US" dirty="0" smtClean="0"/>
          </a:p>
        </p:txBody>
      </p:sp>
      <p:sp>
        <p:nvSpPr>
          <p:cNvPr id="95234" name="Text Box 4"/>
          <p:cNvSpPr txBox="1">
            <a:spLocks noChangeArrowheads="1"/>
          </p:cNvSpPr>
          <p:nvPr/>
        </p:nvSpPr>
        <p:spPr bwMode="auto">
          <a:xfrm>
            <a:off x="0" y="28194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What are evaluation factors?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$200 Question </a:t>
            </a:r>
            <a:r>
              <a:rPr lang="en-US" dirty="0"/>
              <a:t>–</a:t>
            </a:r>
            <a:r>
              <a:rPr lang="en-US" sz="4400" dirty="0" smtClean="0"/>
              <a:t> </a:t>
            </a:r>
            <a:r>
              <a:rPr lang="en-US" sz="4400" dirty="0" smtClean="0"/>
              <a:t>Methods</a:t>
            </a:r>
          </a:p>
        </p:txBody>
      </p:sp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381000" y="2667000"/>
            <a:ext cx="845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Aggregate purchase less than </a:t>
            </a:r>
            <a:r>
              <a:rPr lang="en-US" sz="3600" dirty="0" smtClean="0">
                <a:latin typeface="+mn-lt"/>
              </a:rPr>
              <a:t>$3,000</a:t>
            </a:r>
            <a:r>
              <a:rPr lang="en-US" sz="3600" dirty="0"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$500 Question – Procedures</a:t>
            </a:r>
          </a:p>
        </p:txBody>
      </p:sp>
      <p:sp>
        <p:nvSpPr>
          <p:cNvPr id="97282" name="Text Box 4"/>
          <p:cNvSpPr txBox="1">
            <a:spLocks noChangeArrowheads="1"/>
          </p:cNvSpPr>
          <p:nvPr/>
        </p:nvSpPr>
        <p:spPr bwMode="auto">
          <a:xfrm>
            <a:off x="0" y="2514600"/>
            <a:ext cx="91440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Cost estimate, advertisement, bid package,</a:t>
            </a:r>
          </a:p>
          <a:p>
            <a:pPr algn="ctr" eaLnBrk="0" hangingPunct="0"/>
            <a:r>
              <a:rPr lang="en-US" sz="3600" dirty="0">
                <a:latin typeface="+mn-lt"/>
              </a:rPr>
              <a:t>bids/proposals, evaluation panel members,</a:t>
            </a:r>
          </a:p>
          <a:p>
            <a:pPr algn="ctr" eaLnBrk="0" hangingPunct="0"/>
            <a:r>
              <a:rPr lang="en-US" sz="3600" dirty="0">
                <a:latin typeface="+mn-lt"/>
              </a:rPr>
              <a:t>and work papers.</a:t>
            </a:r>
          </a:p>
          <a:p>
            <a:pPr algn="ctr" eaLnBrk="0" hangingPunct="0"/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$500 </a:t>
            </a:r>
            <a:r>
              <a:rPr lang="en-US" dirty="0" smtClean="0"/>
              <a:t>Answer</a:t>
            </a:r>
            <a:r>
              <a:rPr lang="en-US" dirty="0"/>
              <a:t> </a:t>
            </a:r>
            <a:r>
              <a:rPr lang="en-US" dirty="0" smtClean="0"/>
              <a:t>– Procedures</a:t>
            </a:r>
            <a:endParaRPr lang="en-US" dirty="0" smtClean="0"/>
          </a:p>
        </p:txBody>
      </p:sp>
      <p:sp>
        <p:nvSpPr>
          <p:cNvPr id="99330" name="Text Box 4"/>
          <p:cNvSpPr txBox="1">
            <a:spLocks noChangeArrowheads="1"/>
          </p:cNvSpPr>
          <p:nvPr/>
        </p:nvSpPr>
        <p:spPr bwMode="auto">
          <a:xfrm>
            <a:off x="0" y="28956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What is in a solicitation file?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$100 Question – Regulations</a:t>
            </a:r>
          </a:p>
        </p:txBody>
      </p:sp>
      <p:sp>
        <p:nvSpPr>
          <p:cNvPr id="101378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Responsible contractors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$100 </a:t>
            </a:r>
            <a:r>
              <a:rPr lang="en-US" dirty="0"/>
              <a:t>Answer – Regulations</a:t>
            </a:r>
            <a:endParaRPr lang="en-US" dirty="0" smtClean="0"/>
          </a:p>
        </p:txBody>
      </p:sp>
      <p:sp>
        <p:nvSpPr>
          <p:cNvPr id="103426" name="Text Box 4"/>
          <p:cNvSpPr txBox="1">
            <a:spLocks noChangeArrowheads="1"/>
          </p:cNvSpPr>
          <p:nvPr/>
        </p:nvSpPr>
        <p:spPr bwMode="auto">
          <a:xfrm>
            <a:off x="0" y="2667000"/>
            <a:ext cx="9144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What is a required procedure to ensure </a:t>
            </a:r>
          </a:p>
          <a:p>
            <a:pPr algn="ctr" eaLnBrk="0" hangingPunct="0"/>
            <a:r>
              <a:rPr lang="en-US" sz="3600" dirty="0">
                <a:latin typeface="+mn-lt"/>
              </a:rPr>
              <a:t>awards are made only to?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$200 Question – Regulations</a:t>
            </a:r>
          </a:p>
        </p:txBody>
      </p:sp>
      <p:sp>
        <p:nvSpPr>
          <p:cNvPr id="105474" name="Text Box 4"/>
          <p:cNvSpPr txBox="1">
            <a:spLocks noChangeArrowheads="1"/>
          </p:cNvSpPr>
          <p:nvPr/>
        </p:nvSpPr>
        <p:spPr bwMode="auto">
          <a:xfrm>
            <a:off x="0" y="2743200"/>
            <a:ext cx="913463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 smtClean="0">
                <a:latin typeface="+mn-lt"/>
              </a:rPr>
              <a:t>Micro purchase, small </a:t>
            </a:r>
            <a:r>
              <a:rPr lang="en-US" sz="3600" dirty="0">
                <a:latin typeface="+mn-lt"/>
              </a:rPr>
              <a:t>purchase, sealed bid, </a:t>
            </a:r>
            <a:endParaRPr lang="en-US" sz="3600" dirty="0" smtClean="0">
              <a:latin typeface="+mn-lt"/>
            </a:endParaRPr>
          </a:p>
          <a:p>
            <a:pPr algn="ctr" eaLnBrk="0" hangingPunct="0"/>
            <a:r>
              <a:rPr lang="en-US" sz="3600" dirty="0" smtClean="0">
                <a:latin typeface="+mn-lt"/>
              </a:rPr>
              <a:t>competitive, and </a:t>
            </a:r>
            <a:r>
              <a:rPr lang="en-US" sz="3600" dirty="0">
                <a:latin typeface="+mn-lt"/>
              </a:rPr>
              <a:t>non competitive.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$200 </a:t>
            </a:r>
            <a:r>
              <a:rPr lang="en-US" dirty="0"/>
              <a:t>Answer – Regulations</a:t>
            </a:r>
            <a:endParaRPr lang="en-US" dirty="0" smtClean="0"/>
          </a:p>
        </p:txBody>
      </p:sp>
      <p:sp>
        <p:nvSpPr>
          <p:cNvPr id="107522" name="Text Box 4"/>
          <p:cNvSpPr txBox="1">
            <a:spLocks noChangeArrowheads="1"/>
          </p:cNvSpPr>
          <p:nvPr/>
        </p:nvSpPr>
        <p:spPr bwMode="auto">
          <a:xfrm>
            <a:off x="0" y="28956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What are the methods of procurement?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$300 Question – Regulations</a:t>
            </a:r>
          </a:p>
        </p:txBody>
      </p:sp>
      <p:sp>
        <p:nvSpPr>
          <p:cNvPr id="109570" name="Text Box 4"/>
          <p:cNvSpPr txBox="1">
            <a:spLocks noChangeArrowheads="1"/>
          </p:cNvSpPr>
          <p:nvPr/>
        </p:nvSpPr>
        <p:spPr bwMode="auto">
          <a:xfrm>
            <a:off x="0" y="27432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Cost price analysis.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$300 </a:t>
            </a:r>
            <a:r>
              <a:rPr lang="en-US" dirty="0"/>
              <a:t>Answer – Regulations</a:t>
            </a:r>
            <a:endParaRPr lang="en-US" dirty="0" smtClean="0"/>
          </a:p>
        </p:txBody>
      </p:sp>
      <p:sp>
        <p:nvSpPr>
          <p:cNvPr id="111618" name="Text Box 4"/>
          <p:cNvSpPr txBox="1">
            <a:spLocks noChangeArrowheads="1"/>
          </p:cNvSpPr>
          <p:nvPr/>
        </p:nvSpPr>
        <p:spPr bwMode="auto">
          <a:xfrm>
            <a:off x="0" y="2667000"/>
            <a:ext cx="9144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What must be done in connection with</a:t>
            </a:r>
          </a:p>
          <a:p>
            <a:pPr algn="ctr" eaLnBrk="0" hangingPunct="0"/>
            <a:r>
              <a:rPr lang="en-US" sz="3600" dirty="0">
                <a:latin typeface="+mn-lt"/>
              </a:rPr>
              <a:t>Every procurement?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$400 Question – Regulations</a:t>
            </a:r>
          </a:p>
        </p:txBody>
      </p:sp>
      <p:sp>
        <p:nvSpPr>
          <p:cNvPr id="113666" name="Text Box 4"/>
          <p:cNvSpPr txBox="1">
            <a:spLocks noChangeArrowheads="1"/>
          </p:cNvSpPr>
          <p:nvPr/>
        </p:nvSpPr>
        <p:spPr bwMode="auto">
          <a:xfrm>
            <a:off x="0" y="2667000"/>
            <a:ext cx="9144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Minority firms, women business enterprise,</a:t>
            </a:r>
          </a:p>
          <a:p>
            <a:pPr algn="ctr" eaLnBrk="0" hangingPunct="0"/>
            <a:r>
              <a:rPr lang="en-US" sz="3600" dirty="0">
                <a:latin typeface="+mn-lt"/>
              </a:rPr>
              <a:t>And labor surplus area firms.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$400 </a:t>
            </a:r>
            <a:r>
              <a:rPr lang="en-US" dirty="0"/>
              <a:t>Answer – Regulations</a:t>
            </a:r>
            <a:endParaRPr lang="en-US" dirty="0" smtClean="0"/>
          </a:p>
        </p:txBody>
      </p:sp>
      <p:sp>
        <p:nvSpPr>
          <p:cNvPr id="115714" name="Text Box 4"/>
          <p:cNvSpPr txBox="1">
            <a:spLocks noChangeArrowheads="1"/>
          </p:cNvSpPr>
          <p:nvPr/>
        </p:nvSpPr>
        <p:spPr bwMode="auto">
          <a:xfrm>
            <a:off x="0" y="2514600"/>
            <a:ext cx="9143999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Who are </a:t>
            </a:r>
            <a:r>
              <a:rPr lang="en-US" sz="3600" dirty="0" smtClean="0">
                <a:latin typeface="+mn-lt"/>
              </a:rPr>
              <a:t>Grantees </a:t>
            </a:r>
            <a:r>
              <a:rPr lang="en-US" sz="3600" dirty="0">
                <a:latin typeface="+mn-lt"/>
              </a:rPr>
              <a:t>encouraged to purchase</a:t>
            </a:r>
          </a:p>
          <a:p>
            <a:pPr algn="ctr" eaLnBrk="0" hangingPunct="0"/>
            <a:r>
              <a:rPr lang="en-US" sz="3600" dirty="0">
                <a:latin typeface="+mn-lt"/>
              </a:rPr>
              <a:t>or contract with?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$200 </a:t>
            </a:r>
            <a:r>
              <a:rPr lang="en-US" dirty="0"/>
              <a:t>Answer – </a:t>
            </a:r>
            <a:r>
              <a:rPr lang="en-US" dirty="0" smtClean="0"/>
              <a:t>Methods</a:t>
            </a:r>
            <a:endParaRPr lang="en-US" dirty="0" smtClean="0"/>
          </a:p>
        </p:txBody>
      </p:sp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1676400" y="2743200"/>
            <a:ext cx="5410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What is a </a:t>
            </a:r>
            <a:r>
              <a:rPr lang="en-US" sz="3600" dirty="0" smtClean="0">
                <a:latin typeface="+mn-lt"/>
              </a:rPr>
              <a:t>micro </a:t>
            </a:r>
            <a:r>
              <a:rPr lang="en-US" sz="3600" dirty="0">
                <a:latin typeface="+mn-lt"/>
              </a:rPr>
              <a:t>purchase?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$500 Question – Regulations</a:t>
            </a:r>
          </a:p>
        </p:txBody>
      </p:sp>
      <p:sp>
        <p:nvSpPr>
          <p:cNvPr id="117762" name="Text Box 4"/>
          <p:cNvSpPr txBox="1">
            <a:spLocks noChangeArrowheads="1"/>
          </p:cNvSpPr>
          <p:nvPr/>
        </p:nvSpPr>
        <p:spPr bwMode="auto">
          <a:xfrm>
            <a:off x="0" y="28194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Technical specifications.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$500 </a:t>
            </a:r>
            <a:r>
              <a:rPr lang="en-US" dirty="0"/>
              <a:t>Answer – Regulations</a:t>
            </a:r>
            <a:endParaRPr lang="en-US" dirty="0" smtClean="0"/>
          </a:p>
        </p:txBody>
      </p:sp>
      <p:sp>
        <p:nvSpPr>
          <p:cNvPr id="119810" name="Text Box 4"/>
          <p:cNvSpPr txBox="1">
            <a:spLocks noChangeArrowheads="1"/>
          </p:cNvSpPr>
          <p:nvPr/>
        </p:nvSpPr>
        <p:spPr bwMode="auto">
          <a:xfrm>
            <a:off x="0" y="2590800"/>
            <a:ext cx="9144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j-lt"/>
              </a:rPr>
              <a:t>What must </a:t>
            </a:r>
            <a:r>
              <a:rPr lang="en-US" sz="3600" dirty="0" smtClean="0">
                <a:latin typeface="+mj-lt"/>
              </a:rPr>
              <a:t>Grantees </a:t>
            </a:r>
            <a:r>
              <a:rPr lang="en-US" sz="3600" dirty="0">
                <a:latin typeface="+mj-lt"/>
              </a:rPr>
              <a:t>make available to the </a:t>
            </a:r>
          </a:p>
          <a:p>
            <a:pPr algn="ctr" eaLnBrk="0" hangingPunct="0"/>
            <a:r>
              <a:rPr lang="en-US" sz="3600" dirty="0">
                <a:latin typeface="+mj-lt"/>
              </a:rPr>
              <a:t>awarding agency?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</a:rPr>
              <a:t>Final Jeopardy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1858" name="Text Box 3"/>
          <p:cNvSpPr txBox="1">
            <a:spLocks noChangeArrowheads="1"/>
          </p:cNvSpPr>
          <p:nvPr/>
        </p:nvSpPr>
        <p:spPr bwMode="auto">
          <a:xfrm>
            <a:off x="0" y="2219742"/>
            <a:ext cx="9143999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4400" dirty="0">
                <a:latin typeface="+mn-lt"/>
              </a:rPr>
              <a:t>Proposed cost data, projection of </a:t>
            </a:r>
          </a:p>
          <a:p>
            <a:pPr algn="ctr" eaLnBrk="0" hangingPunct="0"/>
            <a:r>
              <a:rPr lang="en-US" sz="4400" dirty="0">
                <a:latin typeface="+mn-lt"/>
              </a:rPr>
              <a:t>the data, evaluation of costs, and </a:t>
            </a:r>
          </a:p>
          <a:p>
            <a:pPr algn="ctr" eaLnBrk="0" hangingPunct="0"/>
            <a:r>
              <a:rPr lang="en-US" sz="4400" dirty="0">
                <a:latin typeface="+mn-lt"/>
              </a:rPr>
              <a:t>profit.</a:t>
            </a:r>
          </a:p>
        </p:txBody>
      </p:sp>
      <p:pic>
        <p:nvPicPr>
          <p:cNvPr id="59396" name="final_Q.wav" descr="Speaker icon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7467600" y="5867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93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93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39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396"/>
                </p:tgtEl>
              </p:cMediaNode>
            </p:audio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953735"/>
                </a:solidFill>
              </a:rPr>
              <a:t>Final Jeopardy Answer</a:t>
            </a:r>
            <a:endParaRPr lang="en-US" dirty="0" smtClean="0">
              <a:solidFill>
                <a:srgbClr val="953735"/>
              </a:solidFill>
            </a:endParaRPr>
          </a:p>
        </p:txBody>
      </p:sp>
      <p:sp>
        <p:nvSpPr>
          <p:cNvPr id="123906" name="Text Box 3"/>
          <p:cNvSpPr txBox="1">
            <a:spLocks noChangeArrowheads="1"/>
          </p:cNvSpPr>
          <p:nvPr/>
        </p:nvSpPr>
        <p:spPr bwMode="auto">
          <a:xfrm>
            <a:off x="0" y="2590800"/>
            <a:ext cx="9144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4400" dirty="0">
                <a:latin typeface="+mn-lt"/>
              </a:rPr>
              <a:t>What is the cost analysis required</a:t>
            </a:r>
          </a:p>
          <a:p>
            <a:pPr algn="ctr" eaLnBrk="0" hangingPunct="0"/>
            <a:r>
              <a:rPr lang="en-US" sz="4400" dirty="0">
                <a:latin typeface="+mn-lt"/>
              </a:rPr>
              <a:t>for a non competitive award?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$300 Question </a:t>
            </a:r>
            <a:r>
              <a:rPr lang="en-US" dirty="0"/>
              <a:t>–</a:t>
            </a:r>
            <a:r>
              <a:rPr lang="en-US" sz="4400" dirty="0" smtClean="0"/>
              <a:t> </a:t>
            </a:r>
            <a:r>
              <a:rPr lang="en-US" sz="4400" dirty="0" smtClean="0"/>
              <a:t>Methods</a:t>
            </a:r>
          </a:p>
        </p:txBody>
      </p:sp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457200" y="2819400"/>
            <a:ext cx="822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Only one bid received.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$300 </a:t>
            </a:r>
            <a:r>
              <a:rPr lang="en-US" dirty="0"/>
              <a:t>Answer – </a:t>
            </a:r>
            <a:r>
              <a:rPr lang="en-US" dirty="0" smtClean="0"/>
              <a:t>Methods</a:t>
            </a:r>
            <a:endParaRPr lang="en-US" dirty="0" smtClean="0"/>
          </a:p>
        </p:txBody>
      </p:sp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795872" y="2743200"/>
            <a:ext cx="75332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What is non competitive procurement?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$400 Question </a:t>
            </a:r>
            <a:r>
              <a:rPr lang="en-US" dirty="0"/>
              <a:t>–</a:t>
            </a:r>
            <a:r>
              <a:rPr lang="en-US" sz="4400" dirty="0" smtClean="0"/>
              <a:t> </a:t>
            </a:r>
            <a:r>
              <a:rPr lang="en-US" sz="4400" dirty="0" smtClean="0"/>
              <a:t>Methods</a:t>
            </a:r>
          </a:p>
        </p:txBody>
      </p:sp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229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Five evaluation factors.  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$400 </a:t>
            </a:r>
            <a:r>
              <a:rPr lang="en-US" dirty="0"/>
              <a:t>Answer – </a:t>
            </a:r>
            <a:r>
              <a:rPr lang="en-US" dirty="0" smtClean="0"/>
              <a:t>Methods</a:t>
            </a:r>
            <a:endParaRPr lang="en-US" dirty="0" smtClean="0"/>
          </a:p>
        </p:txBody>
      </p:sp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1371600" y="2819400"/>
            <a:ext cx="629744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What is competitive solicitation?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</TotalTime>
  <Words>747</Words>
  <Application>Microsoft Office PowerPoint</Application>
  <PresentationFormat>On-screen Show (4:3)</PresentationFormat>
  <Paragraphs>158</Paragraphs>
  <Slides>53</Slides>
  <Notes>53</Notes>
  <HiddenSlides>0</HiddenSlides>
  <MMClips>1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Times New Roman</vt:lpstr>
      <vt:lpstr>Office Theme</vt:lpstr>
      <vt:lpstr>Document</vt:lpstr>
      <vt:lpstr>JEOPARDY PROCUREMENT EDITION</vt:lpstr>
      <vt:lpstr>$100 Question – Methods</vt:lpstr>
      <vt:lpstr>$100 Answer – Methods</vt:lpstr>
      <vt:lpstr>$200 Question – Methods</vt:lpstr>
      <vt:lpstr>$200 Answer – Methods</vt:lpstr>
      <vt:lpstr>$300 Question – Methods</vt:lpstr>
      <vt:lpstr>$300 Answer – Methods</vt:lpstr>
      <vt:lpstr>$400 Question – Methods</vt:lpstr>
      <vt:lpstr>$400 Answer – Methods</vt:lpstr>
      <vt:lpstr>$500 Question – Methods</vt:lpstr>
      <vt:lpstr>$500 Answer – Methods</vt:lpstr>
      <vt:lpstr>$100 Question – Standards</vt:lpstr>
      <vt:lpstr>$100 Answer – Standards</vt:lpstr>
      <vt:lpstr>$200 Question – Standards</vt:lpstr>
      <vt:lpstr>$200 Answer - Standards</vt:lpstr>
      <vt:lpstr>$300 Question - Standards</vt:lpstr>
      <vt:lpstr>$300 Answer – Standards</vt:lpstr>
      <vt:lpstr>$400 Question – Standards</vt:lpstr>
      <vt:lpstr>$400 Answer – Standards</vt:lpstr>
      <vt:lpstr>$500 Question – Standards</vt:lpstr>
      <vt:lpstr>$500 Answer – Standards</vt:lpstr>
      <vt:lpstr>$100 Question – Mystery</vt:lpstr>
      <vt:lpstr>$100 Answer – Mystery</vt:lpstr>
      <vt:lpstr>$200 Question – Mystery</vt:lpstr>
      <vt:lpstr>$200 Answer – Mystery</vt:lpstr>
      <vt:lpstr>$300 Question – Mystery</vt:lpstr>
      <vt:lpstr>$300 Answer – Mystery</vt:lpstr>
      <vt:lpstr>$400 Question – Mystery</vt:lpstr>
      <vt:lpstr>$400 Answer – Mystery</vt:lpstr>
      <vt:lpstr>$500 Question – Mystery</vt:lpstr>
      <vt:lpstr>$500 Answer – Mystery</vt:lpstr>
      <vt:lpstr>$100 Question – Procedures</vt:lpstr>
      <vt:lpstr>$100 Answer – Procedures</vt:lpstr>
      <vt:lpstr>$200 Question – Procedures</vt:lpstr>
      <vt:lpstr>$200 Answer – Procedures</vt:lpstr>
      <vt:lpstr>$300 Question – Procedures</vt:lpstr>
      <vt:lpstr>$300 Answer – Procedures</vt:lpstr>
      <vt:lpstr>$400 Question – Procedures</vt:lpstr>
      <vt:lpstr>$400 Answer – Procedures</vt:lpstr>
      <vt:lpstr>$500 Question – Procedures</vt:lpstr>
      <vt:lpstr>$500 Answer – Procedures</vt:lpstr>
      <vt:lpstr>$100 Question – Regulations</vt:lpstr>
      <vt:lpstr>$100 Answer – Regulations</vt:lpstr>
      <vt:lpstr>$200 Question – Regulations</vt:lpstr>
      <vt:lpstr>$200 Answer – Regulations</vt:lpstr>
      <vt:lpstr>$300 Question – Regulations</vt:lpstr>
      <vt:lpstr>$300 Answer – Regulations</vt:lpstr>
      <vt:lpstr>$400 Question – Regulations</vt:lpstr>
      <vt:lpstr>$400 Answer – Regulations</vt:lpstr>
      <vt:lpstr>$500 Question – Regulations</vt:lpstr>
      <vt:lpstr>$500 Answer – Regulations</vt:lpstr>
      <vt:lpstr>Final Jeopardy</vt:lpstr>
      <vt:lpstr>Final Jeopardy Answer</vt:lpstr>
    </vt:vector>
  </TitlesOfParts>
  <Company>Seminole Coutny Public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SCPS</dc:creator>
  <cp:lastModifiedBy>Susan Gardner</cp:lastModifiedBy>
  <cp:revision>104</cp:revision>
  <dcterms:created xsi:type="dcterms:W3CDTF">1998-09-17T14:16:32Z</dcterms:created>
  <dcterms:modified xsi:type="dcterms:W3CDTF">2015-04-01T17:56:20Z</dcterms:modified>
</cp:coreProperties>
</file>