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3" r:id="rId3"/>
    <p:sldId id="264" r:id="rId4"/>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2277C1-AE8E-4A6B-A3FD-1A4A48F87F34}" v="28" dt="2024-02-20T17:51:02.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1614" y="-2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s, Daniel" userId="402c4839-0ce2-4319-a45a-0fac307d74ac" providerId="ADAL" clId="{DE2277C1-AE8E-4A6B-A3FD-1A4A48F87F34}"/>
    <pc:docChg chg="undo custSel addSld delSld modSld">
      <pc:chgData name="Kats, Daniel" userId="402c4839-0ce2-4319-a45a-0fac307d74ac" providerId="ADAL" clId="{DE2277C1-AE8E-4A6B-A3FD-1A4A48F87F34}" dt="2024-02-20T17:56:45.212" v="2721" actId="20577"/>
      <pc:docMkLst>
        <pc:docMk/>
      </pc:docMkLst>
      <pc:sldChg chg="del">
        <pc:chgData name="Kats, Daniel" userId="402c4839-0ce2-4319-a45a-0fac307d74ac" providerId="ADAL" clId="{DE2277C1-AE8E-4A6B-A3FD-1A4A48F87F34}" dt="2024-02-20T17:29:07.237" v="1" actId="47"/>
        <pc:sldMkLst>
          <pc:docMk/>
          <pc:sldMk cId="2496924486" sldId="262"/>
        </pc:sldMkLst>
      </pc:sldChg>
      <pc:sldChg chg="addSp delSp modSp mod">
        <pc:chgData name="Kats, Daniel" userId="402c4839-0ce2-4319-a45a-0fac307d74ac" providerId="ADAL" clId="{DE2277C1-AE8E-4A6B-A3FD-1A4A48F87F34}" dt="2024-02-20T17:47:40.403" v="1494" actId="20577"/>
        <pc:sldMkLst>
          <pc:docMk/>
          <pc:sldMk cId="1843006469" sldId="263"/>
        </pc:sldMkLst>
        <pc:spChg chg="add del mod">
          <ac:chgData name="Kats, Daniel" userId="402c4839-0ce2-4319-a45a-0fac307d74ac" providerId="ADAL" clId="{DE2277C1-AE8E-4A6B-A3FD-1A4A48F87F34}" dt="2024-02-20T17:30:13.463" v="5" actId="478"/>
          <ac:spMkLst>
            <pc:docMk/>
            <pc:sldMk cId="1843006469" sldId="263"/>
            <ac:spMk id="5" creationId="{E9104830-5DBA-D6E3-A997-04FBD9ED1E0E}"/>
          </ac:spMkLst>
        </pc:spChg>
        <pc:spChg chg="mod">
          <ac:chgData name="Kats, Daniel" userId="402c4839-0ce2-4319-a45a-0fac307d74ac" providerId="ADAL" clId="{DE2277C1-AE8E-4A6B-A3FD-1A4A48F87F34}" dt="2024-02-20T17:35:31.398" v="204" actId="1076"/>
          <ac:spMkLst>
            <pc:docMk/>
            <pc:sldMk cId="1843006469" sldId="263"/>
            <ac:spMk id="6" creationId="{D37D031B-712B-8555-69A1-C90099D44F45}"/>
          </ac:spMkLst>
        </pc:spChg>
        <pc:spChg chg="add del mod">
          <ac:chgData name="Kats, Daniel" userId="402c4839-0ce2-4319-a45a-0fac307d74ac" providerId="ADAL" clId="{DE2277C1-AE8E-4A6B-A3FD-1A4A48F87F34}" dt="2024-02-20T17:30:13.463" v="5" actId="478"/>
          <ac:spMkLst>
            <pc:docMk/>
            <pc:sldMk cId="1843006469" sldId="263"/>
            <ac:spMk id="13" creationId="{36961FA7-5296-2D54-6F52-E4745F9D001C}"/>
          </ac:spMkLst>
        </pc:spChg>
        <pc:spChg chg="add del mod">
          <ac:chgData name="Kats, Daniel" userId="402c4839-0ce2-4319-a45a-0fac307d74ac" providerId="ADAL" clId="{DE2277C1-AE8E-4A6B-A3FD-1A4A48F87F34}" dt="2024-02-20T17:29:46.574" v="4" actId="478"/>
          <ac:spMkLst>
            <pc:docMk/>
            <pc:sldMk cId="1843006469" sldId="263"/>
            <ac:spMk id="14" creationId="{3322319E-9749-E679-F62E-FA6F8CD48827}"/>
          </ac:spMkLst>
        </pc:spChg>
        <pc:spChg chg="add del mod">
          <ac:chgData name="Kats, Daniel" userId="402c4839-0ce2-4319-a45a-0fac307d74ac" providerId="ADAL" clId="{DE2277C1-AE8E-4A6B-A3FD-1A4A48F87F34}" dt="2024-02-20T17:30:13.463" v="5" actId="478"/>
          <ac:spMkLst>
            <pc:docMk/>
            <pc:sldMk cId="1843006469" sldId="263"/>
            <ac:spMk id="17" creationId="{4D79F148-ADCF-AEB5-130B-2F9B343A7EF6}"/>
          </ac:spMkLst>
        </pc:spChg>
        <pc:spChg chg="add del mod">
          <ac:chgData name="Kats, Daniel" userId="402c4839-0ce2-4319-a45a-0fac307d74ac" providerId="ADAL" clId="{DE2277C1-AE8E-4A6B-A3FD-1A4A48F87F34}" dt="2024-02-20T17:30:13.463" v="5" actId="478"/>
          <ac:spMkLst>
            <pc:docMk/>
            <pc:sldMk cId="1843006469" sldId="263"/>
            <ac:spMk id="18" creationId="{92E250F3-723E-C950-BCF6-D1F8ADCAD1CD}"/>
          </ac:spMkLst>
        </pc:spChg>
        <pc:spChg chg="add del mod">
          <ac:chgData name="Kats, Daniel" userId="402c4839-0ce2-4319-a45a-0fac307d74ac" providerId="ADAL" clId="{DE2277C1-AE8E-4A6B-A3FD-1A4A48F87F34}" dt="2024-02-20T17:30:13.463" v="5" actId="478"/>
          <ac:spMkLst>
            <pc:docMk/>
            <pc:sldMk cId="1843006469" sldId="263"/>
            <ac:spMk id="19" creationId="{CC0E76EE-DED0-FF08-9510-0529B8F553CF}"/>
          </ac:spMkLst>
        </pc:spChg>
        <pc:spChg chg="add del mod">
          <ac:chgData name="Kats, Daniel" userId="402c4839-0ce2-4319-a45a-0fac307d74ac" providerId="ADAL" clId="{DE2277C1-AE8E-4A6B-A3FD-1A4A48F87F34}" dt="2024-02-20T17:30:13.463" v="5" actId="478"/>
          <ac:spMkLst>
            <pc:docMk/>
            <pc:sldMk cId="1843006469" sldId="263"/>
            <ac:spMk id="20" creationId="{986E7DB9-FEC2-31D8-9F70-6CF95C271CE3}"/>
          </ac:spMkLst>
        </pc:spChg>
        <pc:spChg chg="add mod">
          <ac:chgData name="Kats, Daniel" userId="402c4839-0ce2-4319-a45a-0fac307d74ac" providerId="ADAL" clId="{DE2277C1-AE8E-4A6B-A3FD-1A4A48F87F34}" dt="2024-02-20T17:35:26.890" v="202" actId="1076"/>
          <ac:spMkLst>
            <pc:docMk/>
            <pc:sldMk cId="1843006469" sldId="263"/>
            <ac:spMk id="32" creationId="{F744D26B-B2AA-584B-27A3-EA458651A6C6}"/>
          </ac:spMkLst>
        </pc:spChg>
        <pc:spChg chg="add mod">
          <ac:chgData name="Kats, Daniel" userId="402c4839-0ce2-4319-a45a-0fac307d74ac" providerId="ADAL" clId="{DE2277C1-AE8E-4A6B-A3FD-1A4A48F87F34}" dt="2024-02-20T17:35:26.890" v="202" actId="1076"/>
          <ac:spMkLst>
            <pc:docMk/>
            <pc:sldMk cId="1843006469" sldId="263"/>
            <ac:spMk id="33" creationId="{6385CBF4-7C25-D48E-893B-47F27891052F}"/>
          </ac:spMkLst>
        </pc:spChg>
        <pc:spChg chg="add mod">
          <ac:chgData name="Kats, Daniel" userId="402c4839-0ce2-4319-a45a-0fac307d74ac" providerId="ADAL" clId="{DE2277C1-AE8E-4A6B-A3FD-1A4A48F87F34}" dt="2024-02-20T17:35:26.890" v="202" actId="1076"/>
          <ac:spMkLst>
            <pc:docMk/>
            <pc:sldMk cId="1843006469" sldId="263"/>
            <ac:spMk id="34" creationId="{2E04C759-AE48-A67E-C3D7-5808BF245380}"/>
          </ac:spMkLst>
        </pc:spChg>
        <pc:spChg chg="add mod">
          <ac:chgData name="Kats, Daniel" userId="402c4839-0ce2-4319-a45a-0fac307d74ac" providerId="ADAL" clId="{DE2277C1-AE8E-4A6B-A3FD-1A4A48F87F34}" dt="2024-02-20T17:35:26.890" v="202" actId="1076"/>
          <ac:spMkLst>
            <pc:docMk/>
            <pc:sldMk cId="1843006469" sldId="263"/>
            <ac:spMk id="35" creationId="{21885C5A-A1DB-7729-A7CC-CF5D04963A4D}"/>
          </ac:spMkLst>
        </pc:spChg>
        <pc:spChg chg="add mod">
          <ac:chgData name="Kats, Daniel" userId="402c4839-0ce2-4319-a45a-0fac307d74ac" providerId="ADAL" clId="{DE2277C1-AE8E-4A6B-A3FD-1A4A48F87F34}" dt="2024-02-20T17:35:26.890" v="202" actId="1076"/>
          <ac:spMkLst>
            <pc:docMk/>
            <pc:sldMk cId="1843006469" sldId="263"/>
            <ac:spMk id="36" creationId="{555A31CF-088A-C2C0-9A7D-503D1E4BAB7F}"/>
          </ac:spMkLst>
        </pc:spChg>
        <pc:spChg chg="add mod">
          <ac:chgData name="Kats, Daniel" userId="402c4839-0ce2-4319-a45a-0fac307d74ac" providerId="ADAL" clId="{DE2277C1-AE8E-4A6B-A3FD-1A4A48F87F34}" dt="2024-02-20T17:35:26.890" v="202" actId="1076"/>
          <ac:spMkLst>
            <pc:docMk/>
            <pc:sldMk cId="1843006469" sldId="263"/>
            <ac:spMk id="37" creationId="{036AFDB4-8500-21C7-BEA5-D3D46949E0A5}"/>
          </ac:spMkLst>
        </pc:spChg>
        <pc:spChg chg="add mod">
          <ac:chgData name="Kats, Daniel" userId="402c4839-0ce2-4319-a45a-0fac307d74ac" providerId="ADAL" clId="{DE2277C1-AE8E-4A6B-A3FD-1A4A48F87F34}" dt="2024-02-20T17:43:01.899" v="939" actId="207"/>
          <ac:spMkLst>
            <pc:docMk/>
            <pc:sldMk cId="1843006469" sldId="263"/>
            <ac:spMk id="38" creationId="{4B39BCF0-2014-8D6A-04AC-BF5CE87ACBF2}"/>
          </ac:spMkLst>
        </pc:spChg>
        <pc:spChg chg="add mod">
          <ac:chgData name="Kats, Daniel" userId="402c4839-0ce2-4319-a45a-0fac307d74ac" providerId="ADAL" clId="{DE2277C1-AE8E-4A6B-A3FD-1A4A48F87F34}" dt="2024-02-20T17:43:07.442" v="940" actId="207"/>
          <ac:spMkLst>
            <pc:docMk/>
            <pc:sldMk cId="1843006469" sldId="263"/>
            <ac:spMk id="39" creationId="{BEEE5925-1905-7E38-A6FE-F0C22D4CA8BE}"/>
          </ac:spMkLst>
        </pc:spChg>
        <pc:spChg chg="add mod">
          <ac:chgData name="Kats, Daniel" userId="402c4839-0ce2-4319-a45a-0fac307d74ac" providerId="ADAL" clId="{DE2277C1-AE8E-4A6B-A3FD-1A4A48F87F34}" dt="2024-02-20T17:43:01.899" v="939" actId="207"/>
          <ac:spMkLst>
            <pc:docMk/>
            <pc:sldMk cId="1843006469" sldId="263"/>
            <ac:spMk id="40" creationId="{C6F99CBE-8387-BA0A-677F-5518EDB06C68}"/>
          </ac:spMkLst>
        </pc:spChg>
        <pc:spChg chg="add mod">
          <ac:chgData name="Kats, Daniel" userId="402c4839-0ce2-4319-a45a-0fac307d74ac" providerId="ADAL" clId="{DE2277C1-AE8E-4A6B-A3FD-1A4A48F87F34}" dt="2024-02-20T17:43:07.442" v="940" actId="207"/>
          <ac:spMkLst>
            <pc:docMk/>
            <pc:sldMk cId="1843006469" sldId="263"/>
            <ac:spMk id="41" creationId="{432A0B3C-FE8A-E2CF-D892-C8AA4D27FAE1}"/>
          </ac:spMkLst>
        </pc:spChg>
        <pc:spChg chg="add mod">
          <ac:chgData name="Kats, Daniel" userId="402c4839-0ce2-4319-a45a-0fac307d74ac" providerId="ADAL" clId="{DE2277C1-AE8E-4A6B-A3FD-1A4A48F87F34}" dt="2024-02-20T17:43:01.899" v="939" actId="207"/>
          <ac:spMkLst>
            <pc:docMk/>
            <pc:sldMk cId="1843006469" sldId="263"/>
            <ac:spMk id="42" creationId="{0EE71113-8B8F-CD9A-F78E-BDA7800E36D2}"/>
          </ac:spMkLst>
        </pc:spChg>
        <pc:spChg chg="add mod">
          <ac:chgData name="Kats, Daniel" userId="402c4839-0ce2-4319-a45a-0fac307d74ac" providerId="ADAL" clId="{DE2277C1-AE8E-4A6B-A3FD-1A4A48F87F34}" dt="2024-02-20T17:43:07.442" v="940" actId="207"/>
          <ac:spMkLst>
            <pc:docMk/>
            <pc:sldMk cId="1843006469" sldId="263"/>
            <ac:spMk id="43" creationId="{8E2C95BE-B97D-0BCF-BF33-9D96B2B9EE14}"/>
          </ac:spMkLst>
        </pc:spChg>
        <pc:spChg chg="add del mod">
          <ac:chgData name="Kats, Daniel" userId="402c4839-0ce2-4319-a45a-0fac307d74ac" providerId="ADAL" clId="{DE2277C1-AE8E-4A6B-A3FD-1A4A48F87F34}" dt="2024-02-20T17:33:42.201" v="138" actId="478"/>
          <ac:spMkLst>
            <pc:docMk/>
            <pc:sldMk cId="1843006469" sldId="263"/>
            <ac:spMk id="44" creationId="{5185C2C1-62B1-D8B4-896F-B8321018B171}"/>
          </ac:spMkLst>
        </pc:spChg>
        <pc:spChg chg="add mod">
          <ac:chgData name="Kats, Daniel" userId="402c4839-0ce2-4319-a45a-0fac307d74ac" providerId="ADAL" clId="{DE2277C1-AE8E-4A6B-A3FD-1A4A48F87F34}" dt="2024-02-20T17:40:07.393" v="610" actId="115"/>
          <ac:spMkLst>
            <pc:docMk/>
            <pc:sldMk cId="1843006469" sldId="263"/>
            <ac:spMk id="45" creationId="{A08BF924-AA3A-A1F5-214F-00D676FD0C47}"/>
          </ac:spMkLst>
        </pc:spChg>
        <pc:spChg chg="add mod">
          <ac:chgData name="Kats, Daniel" userId="402c4839-0ce2-4319-a45a-0fac307d74ac" providerId="ADAL" clId="{DE2277C1-AE8E-4A6B-A3FD-1A4A48F87F34}" dt="2024-02-20T17:43:23.657" v="944" actId="1076"/>
          <ac:spMkLst>
            <pc:docMk/>
            <pc:sldMk cId="1843006469" sldId="263"/>
            <ac:spMk id="46" creationId="{0F00E136-6A25-ADFF-AD64-FA506387483A}"/>
          </ac:spMkLst>
        </pc:spChg>
        <pc:spChg chg="add mod">
          <ac:chgData name="Kats, Daniel" userId="402c4839-0ce2-4319-a45a-0fac307d74ac" providerId="ADAL" clId="{DE2277C1-AE8E-4A6B-A3FD-1A4A48F87F34}" dt="2024-02-20T17:38:42.614" v="527" actId="1036"/>
          <ac:spMkLst>
            <pc:docMk/>
            <pc:sldMk cId="1843006469" sldId="263"/>
            <ac:spMk id="47" creationId="{96BEFEF4-A243-D6EB-1E80-7EAEF71811D3}"/>
          </ac:spMkLst>
        </pc:spChg>
        <pc:spChg chg="add mod">
          <ac:chgData name="Kats, Daniel" userId="402c4839-0ce2-4319-a45a-0fac307d74ac" providerId="ADAL" clId="{DE2277C1-AE8E-4A6B-A3FD-1A4A48F87F34}" dt="2024-02-20T17:44:02.538" v="981" actId="20577"/>
          <ac:spMkLst>
            <pc:docMk/>
            <pc:sldMk cId="1843006469" sldId="263"/>
            <ac:spMk id="48" creationId="{C595F975-3C5B-79AA-79DD-4E9E77FCD150}"/>
          </ac:spMkLst>
        </pc:spChg>
        <pc:spChg chg="add mod">
          <ac:chgData name="Kats, Daniel" userId="402c4839-0ce2-4319-a45a-0fac307d74ac" providerId="ADAL" clId="{DE2277C1-AE8E-4A6B-A3FD-1A4A48F87F34}" dt="2024-02-20T17:43:27.113" v="946" actId="1076"/>
          <ac:spMkLst>
            <pc:docMk/>
            <pc:sldMk cId="1843006469" sldId="263"/>
            <ac:spMk id="49" creationId="{E21252DF-73B9-C97C-8449-E1505BAC1D31}"/>
          </ac:spMkLst>
        </pc:spChg>
        <pc:spChg chg="add mod">
          <ac:chgData name="Kats, Daniel" userId="402c4839-0ce2-4319-a45a-0fac307d74ac" providerId="ADAL" clId="{DE2277C1-AE8E-4A6B-A3FD-1A4A48F87F34}" dt="2024-02-20T17:43:32.201" v="948" actId="1076"/>
          <ac:spMkLst>
            <pc:docMk/>
            <pc:sldMk cId="1843006469" sldId="263"/>
            <ac:spMk id="50" creationId="{6D41E233-F8FB-30B3-D300-7D2369229A05}"/>
          </ac:spMkLst>
        </pc:spChg>
        <pc:spChg chg="add mod">
          <ac:chgData name="Kats, Daniel" userId="402c4839-0ce2-4319-a45a-0fac307d74ac" providerId="ADAL" clId="{DE2277C1-AE8E-4A6B-A3FD-1A4A48F87F34}" dt="2024-02-20T17:43:44.829" v="960" actId="20577"/>
          <ac:spMkLst>
            <pc:docMk/>
            <pc:sldMk cId="1843006469" sldId="263"/>
            <ac:spMk id="51" creationId="{98DC6300-B186-92F5-83BE-65C72AAA9A74}"/>
          </ac:spMkLst>
        </pc:spChg>
        <pc:spChg chg="add mod">
          <ac:chgData name="Kats, Daniel" userId="402c4839-0ce2-4319-a45a-0fac307d74ac" providerId="ADAL" clId="{DE2277C1-AE8E-4A6B-A3FD-1A4A48F87F34}" dt="2024-02-20T17:43:52.647" v="967" actId="6549"/>
          <ac:spMkLst>
            <pc:docMk/>
            <pc:sldMk cId="1843006469" sldId="263"/>
            <ac:spMk id="52" creationId="{5B11DC90-945A-5F5E-369D-872CE1D59B58}"/>
          </ac:spMkLst>
        </pc:spChg>
        <pc:spChg chg="add mod">
          <ac:chgData name="Kats, Daniel" userId="402c4839-0ce2-4319-a45a-0fac307d74ac" providerId="ADAL" clId="{DE2277C1-AE8E-4A6B-A3FD-1A4A48F87F34}" dt="2024-02-20T17:45:50.884" v="1285" actId="20577"/>
          <ac:spMkLst>
            <pc:docMk/>
            <pc:sldMk cId="1843006469" sldId="263"/>
            <ac:spMk id="53" creationId="{0B45436D-FDDA-F86E-615F-D8AAED9DEF88}"/>
          </ac:spMkLst>
        </pc:spChg>
        <pc:spChg chg="add del mod">
          <ac:chgData name="Kats, Daniel" userId="402c4839-0ce2-4319-a45a-0fac307d74ac" providerId="ADAL" clId="{DE2277C1-AE8E-4A6B-A3FD-1A4A48F87F34}" dt="2024-02-20T17:46:20.985" v="1287"/>
          <ac:spMkLst>
            <pc:docMk/>
            <pc:sldMk cId="1843006469" sldId="263"/>
            <ac:spMk id="54" creationId="{99A3500E-7714-24FB-DB30-56DB96947C35}"/>
          </ac:spMkLst>
        </pc:spChg>
        <pc:spChg chg="add mod">
          <ac:chgData name="Kats, Daniel" userId="402c4839-0ce2-4319-a45a-0fac307d74ac" providerId="ADAL" clId="{DE2277C1-AE8E-4A6B-A3FD-1A4A48F87F34}" dt="2024-02-20T17:47:40.403" v="1494" actId="20577"/>
          <ac:spMkLst>
            <pc:docMk/>
            <pc:sldMk cId="1843006469" sldId="263"/>
            <ac:spMk id="55" creationId="{77172CDD-8C03-FF0B-5395-0F2C4D80D8CE}"/>
          </ac:spMkLst>
        </pc:spChg>
        <pc:cxnChg chg="add del mod">
          <ac:chgData name="Kats, Daniel" userId="402c4839-0ce2-4319-a45a-0fac307d74ac" providerId="ADAL" clId="{DE2277C1-AE8E-4A6B-A3FD-1A4A48F87F34}" dt="2024-02-20T17:30:13.463" v="5" actId="478"/>
          <ac:cxnSpMkLst>
            <pc:docMk/>
            <pc:sldMk cId="1843006469" sldId="263"/>
            <ac:cxnSpMk id="15" creationId="{FC88F592-31C6-439D-3C3D-5508B06EF53D}"/>
          </ac:cxnSpMkLst>
        </pc:cxnChg>
        <pc:cxnChg chg="add del mod">
          <ac:chgData name="Kats, Daniel" userId="402c4839-0ce2-4319-a45a-0fac307d74ac" providerId="ADAL" clId="{DE2277C1-AE8E-4A6B-A3FD-1A4A48F87F34}" dt="2024-02-20T17:30:13.463" v="5" actId="478"/>
          <ac:cxnSpMkLst>
            <pc:docMk/>
            <pc:sldMk cId="1843006469" sldId="263"/>
            <ac:cxnSpMk id="16" creationId="{3EDDBEE1-A989-7443-67D1-DCBA37490066}"/>
          </ac:cxnSpMkLst>
        </pc:cxnChg>
        <pc:cxnChg chg="add mod">
          <ac:chgData name="Kats, Daniel" userId="402c4839-0ce2-4319-a45a-0fac307d74ac" providerId="ADAL" clId="{DE2277C1-AE8E-4A6B-A3FD-1A4A48F87F34}" dt="2024-02-20T17:43:15.612" v="941" actId="208"/>
          <ac:cxnSpMkLst>
            <pc:docMk/>
            <pc:sldMk cId="1843006469" sldId="263"/>
            <ac:cxnSpMk id="22" creationId="{AA8AA0C6-69C5-C700-E24A-CFA1517AB7AE}"/>
          </ac:cxnSpMkLst>
        </pc:cxnChg>
        <pc:cxnChg chg="add del mod">
          <ac:chgData name="Kats, Daniel" userId="402c4839-0ce2-4319-a45a-0fac307d74ac" providerId="ADAL" clId="{DE2277C1-AE8E-4A6B-A3FD-1A4A48F87F34}" dt="2024-02-20T17:30:34.370" v="11" actId="478"/>
          <ac:cxnSpMkLst>
            <pc:docMk/>
            <pc:sldMk cId="1843006469" sldId="263"/>
            <ac:cxnSpMk id="23" creationId="{16470205-1F3E-C554-842E-3771D1B1B63A}"/>
          </ac:cxnSpMkLst>
        </pc:cxnChg>
        <pc:cxnChg chg="add mod">
          <ac:chgData name="Kats, Daniel" userId="402c4839-0ce2-4319-a45a-0fac307d74ac" providerId="ADAL" clId="{DE2277C1-AE8E-4A6B-A3FD-1A4A48F87F34}" dt="2024-02-20T17:43:15.612" v="941" actId="208"/>
          <ac:cxnSpMkLst>
            <pc:docMk/>
            <pc:sldMk cId="1843006469" sldId="263"/>
            <ac:cxnSpMk id="26" creationId="{7F86CB36-86FA-A874-786C-94BA436EFB44}"/>
          </ac:cxnSpMkLst>
        </pc:cxnChg>
        <pc:cxnChg chg="add mod">
          <ac:chgData name="Kats, Daniel" userId="402c4839-0ce2-4319-a45a-0fac307d74ac" providerId="ADAL" clId="{DE2277C1-AE8E-4A6B-A3FD-1A4A48F87F34}" dt="2024-02-20T17:43:15.612" v="941" actId="208"/>
          <ac:cxnSpMkLst>
            <pc:docMk/>
            <pc:sldMk cId="1843006469" sldId="263"/>
            <ac:cxnSpMk id="28" creationId="{E5E07A67-9178-885B-37FA-CF98AEF1C674}"/>
          </ac:cxnSpMkLst>
        </pc:cxnChg>
        <pc:cxnChg chg="add mod">
          <ac:chgData name="Kats, Daniel" userId="402c4839-0ce2-4319-a45a-0fac307d74ac" providerId="ADAL" clId="{DE2277C1-AE8E-4A6B-A3FD-1A4A48F87F34}" dt="2024-02-20T17:43:15.612" v="941" actId="208"/>
          <ac:cxnSpMkLst>
            <pc:docMk/>
            <pc:sldMk cId="1843006469" sldId="263"/>
            <ac:cxnSpMk id="29" creationId="{ECBB37F6-1D22-960C-91F4-92B67A151D56}"/>
          </ac:cxnSpMkLst>
        </pc:cxnChg>
        <pc:cxnChg chg="add mod">
          <ac:chgData name="Kats, Daniel" userId="402c4839-0ce2-4319-a45a-0fac307d74ac" providerId="ADAL" clId="{DE2277C1-AE8E-4A6B-A3FD-1A4A48F87F34}" dt="2024-02-20T17:43:15.612" v="941" actId="208"/>
          <ac:cxnSpMkLst>
            <pc:docMk/>
            <pc:sldMk cId="1843006469" sldId="263"/>
            <ac:cxnSpMk id="30" creationId="{D8B2F98D-3A83-13D3-FC73-A26537E891E4}"/>
          </ac:cxnSpMkLst>
        </pc:cxnChg>
        <pc:cxnChg chg="add mod">
          <ac:chgData name="Kats, Daniel" userId="402c4839-0ce2-4319-a45a-0fac307d74ac" providerId="ADAL" clId="{DE2277C1-AE8E-4A6B-A3FD-1A4A48F87F34}" dt="2024-02-20T17:43:15.612" v="941" actId="208"/>
          <ac:cxnSpMkLst>
            <pc:docMk/>
            <pc:sldMk cId="1843006469" sldId="263"/>
            <ac:cxnSpMk id="31" creationId="{FB6F1942-1CB4-E28F-36CF-C2E3D455F018}"/>
          </ac:cxnSpMkLst>
        </pc:cxnChg>
      </pc:sldChg>
      <pc:sldChg chg="addSp modSp new mod">
        <pc:chgData name="Kats, Daniel" userId="402c4839-0ce2-4319-a45a-0fac307d74ac" providerId="ADAL" clId="{DE2277C1-AE8E-4A6B-A3FD-1A4A48F87F34}" dt="2024-02-20T17:56:45.212" v="2721" actId="20577"/>
        <pc:sldMkLst>
          <pc:docMk/>
          <pc:sldMk cId="1428833616" sldId="264"/>
        </pc:sldMkLst>
        <pc:spChg chg="add mod">
          <ac:chgData name="Kats, Daniel" userId="402c4839-0ce2-4319-a45a-0fac307d74ac" providerId="ADAL" clId="{DE2277C1-AE8E-4A6B-A3FD-1A4A48F87F34}" dt="2024-02-20T17:56:45.212" v="2721" actId="20577"/>
          <ac:spMkLst>
            <pc:docMk/>
            <pc:sldMk cId="1428833616" sldId="264"/>
            <ac:spMk id="2" creationId="{F3B72B0E-A251-0B4A-136E-6EB232C8A6FA}"/>
          </ac:spMkLst>
        </pc:spChg>
      </pc:sldChg>
      <pc:sldChg chg="del">
        <pc:chgData name="Kats, Daniel" userId="402c4839-0ce2-4319-a45a-0fac307d74ac" providerId="ADAL" clId="{DE2277C1-AE8E-4A6B-A3FD-1A4A48F87F34}" dt="2024-02-20T17:29:07.237" v="1" actId="47"/>
        <pc:sldMkLst>
          <pc:docMk/>
          <pc:sldMk cId="2999922019" sldId="264"/>
        </pc:sldMkLst>
      </pc:sldChg>
      <pc:sldChg chg="del">
        <pc:chgData name="Kats, Daniel" userId="402c4839-0ce2-4319-a45a-0fac307d74ac" providerId="ADAL" clId="{DE2277C1-AE8E-4A6B-A3FD-1A4A48F87F34}" dt="2024-02-20T17:29:07.237" v="1" actId="47"/>
        <pc:sldMkLst>
          <pc:docMk/>
          <pc:sldMk cId="3555419933" sldId="265"/>
        </pc:sldMkLst>
      </pc:sldChg>
      <pc:sldChg chg="new del">
        <pc:chgData name="Kats, Daniel" userId="402c4839-0ce2-4319-a45a-0fac307d74ac" providerId="ADAL" clId="{DE2277C1-AE8E-4A6B-A3FD-1A4A48F87F34}" dt="2024-02-20T17:29:07.237" v="1" actId="47"/>
        <pc:sldMkLst>
          <pc:docMk/>
          <pc:sldMk cId="1743289806"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B347D7-9DDE-47C7-9B91-FD1AF21BA931}"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3BF19-911C-44AA-BE59-BC0DDB93DA24}" type="slidenum">
              <a:rPr lang="en-US" smtClean="0"/>
              <a:t>‹#›</a:t>
            </a:fld>
            <a:endParaRPr lang="en-US"/>
          </a:p>
        </p:txBody>
      </p:sp>
    </p:spTree>
    <p:extLst>
      <p:ext uri="{BB962C8B-B14F-4D97-AF65-F5344CB8AC3E}">
        <p14:creationId xmlns:p14="http://schemas.microsoft.com/office/powerpoint/2010/main" val="2763775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347D7-9DDE-47C7-9B91-FD1AF21BA931}"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3BF19-911C-44AA-BE59-BC0DDB93DA24}" type="slidenum">
              <a:rPr lang="en-US" smtClean="0"/>
              <a:t>‹#›</a:t>
            </a:fld>
            <a:endParaRPr lang="en-US"/>
          </a:p>
        </p:txBody>
      </p:sp>
    </p:spTree>
    <p:extLst>
      <p:ext uri="{BB962C8B-B14F-4D97-AF65-F5344CB8AC3E}">
        <p14:creationId xmlns:p14="http://schemas.microsoft.com/office/powerpoint/2010/main" val="1179607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347D7-9DDE-47C7-9B91-FD1AF21BA931}"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3BF19-911C-44AA-BE59-BC0DDB93DA24}" type="slidenum">
              <a:rPr lang="en-US" smtClean="0"/>
              <a:t>‹#›</a:t>
            </a:fld>
            <a:endParaRPr lang="en-US"/>
          </a:p>
        </p:txBody>
      </p:sp>
    </p:spTree>
    <p:extLst>
      <p:ext uri="{BB962C8B-B14F-4D97-AF65-F5344CB8AC3E}">
        <p14:creationId xmlns:p14="http://schemas.microsoft.com/office/powerpoint/2010/main" val="4872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347D7-9DDE-47C7-9B91-FD1AF21BA931}"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3BF19-911C-44AA-BE59-BC0DDB93DA24}" type="slidenum">
              <a:rPr lang="en-US" smtClean="0"/>
              <a:t>‹#›</a:t>
            </a:fld>
            <a:endParaRPr lang="en-US"/>
          </a:p>
        </p:txBody>
      </p:sp>
    </p:spTree>
    <p:extLst>
      <p:ext uri="{BB962C8B-B14F-4D97-AF65-F5344CB8AC3E}">
        <p14:creationId xmlns:p14="http://schemas.microsoft.com/office/powerpoint/2010/main" val="1188876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347D7-9DDE-47C7-9B91-FD1AF21BA931}"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3BF19-911C-44AA-BE59-BC0DDB93DA24}" type="slidenum">
              <a:rPr lang="en-US" smtClean="0"/>
              <a:t>‹#›</a:t>
            </a:fld>
            <a:endParaRPr lang="en-US"/>
          </a:p>
        </p:txBody>
      </p:sp>
    </p:spTree>
    <p:extLst>
      <p:ext uri="{BB962C8B-B14F-4D97-AF65-F5344CB8AC3E}">
        <p14:creationId xmlns:p14="http://schemas.microsoft.com/office/powerpoint/2010/main" val="2116383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B347D7-9DDE-47C7-9B91-FD1AF21BA931}"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3BF19-911C-44AA-BE59-BC0DDB93DA24}" type="slidenum">
              <a:rPr lang="en-US" smtClean="0"/>
              <a:t>‹#›</a:t>
            </a:fld>
            <a:endParaRPr lang="en-US"/>
          </a:p>
        </p:txBody>
      </p:sp>
    </p:spTree>
    <p:extLst>
      <p:ext uri="{BB962C8B-B14F-4D97-AF65-F5344CB8AC3E}">
        <p14:creationId xmlns:p14="http://schemas.microsoft.com/office/powerpoint/2010/main" val="81068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B347D7-9DDE-47C7-9B91-FD1AF21BA931}" type="datetimeFigureOut">
              <a:rPr lang="en-US" smtClean="0"/>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73BF19-911C-44AA-BE59-BC0DDB93DA24}" type="slidenum">
              <a:rPr lang="en-US" smtClean="0"/>
              <a:t>‹#›</a:t>
            </a:fld>
            <a:endParaRPr lang="en-US"/>
          </a:p>
        </p:txBody>
      </p:sp>
    </p:spTree>
    <p:extLst>
      <p:ext uri="{BB962C8B-B14F-4D97-AF65-F5344CB8AC3E}">
        <p14:creationId xmlns:p14="http://schemas.microsoft.com/office/powerpoint/2010/main" val="92538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B347D7-9DDE-47C7-9B91-FD1AF21BA931}" type="datetimeFigureOut">
              <a:rPr lang="en-US" smtClean="0"/>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73BF19-911C-44AA-BE59-BC0DDB93DA24}" type="slidenum">
              <a:rPr lang="en-US" smtClean="0"/>
              <a:t>‹#›</a:t>
            </a:fld>
            <a:endParaRPr lang="en-US"/>
          </a:p>
        </p:txBody>
      </p:sp>
    </p:spTree>
    <p:extLst>
      <p:ext uri="{BB962C8B-B14F-4D97-AF65-F5344CB8AC3E}">
        <p14:creationId xmlns:p14="http://schemas.microsoft.com/office/powerpoint/2010/main" val="3531350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B347D7-9DDE-47C7-9B91-FD1AF21BA931}" type="datetimeFigureOut">
              <a:rPr lang="en-US" smtClean="0"/>
              <a:t>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73BF19-911C-44AA-BE59-BC0DDB93DA24}" type="slidenum">
              <a:rPr lang="en-US" smtClean="0"/>
              <a:t>‹#›</a:t>
            </a:fld>
            <a:endParaRPr lang="en-US"/>
          </a:p>
        </p:txBody>
      </p:sp>
    </p:spTree>
    <p:extLst>
      <p:ext uri="{BB962C8B-B14F-4D97-AF65-F5344CB8AC3E}">
        <p14:creationId xmlns:p14="http://schemas.microsoft.com/office/powerpoint/2010/main" val="1780475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0AB347D7-9DDE-47C7-9B91-FD1AF21BA931}"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3BF19-911C-44AA-BE59-BC0DDB93DA24}" type="slidenum">
              <a:rPr lang="en-US" smtClean="0"/>
              <a:t>‹#›</a:t>
            </a:fld>
            <a:endParaRPr lang="en-US"/>
          </a:p>
        </p:txBody>
      </p:sp>
    </p:spTree>
    <p:extLst>
      <p:ext uri="{BB962C8B-B14F-4D97-AF65-F5344CB8AC3E}">
        <p14:creationId xmlns:p14="http://schemas.microsoft.com/office/powerpoint/2010/main" val="2402371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0AB347D7-9DDE-47C7-9B91-FD1AF21BA931}"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3BF19-911C-44AA-BE59-BC0DDB93DA24}" type="slidenum">
              <a:rPr lang="en-US" smtClean="0"/>
              <a:t>‹#›</a:t>
            </a:fld>
            <a:endParaRPr lang="en-US"/>
          </a:p>
        </p:txBody>
      </p:sp>
    </p:spTree>
    <p:extLst>
      <p:ext uri="{BB962C8B-B14F-4D97-AF65-F5344CB8AC3E}">
        <p14:creationId xmlns:p14="http://schemas.microsoft.com/office/powerpoint/2010/main" val="2590163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0AB347D7-9DDE-47C7-9B91-FD1AF21BA931}" type="datetimeFigureOut">
              <a:rPr lang="en-US" smtClean="0"/>
              <a:t>2/20/2024</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D973BF19-911C-44AA-BE59-BC0DDB93DA24}" type="slidenum">
              <a:rPr lang="en-US" smtClean="0"/>
              <a:t>‹#›</a:t>
            </a:fld>
            <a:endParaRPr lang="en-US"/>
          </a:p>
        </p:txBody>
      </p:sp>
    </p:spTree>
    <p:extLst>
      <p:ext uri="{BB962C8B-B14F-4D97-AF65-F5344CB8AC3E}">
        <p14:creationId xmlns:p14="http://schemas.microsoft.com/office/powerpoint/2010/main" val="1155492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37D031B-712B-8555-69A1-C90099D44F45}"/>
              </a:ext>
            </a:extLst>
          </p:cNvPr>
          <p:cNvSpPr/>
          <p:nvPr/>
        </p:nvSpPr>
        <p:spPr>
          <a:xfrm>
            <a:off x="0" y="0"/>
            <a:ext cx="15491012" cy="2673275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DFF9A0F-2744-9215-D950-123ACDDCE7F6}"/>
              </a:ext>
            </a:extLst>
          </p:cNvPr>
          <p:cNvSpPr/>
          <p:nvPr/>
        </p:nvSpPr>
        <p:spPr>
          <a:xfrm>
            <a:off x="15491012" y="-6"/>
            <a:ext cx="14784666" cy="1301675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D3874F-FA93-79AB-F9DB-C635320EF073}"/>
              </a:ext>
            </a:extLst>
          </p:cNvPr>
          <p:cNvSpPr/>
          <p:nvPr/>
        </p:nvSpPr>
        <p:spPr>
          <a:xfrm>
            <a:off x="15491012" y="13016751"/>
            <a:ext cx="14784666" cy="1371599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600200" indent="-685800">
              <a:buFont typeface="Arial" panose="020B0604020202020204" pitchFamily="34" charset="0"/>
              <a:buChar char="•"/>
            </a:pPr>
            <a:r>
              <a:rPr lang="en-US" sz="5400" dirty="0">
                <a:solidFill>
                  <a:schemeClr val="tx1"/>
                </a:solidFill>
              </a:rPr>
              <a:t>2D scatter plot</a:t>
            </a:r>
          </a:p>
          <a:p>
            <a:pPr marL="1600200" indent="-685800">
              <a:buFont typeface="Arial" panose="020B0604020202020204" pitchFamily="34" charset="0"/>
              <a:buChar char="•"/>
            </a:pPr>
            <a:r>
              <a:rPr lang="en-US" sz="5400" dirty="0">
                <a:solidFill>
                  <a:schemeClr val="tx1"/>
                </a:solidFill>
              </a:rPr>
              <a:t>Show patient’s data over time for comparison/trend</a:t>
            </a:r>
          </a:p>
        </p:txBody>
      </p:sp>
      <p:sp>
        <p:nvSpPr>
          <p:cNvPr id="9" name="Rectangle 8">
            <a:extLst>
              <a:ext uri="{FF2B5EF4-FFF2-40B4-BE49-F238E27FC236}">
                <a16:creationId xmlns:a16="http://schemas.microsoft.com/office/drawing/2014/main" id="{109032FB-4075-9B42-B4F2-072ECA0F0362}"/>
              </a:ext>
            </a:extLst>
          </p:cNvPr>
          <p:cNvSpPr/>
          <p:nvPr/>
        </p:nvSpPr>
        <p:spPr>
          <a:xfrm>
            <a:off x="0" y="26732753"/>
            <a:ext cx="21860080" cy="1606148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BD9FEC-FE72-0883-46E7-513BA13EE7DE}"/>
              </a:ext>
            </a:extLst>
          </p:cNvPr>
          <p:cNvSpPr/>
          <p:nvPr/>
        </p:nvSpPr>
        <p:spPr>
          <a:xfrm>
            <a:off x="21860080" y="26732751"/>
            <a:ext cx="8407195" cy="160614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14400" indent="-457200">
              <a:buFont typeface="Arial" panose="020B0604020202020204" pitchFamily="34" charset="0"/>
              <a:buChar char="•"/>
            </a:pPr>
            <a:r>
              <a:rPr lang="en-US" sz="5400" dirty="0">
                <a:solidFill>
                  <a:schemeClr val="tx1"/>
                </a:solidFill>
              </a:rPr>
              <a:t>Answer blood pressure trends over time</a:t>
            </a:r>
          </a:p>
          <a:p>
            <a:pPr marL="914400" indent="-457200">
              <a:buFont typeface="Arial" panose="020B0604020202020204" pitchFamily="34" charset="0"/>
              <a:buChar char="•"/>
            </a:pPr>
            <a:r>
              <a:rPr lang="en-US" sz="5400" dirty="0">
                <a:solidFill>
                  <a:schemeClr val="tx1"/>
                </a:solidFill>
              </a:rPr>
              <a:t>Only for one specific patient</a:t>
            </a:r>
          </a:p>
        </p:txBody>
      </p:sp>
      <p:sp>
        <p:nvSpPr>
          <p:cNvPr id="2" name="TextBox 1">
            <a:extLst>
              <a:ext uri="{FF2B5EF4-FFF2-40B4-BE49-F238E27FC236}">
                <a16:creationId xmlns:a16="http://schemas.microsoft.com/office/drawing/2014/main" id="{609B130C-C739-BA0E-1D5D-1293E24E81AF}"/>
              </a:ext>
            </a:extLst>
          </p:cNvPr>
          <p:cNvSpPr txBox="1"/>
          <p:nvPr/>
        </p:nvSpPr>
        <p:spPr>
          <a:xfrm>
            <a:off x="0" y="0"/>
            <a:ext cx="3395481" cy="1323439"/>
          </a:xfrm>
          <a:prstGeom prst="rect">
            <a:avLst/>
          </a:prstGeom>
          <a:noFill/>
        </p:spPr>
        <p:txBody>
          <a:bodyPr wrap="none" rtlCol="0">
            <a:spAutoFit/>
          </a:bodyPr>
          <a:lstStyle/>
          <a:p>
            <a:r>
              <a:rPr lang="en-US" sz="8000" dirty="0"/>
              <a:t>1. Ideas</a:t>
            </a:r>
          </a:p>
        </p:txBody>
      </p:sp>
      <p:sp>
        <p:nvSpPr>
          <p:cNvPr id="3" name="TextBox 2">
            <a:extLst>
              <a:ext uri="{FF2B5EF4-FFF2-40B4-BE49-F238E27FC236}">
                <a16:creationId xmlns:a16="http://schemas.microsoft.com/office/drawing/2014/main" id="{D9037737-5569-0B59-0BC1-8A21A196D2FB}"/>
              </a:ext>
            </a:extLst>
          </p:cNvPr>
          <p:cNvSpPr txBox="1"/>
          <p:nvPr/>
        </p:nvSpPr>
        <p:spPr>
          <a:xfrm>
            <a:off x="15491012" y="0"/>
            <a:ext cx="3337965" cy="1323439"/>
          </a:xfrm>
          <a:prstGeom prst="rect">
            <a:avLst/>
          </a:prstGeom>
          <a:noFill/>
        </p:spPr>
        <p:txBody>
          <a:bodyPr wrap="none" rtlCol="0">
            <a:spAutoFit/>
          </a:bodyPr>
          <a:lstStyle/>
          <a:p>
            <a:r>
              <a:rPr lang="en-US" sz="8000" dirty="0"/>
              <a:t>2. Filter</a:t>
            </a:r>
          </a:p>
        </p:txBody>
      </p:sp>
      <p:sp>
        <p:nvSpPr>
          <p:cNvPr id="4" name="TextBox 3">
            <a:extLst>
              <a:ext uri="{FF2B5EF4-FFF2-40B4-BE49-F238E27FC236}">
                <a16:creationId xmlns:a16="http://schemas.microsoft.com/office/drawing/2014/main" id="{FF891FC2-DB32-E8CF-28B5-0CC6355B0401}"/>
              </a:ext>
            </a:extLst>
          </p:cNvPr>
          <p:cNvSpPr txBox="1"/>
          <p:nvPr/>
        </p:nvSpPr>
        <p:spPr>
          <a:xfrm>
            <a:off x="15491012" y="13016748"/>
            <a:ext cx="5569923" cy="1323439"/>
          </a:xfrm>
          <a:prstGeom prst="rect">
            <a:avLst/>
          </a:prstGeom>
          <a:noFill/>
        </p:spPr>
        <p:txBody>
          <a:bodyPr wrap="none" rtlCol="0">
            <a:spAutoFit/>
          </a:bodyPr>
          <a:lstStyle/>
          <a:p>
            <a:r>
              <a:rPr lang="en-US" sz="8000" dirty="0"/>
              <a:t>3. Categorize</a:t>
            </a:r>
          </a:p>
        </p:txBody>
      </p:sp>
      <p:sp>
        <p:nvSpPr>
          <p:cNvPr id="11" name="TextBox 10">
            <a:extLst>
              <a:ext uri="{FF2B5EF4-FFF2-40B4-BE49-F238E27FC236}">
                <a16:creationId xmlns:a16="http://schemas.microsoft.com/office/drawing/2014/main" id="{8FA2E0BD-0009-04E4-3B2F-1202DBA085D5}"/>
              </a:ext>
            </a:extLst>
          </p:cNvPr>
          <p:cNvSpPr txBox="1"/>
          <p:nvPr/>
        </p:nvSpPr>
        <p:spPr>
          <a:xfrm>
            <a:off x="0" y="26732753"/>
            <a:ext cx="9597692" cy="1323439"/>
          </a:xfrm>
          <a:prstGeom prst="rect">
            <a:avLst/>
          </a:prstGeom>
          <a:noFill/>
        </p:spPr>
        <p:txBody>
          <a:bodyPr wrap="none" rtlCol="0">
            <a:spAutoFit/>
          </a:bodyPr>
          <a:lstStyle/>
          <a:p>
            <a:r>
              <a:rPr lang="en-US" sz="8000" dirty="0"/>
              <a:t>4. Combine and Refine</a:t>
            </a:r>
          </a:p>
        </p:txBody>
      </p:sp>
      <p:sp>
        <p:nvSpPr>
          <p:cNvPr id="12" name="TextBox 11">
            <a:extLst>
              <a:ext uri="{FF2B5EF4-FFF2-40B4-BE49-F238E27FC236}">
                <a16:creationId xmlns:a16="http://schemas.microsoft.com/office/drawing/2014/main" id="{019FA619-E387-4CF9-3CD6-BDBFC0295797}"/>
              </a:ext>
            </a:extLst>
          </p:cNvPr>
          <p:cNvSpPr txBox="1"/>
          <p:nvPr/>
        </p:nvSpPr>
        <p:spPr>
          <a:xfrm>
            <a:off x="21860080" y="26732750"/>
            <a:ext cx="4983737" cy="1323439"/>
          </a:xfrm>
          <a:prstGeom prst="rect">
            <a:avLst/>
          </a:prstGeom>
          <a:noFill/>
        </p:spPr>
        <p:txBody>
          <a:bodyPr wrap="none" rtlCol="0">
            <a:spAutoFit/>
          </a:bodyPr>
          <a:lstStyle/>
          <a:p>
            <a:r>
              <a:rPr lang="en-US" sz="8000" dirty="0"/>
              <a:t>5. Question</a:t>
            </a:r>
          </a:p>
        </p:txBody>
      </p:sp>
      <p:sp>
        <p:nvSpPr>
          <p:cNvPr id="17" name="TextBox 16">
            <a:extLst>
              <a:ext uri="{FF2B5EF4-FFF2-40B4-BE49-F238E27FC236}">
                <a16:creationId xmlns:a16="http://schemas.microsoft.com/office/drawing/2014/main" id="{F06CC5B8-B0A1-8E33-DB35-F488F1DB5EC0}"/>
              </a:ext>
            </a:extLst>
          </p:cNvPr>
          <p:cNvSpPr txBox="1"/>
          <p:nvPr/>
        </p:nvSpPr>
        <p:spPr>
          <a:xfrm>
            <a:off x="2148114" y="6386431"/>
            <a:ext cx="3831772" cy="369332"/>
          </a:xfrm>
          <a:prstGeom prst="rect">
            <a:avLst/>
          </a:prstGeom>
          <a:noFill/>
        </p:spPr>
        <p:txBody>
          <a:bodyPr wrap="square" rtlCol="0">
            <a:spAutoFit/>
          </a:bodyPr>
          <a:lstStyle/>
          <a:p>
            <a:pPr algn="ctr"/>
            <a:r>
              <a:rPr lang="en-US" dirty="0"/>
              <a:t>Diastolic (percentile)</a:t>
            </a:r>
          </a:p>
        </p:txBody>
      </p:sp>
      <p:sp>
        <p:nvSpPr>
          <p:cNvPr id="18" name="TextBox 17">
            <a:extLst>
              <a:ext uri="{FF2B5EF4-FFF2-40B4-BE49-F238E27FC236}">
                <a16:creationId xmlns:a16="http://schemas.microsoft.com/office/drawing/2014/main" id="{CA33E7F3-2FC5-A8BB-1CC6-ECEF41FD6FD9}"/>
              </a:ext>
            </a:extLst>
          </p:cNvPr>
          <p:cNvSpPr txBox="1"/>
          <p:nvPr/>
        </p:nvSpPr>
        <p:spPr>
          <a:xfrm rot="16200000">
            <a:off x="-374215" y="4042374"/>
            <a:ext cx="3831772" cy="369332"/>
          </a:xfrm>
          <a:prstGeom prst="rect">
            <a:avLst/>
          </a:prstGeom>
          <a:noFill/>
        </p:spPr>
        <p:txBody>
          <a:bodyPr wrap="square" rtlCol="0">
            <a:spAutoFit/>
          </a:bodyPr>
          <a:lstStyle/>
          <a:p>
            <a:pPr algn="ctr"/>
            <a:r>
              <a:rPr lang="en-US" dirty="0"/>
              <a:t>Systolic (percentile)</a:t>
            </a:r>
          </a:p>
        </p:txBody>
      </p:sp>
      <p:sp>
        <p:nvSpPr>
          <p:cNvPr id="20" name="Rectangle 19">
            <a:extLst>
              <a:ext uri="{FF2B5EF4-FFF2-40B4-BE49-F238E27FC236}">
                <a16:creationId xmlns:a16="http://schemas.microsoft.com/office/drawing/2014/main" id="{2749658D-ADB9-3A54-D825-30474F80CBB0}"/>
              </a:ext>
            </a:extLst>
          </p:cNvPr>
          <p:cNvSpPr/>
          <p:nvPr/>
        </p:nvSpPr>
        <p:spPr>
          <a:xfrm>
            <a:off x="1882587" y="2104572"/>
            <a:ext cx="4184384" cy="420192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60F637C-D834-5F0D-AC56-F5E140429A59}"/>
              </a:ext>
            </a:extLst>
          </p:cNvPr>
          <p:cNvSpPr/>
          <p:nvPr/>
        </p:nvSpPr>
        <p:spPr>
          <a:xfrm>
            <a:off x="2608302" y="2826694"/>
            <a:ext cx="2732956" cy="274440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46C235EB-5684-88F7-5B73-0082745B8ADC}"/>
              </a:ext>
            </a:extLst>
          </p:cNvPr>
          <p:cNvCxnSpPr/>
          <p:nvPr/>
        </p:nvCxnSpPr>
        <p:spPr>
          <a:xfrm flipV="1">
            <a:off x="1882588" y="1721224"/>
            <a:ext cx="0" cy="45720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9E1F904-40F5-2228-8B6F-A48C662F04A7}"/>
              </a:ext>
            </a:extLst>
          </p:cNvPr>
          <p:cNvCxnSpPr/>
          <p:nvPr/>
        </p:nvCxnSpPr>
        <p:spPr>
          <a:xfrm>
            <a:off x="1882588" y="6293224"/>
            <a:ext cx="45720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A67544F-7432-A2CB-95E7-341939479A4B}"/>
              </a:ext>
            </a:extLst>
          </p:cNvPr>
          <p:cNvSpPr/>
          <p:nvPr/>
        </p:nvSpPr>
        <p:spPr>
          <a:xfrm>
            <a:off x="3392072" y="3613750"/>
            <a:ext cx="1165414" cy="11702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752FEA4-BCA9-7133-1B8C-EA1AAFDD506C}"/>
              </a:ext>
            </a:extLst>
          </p:cNvPr>
          <p:cNvSpPr/>
          <p:nvPr/>
        </p:nvSpPr>
        <p:spPr>
          <a:xfrm>
            <a:off x="3237707" y="4599631"/>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2604834-59FA-9313-1350-6814B94AB196}"/>
              </a:ext>
            </a:extLst>
          </p:cNvPr>
          <p:cNvSpPr/>
          <p:nvPr/>
        </p:nvSpPr>
        <p:spPr>
          <a:xfrm>
            <a:off x="3083341" y="4711475"/>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15E303A-3233-7066-74EE-41216EDEA95D}"/>
              </a:ext>
            </a:extLst>
          </p:cNvPr>
          <p:cNvSpPr/>
          <p:nvPr/>
        </p:nvSpPr>
        <p:spPr>
          <a:xfrm>
            <a:off x="3515286" y="5116530"/>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B4C4280-3BC1-128A-AEFC-EBED29703961}"/>
              </a:ext>
            </a:extLst>
          </p:cNvPr>
          <p:cNvSpPr/>
          <p:nvPr/>
        </p:nvSpPr>
        <p:spPr>
          <a:xfrm>
            <a:off x="3765176" y="4527060"/>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9630555-60AF-F645-64D0-11FAC630644D}"/>
              </a:ext>
            </a:extLst>
          </p:cNvPr>
          <p:cNvSpPr/>
          <p:nvPr/>
        </p:nvSpPr>
        <p:spPr>
          <a:xfrm>
            <a:off x="3201421" y="5168367"/>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5918480-6B29-B0AD-2C18-AE363010F23B}"/>
              </a:ext>
            </a:extLst>
          </p:cNvPr>
          <p:cNvSpPr/>
          <p:nvPr/>
        </p:nvSpPr>
        <p:spPr>
          <a:xfrm>
            <a:off x="3322748" y="5793801"/>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14A655C-3FAE-40C1-EBFE-9891C44B9214}"/>
              </a:ext>
            </a:extLst>
          </p:cNvPr>
          <p:cNvSpPr/>
          <p:nvPr/>
        </p:nvSpPr>
        <p:spPr>
          <a:xfrm>
            <a:off x="2843650" y="5152815"/>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5606263-2D4A-119B-8DC3-E0719E19643C}"/>
              </a:ext>
            </a:extLst>
          </p:cNvPr>
          <p:cNvSpPr/>
          <p:nvPr/>
        </p:nvSpPr>
        <p:spPr>
          <a:xfrm>
            <a:off x="3793055" y="4839968"/>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DD8B16B-1537-0D62-FDE7-948C9EC828F8}"/>
              </a:ext>
            </a:extLst>
          </p:cNvPr>
          <p:cNvSpPr/>
          <p:nvPr/>
        </p:nvSpPr>
        <p:spPr>
          <a:xfrm>
            <a:off x="3237706" y="5012795"/>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E4C403E-0A2D-A392-E67F-C71EA40AA7CD}"/>
              </a:ext>
            </a:extLst>
          </p:cNvPr>
          <p:cNvSpPr txBox="1"/>
          <p:nvPr/>
        </p:nvSpPr>
        <p:spPr>
          <a:xfrm>
            <a:off x="9366460" y="6399699"/>
            <a:ext cx="3831772" cy="369332"/>
          </a:xfrm>
          <a:prstGeom prst="rect">
            <a:avLst/>
          </a:prstGeom>
          <a:noFill/>
        </p:spPr>
        <p:txBody>
          <a:bodyPr wrap="square" rtlCol="0">
            <a:spAutoFit/>
          </a:bodyPr>
          <a:lstStyle/>
          <a:p>
            <a:pPr algn="ctr"/>
            <a:r>
              <a:rPr lang="en-US" dirty="0"/>
              <a:t>Diastolic (percentile)</a:t>
            </a:r>
          </a:p>
        </p:txBody>
      </p:sp>
      <p:sp>
        <p:nvSpPr>
          <p:cNvPr id="33" name="TextBox 32">
            <a:extLst>
              <a:ext uri="{FF2B5EF4-FFF2-40B4-BE49-F238E27FC236}">
                <a16:creationId xmlns:a16="http://schemas.microsoft.com/office/drawing/2014/main" id="{5674FDD6-FE63-AF3C-FB5E-563D5A0E78FD}"/>
              </a:ext>
            </a:extLst>
          </p:cNvPr>
          <p:cNvSpPr txBox="1"/>
          <p:nvPr/>
        </p:nvSpPr>
        <p:spPr>
          <a:xfrm rot="16200000">
            <a:off x="6844131" y="4055642"/>
            <a:ext cx="3831772" cy="369332"/>
          </a:xfrm>
          <a:prstGeom prst="rect">
            <a:avLst/>
          </a:prstGeom>
          <a:noFill/>
        </p:spPr>
        <p:txBody>
          <a:bodyPr wrap="square" rtlCol="0">
            <a:spAutoFit/>
          </a:bodyPr>
          <a:lstStyle/>
          <a:p>
            <a:pPr algn="ctr"/>
            <a:r>
              <a:rPr lang="en-US" dirty="0"/>
              <a:t>Systolic (percentile)</a:t>
            </a:r>
          </a:p>
        </p:txBody>
      </p:sp>
      <p:sp>
        <p:nvSpPr>
          <p:cNvPr id="34" name="Rectangle 33">
            <a:extLst>
              <a:ext uri="{FF2B5EF4-FFF2-40B4-BE49-F238E27FC236}">
                <a16:creationId xmlns:a16="http://schemas.microsoft.com/office/drawing/2014/main" id="{DE2893BA-067E-7762-324D-F76EE8616A2A}"/>
              </a:ext>
            </a:extLst>
          </p:cNvPr>
          <p:cNvSpPr/>
          <p:nvPr/>
        </p:nvSpPr>
        <p:spPr>
          <a:xfrm>
            <a:off x="9100933" y="2117840"/>
            <a:ext cx="4184384" cy="4201920"/>
          </a:xfrm>
          <a:prstGeom prst="rect">
            <a:avLst/>
          </a:prstGeom>
          <a:gradFill flip="none" rotWithShape="1">
            <a:gsLst>
              <a:gs pos="21000">
                <a:schemeClr val="bg1"/>
              </a:gs>
              <a:gs pos="65000">
                <a:srgbClr val="FFC000"/>
              </a:gs>
              <a:gs pos="40000">
                <a:srgbClr val="FFC000"/>
              </a:gs>
              <a:gs pos="100000">
                <a:srgbClr val="FF0000"/>
              </a:gs>
            </a:gsLst>
            <a:path path="rect">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CEAC6585-44D2-9968-84B9-7F8A64EEA91E}"/>
              </a:ext>
            </a:extLst>
          </p:cNvPr>
          <p:cNvCxnSpPr/>
          <p:nvPr/>
        </p:nvCxnSpPr>
        <p:spPr>
          <a:xfrm flipV="1">
            <a:off x="9100934" y="1734492"/>
            <a:ext cx="0" cy="45720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BC628FA-958A-D480-E2BF-6C3F019ACD73}"/>
              </a:ext>
            </a:extLst>
          </p:cNvPr>
          <p:cNvCxnSpPr/>
          <p:nvPr/>
        </p:nvCxnSpPr>
        <p:spPr>
          <a:xfrm>
            <a:off x="9100934" y="6306492"/>
            <a:ext cx="45720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9AF5B4AF-7CC8-FABF-A315-261811BE2657}"/>
              </a:ext>
            </a:extLst>
          </p:cNvPr>
          <p:cNvSpPr/>
          <p:nvPr/>
        </p:nvSpPr>
        <p:spPr>
          <a:xfrm>
            <a:off x="10456053" y="4612899"/>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64A8572-4A17-3385-2BC3-72DBF998A3FB}"/>
              </a:ext>
            </a:extLst>
          </p:cNvPr>
          <p:cNvSpPr/>
          <p:nvPr/>
        </p:nvSpPr>
        <p:spPr>
          <a:xfrm>
            <a:off x="10301687" y="4724743"/>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D841BAA-69F2-733C-EFCD-AD25FE5A0A83}"/>
              </a:ext>
            </a:extLst>
          </p:cNvPr>
          <p:cNvSpPr/>
          <p:nvPr/>
        </p:nvSpPr>
        <p:spPr>
          <a:xfrm>
            <a:off x="10733632" y="5129798"/>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3468261-F0A2-2865-BCCC-E8175FA5EE17}"/>
              </a:ext>
            </a:extLst>
          </p:cNvPr>
          <p:cNvSpPr/>
          <p:nvPr/>
        </p:nvSpPr>
        <p:spPr>
          <a:xfrm>
            <a:off x="10983522" y="4540328"/>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835ED9AF-A4C4-A022-630C-9EAF8B8D65E3}"/>
              </a:ext>
            </a:extLst>
          </p:cNvPr>
          <p:cNvSpPr/>
          <p:nvPr/>
        </p:nvSpPr>
        <p:spPr>
          <a:xfrm>
            <a:off x="10419767" y="5181635"/>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F6629A9-86F2-5EAD-43EC-FADB05F4ABE9}"/>
              </a:ext>
            </a:extLst>
          </p:cNvPr>
          <p:cNvSpPr/>
          <p:nvPr/>
        </p:nvSpPr>
        <p:spPr>
          <a:xfrm>
            <a:off x="10541094" y="5807069"/>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E742041-D53C-9C6E-0330-9B7B3D6AD194}"/>
              </a:ext>
            </a:extLst>
          </p:cNvPr>
          <p:cNvSpPr/>
          <p:nvPr/>
        </p:nvSpPr>
        <p:spPr>
          <a:xfrm>
            <a:off x="10061996" y="5166083"/>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72869E6-158C-013D-61F8-4CA3F8A824A9}"/>
              </a:ext>
            </a:extLst>
          </p:cNvPr>
          <p:cNvSpPr/>
          <p:nvPr/>
        </p:nvSpPr>
        <p:spPr>
          <a:xfrm>
            <a:off x="11011401" y="4853236"/>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C553FF9-894C-0FF8-2E2F-572C1136E9A9}"/>
              </a:ext>
            </a:extLst>
          </p:cNvPr>
          <p:cNvSpPr/>
          <p:nvPr/>
        </p:nvSpPr>
        <p:spPr>
          <a:xfrm>
            <a:off x="10456052" y="5026063"/>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FC9D842F-82D9-2107-9B20-D8088FDA2D50}"/>
              </a:ext>
            </a:extLst>
          </p:cNvPr>
          <p:cNvSpPr txBox="1"/>
          <p:nvPr/>
        </p:nvSpPr>
        <p:spPr>
          <a:xfrm>
            <a:off x="2148114" y="12276244"/>
            <a:ext cx="3831772" cy="369332"/>
          </a:xfrm>
          <a:prstGeom prst="rect">
            <a:avLst/>
          </a:prstGeom>
          <a:noFill/>
        </p:spPr>
        <p:txBody>
          <a:bodyPr wrap="square" rtlCol="0">
            <a:spAutoFit/>
          </a:bodyPr>
          <a:lstStyle/>
          <a:p>
            <a:pPr algn="ctr"/>
            <a:r>
              <a:rPr lang="en-US" dirty="0"/>
              <a:t>Diastolic (percentile)</a:t>
            </a:r>
          </a:p>
        </p:txBody>
      </p:sp>
      <p:sp>
        <p:nvSpPr>
          <p:cNvPr id="49" name="TextBox 48">
            <a:extLst>
              <a:ext uri="{FF2B5EF4-FFF2-40B4-BE49-F238E27FC236}">
                <a16:creationId xmlns:a16="http://schemas.microsoft.com/office/drawing/2014/main" id="{6CF27750-6F3C-FF61-BAA3-B7A5A52569A0}"/>
              </a:ext>
            </a:extLst>
          </p:cNvPr>
          <p:cNvSpPr txBox="1"/>
          <p:nvPr/>
        </p:nvSpPr>
        <p:spPr>
          <a:xfrm rot="16200000">
            <a:off x="-374215" y="9932187"/>
            <a:ext cx="3831772" cy="369332"/>
          </a:xfrm>
          <a:prstGeom prst="rect">
            <a:avLst/>
          </a:prstGeom>
          <a:noFill/>
        </p:spPr>
        <p:txBody>
          <a:bodyPr wrap="square" rtlCol="0">
            <a:spAutoFit/>
          </a:bodyPr>
          <a:lstStyle/>
          <a:p>
            <a:pPr algn="ctr"/>
            <a:r>
              <a:rPr lang="en-US" dirty="0"/>
              <a:t>Systolic (percentile)</a:t>
            </a:r>
          </a:p>
        </p:txBody>
      </p:sp>
      <p:sp>
        <p:nvSpPr>
          <p:cNvPr id="50" name="Rectangle 49">
            <a:extLst>
              <a:ext uri="{FF2B5EF4-FFF2-40B4-BE49-F238E27FC236}">
                <a16:creationId xmlns:a16="http://schemas.microsoft.com/office/drawing/2014/main" id="{4015C0FA-0A8A-87A1-33ED-A7153B6CBB92}"/>
              </a:ext>
            </a:extLst>
          </p:cNvPr>
          <p:cNvSpPr/>
          <p:nvPr/>
        </p:nvSpPr>
        <p:spPr>
          <a:xfrm>
            <a:off x="1882587" y="7994385"/>
            <a:ext cx="4184384" cy="4201920"/>
          </a:xfrm>
          <a:prstGeom prst="rect">
            <a:avLst/>
          </a:prstGeom>
          <a:gradFill flip="none" rotWithShape="1">
            <a:gsLst>
              <a:gs pos="21000">
                <a:schemeClr val="bg1"/>
              </a:gs>
              <a:gs pos="65000">
                <a:srgbClr val="FFC000"/>
              </a:gs>
              <a:gs pos="40000">
                <a:srgbClr val="FFC000"/>
              </a:gs>
              <a:gs pos="100000">
                <a:srgbClr val="FF0000"/>
              </a:gs>
            </a:gsLst>
            <a:path path="rect">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970FC7C3-90D6-E5E9-81F6-5DD18BE6F312}"/>
              </a:ext>
            </a:extLst>
          </p:cNvPr>
          <p:cNvCxnSpPr/>
          <p:nvPr/>
        </p:nvCxnSpPr>
        <p:spPr>
          <a:xfrm flipV="1">
            <a:off x="1882588" y="7611037"/>
            <a:ext cx="0" cy="45720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75F05CD-9228-9470-1EF4-B4CD4CDDFFCE}"/>
              </a:ext>
            </a:extLst>
          </p:cNvPr>
          <p:cNvCxnSpPr/>
          <p:nvPr/>
        </p:nvCxnSpPr>
        <p:spPr>
          <a:xfrm>
            <a:off x="1882588" y="12183037"/>
            <a:ext cx="45720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81A9D950-2ED1-4974-71F9-4099A5F7C947}"/>
              </a:ext>
            </a:extLst>
          </p:cNvPr>
          <p:cNvSpPr/>
          <p:nvPr/>
        </p:nvSpPr>
        <p:spPr>
          <a:xfrm>
            <a:off x="3237706" y="10489443"/>
            <a:ext cx="109728" cy="109728"/>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419C4E5C-CF2E-74D0-565F-CB5889401001}"/>
              </a:ext>
            </a:extLst>
          </p:cNvPr>
          <p:cNvSpPr/>
          <p:nvPr/>
        </p:nvSpPr>
        <p:spPr>
          <a:xfrm>
            <a:off x="3083340" y="10601287"/>
            <a:ext cx="146304" cy="14630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2CCDAF9D-267F-3175-71AC-A577EF577450}"/>
              </a:ext>
            </a:extLst>
          </p:cNvPr>
          <p:cNvSpPr/>
          <p:nvPr/>
        </p:nvSpPr>
        <p:spPr>
          <a:xfrm>
            <a:off x="3515285" y="11006342"/>
            <a:ext cx="128016" cy="12801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44ADF96-90F9-A134-4AA9-8C865A317044}"/>
              </a:ext>
            </a:extLst>
          </p:cNvPr>
          <p:cNvSpPr/>
          <p:nvPr/>
        </p:nvSpPr>
        <p:spPr>
          <a:xfrm>
            <a:off x="3765176" y="10416873"/>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EB943266-FDA1-49E3-793F-50C2329DF8A0}"/>
              </a:ext>
            </a:extLst>
          </p:cNvPr>
          <p:cNvSpPr/>
          <p:nvPr/>
        </p:nvSpPr>
        <p:spPr>
          <a:xfrm>
            <a:off x="3201420" y="11058179"/>
            <a:ext cx="182880" cy="1828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4956E7E7-5772-9202-64D9-E5440DF86373}"/>
              </a:ext>
            </a:extLst>
          </p:cNvPr>
          <p:cNvSpPr/>
          <p:nvPr/>
        </p:nvSpPr>
        <p:spPr>
          <a:xfrm>
            <a:off x="3322747" y="11683613"/>
            <a:ext cx="201168" cy="201168"/>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775ACE6-F054-EC59-C0D0-F6F8B3657C56}"/>
              </a:ext>
            </a:extLst>
          </p:cNvPr>
          <p:cNvSpPr/>
          <p:nvPr/>
        </p:nvSpPr>
        <p:spPr>
          <a:xfrm>
            <a:off x="2843649" y="11042627"/>
            <a:ext cx="219456" cy="21945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987749-8D78-E58D-60A3-DE3703A04019}"/>
              </a:ext>
            </a:extLst>
          </p:cNvPr>
          <p:cNvSpPr/>
          <p:nvPr/>
        </p:nvSpPr>
        <p:spPr>
          <a:xfrm>
            <a:off x="3793055" y="10729781"/>
            <a:ext cx="91440" cy="9144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7F2C8AF-2D2E-F08D-A7C9-496A767C9ABA}"/>
              </a:ext>
            </a:extLst>
          </p:cNvPr>
          <p:cNvSpPr/>
          <p:nvPr/>
        </p:nvSpPr>
        <p:spPr>
          <a:xfrm>
            <a:off x="3237705" y="10902607"/>
            <a:ext cx="164592" cy="164592"/>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98F9A674-40C0-6FBC-26FC-4DEAA46E3D01}"/>
              </a:ext>
            </a:extLst>
          </p:cNvPr>
          <p:cNvSpPr/>
          <p:nvPr/>
        </p:nvSpPr>
        <p:spPr>
          <a:xfrm>
            <a:off x="6342676" y="9129274"/>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1CEB12AD-6A9D-F647-B1C5-45E245CDEF0C}"/>
              </a:ext>
            </a:extLst>
          </p:cNvPr>
          <p:cNvSpPr/>
          <p:nvPr/>
        </p:nvSpPr>
        <p:spPr>
          <a:xfrm>
            <a:off x="6273396" y="10197417"/>
            <a:ext cx="219456" cy="21945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id="{BC987EF2-127C-C901-742C-5B02D842A0D3}"/>
              </a:ext>
            </a:extLst>
          </p:cNvPr>
          <p:cNvCxnSpPr/>
          <p:nvPr/>
        </p:nvCxnSpPr>
        <p:spPr>
          <a:xfrm>
            <a:off x="6378961" y="9288931"/>
            <a:ext cx="0" cy="8209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8138FEF3-1723-059B-E74F-06D174863FBB}"/>
              </a:ext>
            </a:extLst>
          </p:cNvPr>
          <p:cNvSpPr txBox="1"/>
          <p:nvPr/>
        </p:nvSpPr>
        <p:spPr>
          <a:xfrm rot="5400000">
            <a:off x="6246553" y="9541763"/>
            <a:ext cx="634147" cy="369332"/>
          </a:xfrm>
          <a:prstGeom prst="rect">
            <a:avLst/>
          </a:prstGeom>
          <a:noFill/>
        </p:spPr>
        <p:txBody>
          <a:bodyPr wrap="square" rtlCol="0">
            <a:spAutoFit/>
          </a:bodyPr>
          <a:lstStyle/>
          <a:p>
            <a:pPr algn="ctr"/>
            <a:r>
              <a:rPr lang="en-US" dirty="0"/>
              <a:t>Age</a:t>
            </a:r>
          </a:p>
        </p:txBody>
      </p:sp>
      <p:sp>
        <p:nvSpPr>
          <p:cNvPr id="123" name="TextBox 122">
            <a:extLst>
              <a:ext uri="{FF2B5EF4-FFF2-40B4-BE49-F238E27FC236}">
                <a16:creationId xmlns:a16="http://schemas.microsoft.com/office/drawing/2014/main" id="{CD4B2018-636D-71C7-1F37-EBD18D5CDEB1}"/>
              </a:ext>
            </a:extLst>
          </p:cNvPr>
          <p:cNvSpPr txBox="1"/>
          <p:nvPr/>
        </p:nvSpPr>
        <p:spPr>
          <a:xfrm>
            <a:off x="2235199" y="17781135"/>
            <a:ext cx="3831772" cy="369332"/>
          </a:xfrm>
          <a:prstGeom prst="rect">
            <a:avLst/>
          </a:prstGeom>
          <a:noFill/>
        </p:spPr>
        <p:txBody>
          <a:bodyPr wrap="square" rtlCol="0">
            <a:spAutoFit/>
          </a:bodyPr>
          <a:lstStyle/>
          <a:p>
            <a:pPr algn="ctr"/>
            <a:r>
              <a:rPr lang="en-US" dirty="0"/>
              <a:t>Systolic (percentile)</a:t>
            </a:r>
          </a:p>
        </p:txBody>
      </p:sp>
      <p:sp>
        <p:nvSpPr>
          <p:cNvPr id="124" name="TextBox 123">
            <a:extLst>
              <a:ext uri="{FF2B5EF4-FFF2-40B4-BE49-F238E27FC236}">
                <a16:creationId xmlns:a16="http://schemas.microsoft.com/office/drawing/2014/main" id="{A25F0F35-2C03-11FB-D25E-BC552358BE64}"/>
              </a:ext>
            </a:extLst>
          </p:cNvPr>
          <p:cNvSpPr txBox="1"/>
          <p:nvPr/>
        </p:nvSpPr>
        <p:spPr>
          <a:xfrm rot="16200000">
            <a:off x="-287130" y="15437078"/>
            <a:ext cx="3831772" cy="369332"/>
          </a:xfrm>
          <a:prstGeom prst="rect">
            <a:avLst/>
          </a:prstGeom>
          <a:noFill/>
        </p:spPr>
        <p:txBody>
          <a:bodyPr wrap="square" rtlCol="0">
            <a:spAutoFit/>
          </a:bodyPr>
          <a:lstStyle/>
          <a:p>
            <a:pPr algn="ctr"/>
            <a:r>
              <a:rPr lang="en-US" dirty="0"/>
              <a:t>Age</a:t>
            </a:r>
          </a:p>
        </p:txBody>
      </p:sp>
      <p:sp>
        <p:nvSpPr>
          <p:cNvPr id="125" name="Rectangle 124">
            <a:extLst>
              <a:ext uri="{FF2B5EF4-FFF2-40B4-BE49-F238E27FC236}">
                <a16:creationId xmlns:a16="http://schemas.microsoft.com/office/drawing/2014/main" id="{D6474B97-C93B-FA17-392C-FF78544CB4AF}"/>
              </a:ext>
            </a:extLst>
          </p:cNvPr>
          <p:cNvSpPr/>
          <p:nvPr/>
        </p:nvSpPr>
        <p:spPr>
          <a:xfrm>
            <a:off x="1969672" y="13499276"/>
            <a:ext cx="4184384" cy="4201920"/>
          </a:xfrm>
          <a:prstGeom prst="rect">
            <a:avLst/>
          </a:prstGeom>
          <a:gradFill flip="none" rotWithShape="1">
            <a:gsLst>
              <a:gs pos="47000">
                <a:schemeClr val="bg1"/>
              </a:gs>
              <a:gs pos="100000">
                <a:srgbClr val="FF0000"/>
              </a:gs>
              <a:gs pos="68000">
                <a:srgbClr val="FFC000"/>
              </a:gs>
              <a:gs pos="21000">
                <a:srgbClr val="FFC000"/>
              </a:gs>
              <a:gs pos="0">
                <a:srgbClr val="FF0000"/>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C9135095-C039-003D-7A29-203D8DF0A171}"/>
              </a:ext>
            </a:extLst>
          </p:cNvPr>
          <p:cNvCxnSpPr/>
          <p:nvPr/>
        </p:nvCxnSpPr>
        <p:spPr>
          <a:xfrm flipV="1">
            <a:off x="1969673" y="13115928"/>
            <a:ext cx="0" cy="45720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50D32E2-8DAA-DBF8-3205-19367A1288A8}"/>
              </a:ext>
            </a:extLst>
          </p:cNvPr>
          <p:cNvCxnSpPr/>
          <p:nvPr/>
        </p:nvCxnSpPr>
        <p:spPr>
          <a:xfrm>
            <a:off x="1969673" y="17687928"/>
            <a:ext cx="45720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C9400FB1-643B-40A6-2B3D-A774940F1F68}"/>
              </a:ext>
            </a:extLst>
          </p:cNvPr>
          <p:cNvSpPr/>
          <p:nvPr/>
        </p:nvSpPr>
        <p:spPr>
          <a:xfrm>
            <a:off x="4771853" y="15616205"/>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BAD5CD67-9D48-8077-C84B-9BE65B1AAA2F}"/>
              </a:ext>
            </a:extLst>
          </p:cNvPr>
          <p:cNvSpPr/>
          <p:nvPr/>
        </p:nvSpPr>
        <p:spPr>
          <a:xfrm>
            <a:off x="5117922" y="15836776"/>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E5E9E1BE-9C56-5E3B-D839-47FA58649581}"/>
              </a:ext>
            </a:extLst>
          </p:cNvPr>
          <p:cNvSpPr/>
          <p:nvPr/>
        </p:nvSpPr>
        <p:spPr>
          <a:xfrm>
            <a:off x="3926056" y="17160943"/>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F054D07F-9C2B-0E44-8E29-1D8FD47AA575}"/>
              </a:ext>
            </a:extLst>
          </p:cNvPr>
          <p:cNvSpPr/>
          <p:nvPr/>
        </p:nvSpPr>
        <p:spPr>
          <a:xfrm>
            <a:off x="4257777" y="16485745"/>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FA5232C8-C5D2-D9C8-6951-883D4A4B5958}"/>
              </a:ext>
            </a:extLst>
          </p:cNvPr>
          <p:cNvSpPr/>
          <p:nvPr/>
        </p:nvSpPr>
        <p:spPr>
          <a:xfrm>
            <a:off x="3636047" y="17501344"/>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8F290F85-84B8-637E-BDE6-D05EBDE8433F}"/>
              </a:ext>
            </a:extLst>
          </p:cNvPr>
          <p:cNvSpPr/>
          <p:nvPr/>
        </p:nvSpPr>
        <p:spPr>
          <a:xfrm>
            <a:off x="4323122" y="16080062"/>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01EEBEBF-BC9D-371B-3184-D2A60C498D66}"/>
              </a:ext>
            </a:extLst>
          </p:cNvPr>
          <p:cNvSpPr/>
          <p:nvPr/>
        </p:nvSpPr>
        <p:spPr>
          <a:xfrm>
            <a:off x="3720483" y="17059989"/>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70823603-30BE-8156-81E3-650355C870F0}"/>
              </a:ext>
            </a:extLst>
          </p:cNvPr>
          <p:cNvSpPr/>
          <p:nvPr/>
        </p:nvSpPr>
        <p:spPr>
          <a:xfrm>
            <a:off x="4473651" y="16184507"/>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137F7FB0-3581-FB63-C870-5BD052373327}"/>
              </a:ext>
            </a:extLst>
          </p:cNvPr>
          <p:cNvSpPr/>
          <p:nvPr/>
        </p:nvSpPr>
        <p:spPr>
          <a:xfrm>
            <a:off x="3903380" y="16654305"/>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a:extLst>
              <a:ext uri="{FF2B5EF4-FFF2-40B4-BE49-F238E27FC236}">
                <a16:creationId xmlns:a16="http://schemas.microsoft.com/office/drawing/2014/main" id="{347123D4-966D-2F2F-5E6C-D0EF61527551}"/>
              </a:ext>
            </a:extLst>
          </p:cNvPr>
          <p:cNvSpPr txBox="1"/>
          <p:nvPr/>
        </p:nvSpPr>
        <p:spPr>
          <a:xfrm>
            <a:off x="7087241" y="17796233"/>
            <a:ext cx="3831772" cy="369332"/>
          </a:xfrm>
          <a:prstGeom prst="rect">
            <a:avLst/>
          </a:prstGeom>
          <a:noFill/>
        </p:spPr>
        <p:txBody>
          <a:bodyPr wrap="square" rtlCol="0">
            <a:spAutoFit/>
          </a:bodyPr>
          <a:lstStyle/>
          <a:p>
            <a:pPr algn="ctr"/>
            <a:r>
              <a:rPr lang="en-US" dirty="0"/>
              <a:t>Diastolic (percentile)</a:t>
            </a:r>
          </a:p>
        </p:txBody>
      </p:sp>
      <p:sp>
        <p:nvSpPr>
          <p:cNvPr id="153" name="Rectangle 152">
            <a:extLst>
              <a:ext uri="{FF2B5EF4-FFF2-40B4-BE49-F238E27FC236}">
                <a16:creationId xmlns:a16="http://schemas.microsoft.com/office/drawing/2014/main" id="{7D4CDAFD-983A-E072-C774-140D32BC890F}"/>
              </a:ext>
            </a:extLst>
          </p:cNvPr>
          <p:cNvSpPr/>
          <p:nvPr/>
        </p:nvSpPr>
        <p:spPr>
          <a:xfrm>
            <a:off x="6821714" y="13514374"/>
            <a:ext cx="4184384" cy="4201920"/>
          </a:xfrm>
          <a:prstGeom prst="rect">
            <a:avLst/>
          </a:prstGeom>
          <a:gradFill flip="none" rotWithShape="1">
            <a:gsLst>
              <a:gs pos="47000">
                <a:schemeClr val="bg1"/>
              </a:gs>
              <a:gs pos="100000">
                <a:srgbClr val="FF0000"/>
              </a:gs>
              <a:gs pos="68000">
                <a:srgbClr val="FFC000"/>
              </a:gs>
              <a:gs pos="21000">
                <a:srgbClr val="FFC000"/>
              </a:gs>
              <a:gs pos="0">
                <a:srgbClr val="FF0000"/>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Straight Arrow Connector 154">
            <a:extLst>
              <a:ext uri="{FF2B5EF4-FFF2-40B4-BE49-F238E27FC236}">
                <a16:creationId xmlns:a16="http://schemas.microsoft.com/office/drawing/2014/main" id="{B2FB55EF-DB60-7AE8-EDC8-AD413B8304C2}"/>
              </a:ext>
            </a:extLst>
          </p:cNvPr>
          <p:cNvCxnSpPr/>
          <p:nvPr/>
        </p:nvCxnSpPr>
        <p:spPr>
          <a:xfrm>
            <a:off x="6821715" y="17703026"/>
            <a:ext cx="45720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56" name="Oval 155">
            <a:extLst>
              <a:ext uri="{FF2B5EF4-FFF2-40B4-BE49-F238E27FC236}">
                <a16:creationId xmlns:a16="http://schemas.microsoft.com/office/drawing/2014/main" id="{5F6FE80B-069C-24EF-C883-3AA9ECC5703D}"/>
              </a:ext>
            </a:extLst>
          </p:cNvPr>
          <p:cNvSpPr/>
          <p:nvPr/>
        </p:nvSpPr>
        <p:spPr>
          <a:xfrm>
            <a:off x="8871636" y="15831251"/>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F6ECBEA8-4467-5FA8-3B9D-B9078A3575DD}"/>
              </a:ext>
            </a:extLst>
          </p:cNvPr>
          <p:cNvSpPr/>
          <p:nvPr/>
        </p:nvSpPr>
        <p:spPr>
          <a:xfrm>
            <a:off x="9133493" y="15619255"/>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A95498C3-8B7A-41AA-8ECA-2167AEA9393D}"/>
              </a:ext>
            </a:extLst>
          </p:cNvPr>
          <p:cNvSpPr/>
          <p:nvPr/>
        </p:nvSpPr>
        <p:spPr>
          <a:xfrm>
            <a:off x="8778098" y="17176041"/>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97CB3684-8486-A395-AC98-3BFBB48EF0E3}"/>
              </a:ext>
            </a:extLst>
          </p:cNvPr>
          <p:cNvSpPr/>
          <p:nvPr/>
        </p:nvSpPr>
        <p:spPr>
          <a:xfrm>
            <a:off x="9109819" y="16500843"/>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66A9879A-D132-2639-CB9E-0E2D71BE4B0A}"/>
              </a:ext>
            </a:extLst>
          </p:cNvPr>
          <p:cNvSpPr/>
          <p:nvPr/>
        </p:nvSpPr>
        <p:spPr>
          <a:xfrm>
            <a:off x="8488089" y="17516442"/>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A7B58C38-F4D8-2E4B-E00C-9901CF2FA9AA}"/>
              </a:ext>
            </a:extLst>
          </p:cNvPr>
          <p:cNvSpPr/>
          <p:nvPr/>
        </p:nvSpPr>
        <p:spPr>
          <a:xfrm>
            <a:off x="8705527" y="16180833"/>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D7F50287-DA4B-A685-4E49-81200E460E72}"/>
              </a:ext>
            </a:extLst>
          </p:cNvPr>
          <p:cNvSpPr/>
          <p:nvPr/>
        </p:nvSpPr>
        <p:spPr>
          <a:xfrm>
            <a:off x="8572525" y="17075087"/>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E7D80360-710C-EC69-C73F-68234C404C54}"/>
              </a:ext>
            </a:extLst>
          </p:cNvPr>
          <p:cNvSpPr/>
          <p:nvPr/>
        </p:nvSpPr>
        <p:spPr>
          <a:xfrm>
            <a:off x="9107715" y="16084991"/>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E3532749-21AE-7100-A4DA-2C41131E79D0}"/>
              </a:ext>
            </a:extLst>
          </p:cNvPr>
          <p:cNvSpPr/>
          <p:nvPr/>
        </p:nvSpPr>
        <p:spPr>
          <a:xfrm>
            <a:off x="8755422" y="16669403"/>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a16="http://schemas.microsoft.com/office/drawing/2014/main" id="{9A2F205B-50B1-4565-03D3-FCED33BFB252}"/>
              </a:ext>
            </a:extLst>
          </p:cNvPr>
          <p:cNvCxnSpPr>
            <a:stCxn id="132" idx="2"/>
            <a:endCxn id="160" idx="6"/>
          </p:cNvCxnSpPr>
          <p:nvPr/>
        </p:nvCxnSpPr>
        <p:spPr>
          <a:xfrm>
            <a:off x="3636047" y="17537630"/>
            <a:ext cx="4924613" cy="15098"/>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a:extLst>
              <a:ext uri="{FF2B5EF4-FFF2-40B4-BE49-F238E27FC236}">
                <a16:creationId xmlns:a16="http://schemas.microsoft.com/office/drawing/2014/main" id="{968F6104-5DE9-4413-1F9A-8EEC30BEE135}"/>
              </a:ext>
            </a:extLst>
          </p:cNvPr>
          <p:cNvCxnSpPr>
            <a:cxnSpLocks/>
            <a:stCxn id="130" idx="6"/>
            <a:endCxn id="158" idx="2"/>
          </p:cNvCxnSpPr>
          <p:nvPr/>
        </p:nvCxnSpPr>
        <p:spPr>
          <a:xfrm>
            <a:off x="3998627" y="17197229"/>
            <a:ext cx="4779471" cy="15098"/>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54BB1F39-5F51-51EE-AAD3-4E66D7D9338B}"/>
              </a:ext>
            </a:extLst>
          </p:cNvPr>
          <p:cNvCxnSpPr>
            <a:stCxn id="134" idx="6"/>
            <a:endCxn id="162" idx="2"/>
          </p:cNvCxnSpPr>
          <p:nvPr/>
        </p:nvCxnSpPr>
        <p:spPr>
          <a:xfrm>
            <a:off x="3793054" y="17096275"/>
            <a:ext cx="4779471" cy="15098"/>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09C5303F-FA1A-8C5E-FC84-93F4436440D7}"/>
              </a:ext>
            </a:extLst>
          </p:cNvPr>
          <p:cNvCxnSpPr>
            <a:stCxn id="136" idx="6"/>
            <a:endCxn id="164" idx="2"/>
          </p:cNvCxnSpPr>
          <p:nvPr/>
        </p:nvCxnSpPr>
        <p:spPr>
          <a:xfrm>
            <a:off x="3975951" y="16690591"/>
            <a:ext cx="4779471" cy="15098"/>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F7D1895F-8A35-CD96-ABDB-6DF699F733A4}"/>
              </a:ext>
            </a:extLst>
          </p:cNvPr>
          <p:cNvCxnSpPr>
            <a:stCxn id="131" idx="6"/>
            <a:endCxn id="159" idx="2"/>
          </p:cNvCxnSpPr>
          <p:nvPr/>
        </p:nvCxnSpPr>
        <p:spPr>
          <a:xfrm>
            <a:off x="4330348" y="16522031"/>
            <a:ext cx="4779471" cy="15098"/>
          </a:xfrm>
          <a:prstGeom prst="line">
            <a:avLst/>
          </a:prstGeom>
        </p:spPr>
        <p:style>
          <a:lnRef idx="1">
            <a:schemeClr val="dk1"/>
          </a:lnRef>
          <a:fillRef idx="0">
            <a:schemeClr val="dk1"/>
          </a:fillRef>
          <a:effectRef idx="0">
            <a:schemeClr val="dk1"/>
          </a:effectRef>
          <a:fontRef idx="minor">
            <a:schemeClr val="tx1"/>
          </a:fontRef>
        </p:style>
      </p:cxnSp>
      <p:cxnSp>
        <p:nvCxnSpPr>
          <p:cNvPr id="195" name="Straight Connector 194">
            <a:extLst>
              <a:ext uri="{FF2B5EF4-FFF2-40B4-BE49-F238E27FC236}">
                <a16:creationId xmlns:a16="http://schemas.microsoft.com/office/drawing/2014/main" id="{224A6445-60C8-F886-1B9E-2D7813B0B021}"/>
              </a:ext>
            </a:extLst>
          </p:cNvPr>
          <p:cNvCxnSpPr>
            <a:stCxn id="135" idx="6"/>
            <a:endCxn id="161" idx="2"/>
          </p:cNvCxnSpPr>
          <p:nvPr/>
        </p:nvCxnSpPr>
        <p:spPr>
          <a:xfrm flipV="1">
            <a:off x="4546222" y="16217119"/>
            <a:ext cx="4159305" cy="3674"/>
          </a:xfrm>
          <a:prstGeom prst="line">
            <a:avLst/>
          </a:prstGeom>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id="{89722AF6-3C36-EB4B-2800-8F13A2B388EE}"/>
              </a:ext>
            </a:extLst>
          </p:cNvPr>
          <p:cNvCxnSpPr>
            <a:cxnSpLocks/>
            <a:stCxn id="133" idx="6"/>
            <a:endCxn id="163" idx="2"/>
          </p:cNvCxnSpPr>
          <p:nvPr/>
        </p:nvCxnSpPr>
        <p:spPr>
          <a:xfrm>
            <a:off x="4395693" y="16116348"/>
            <a:ext cx="4712022" cy="4929"/>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C15611EA-2F0A-1429-9D68-09378185D3E1}"/>
              </a:ext>
            </a:extLst>
          </p:cNvPr>
          <p:cNvCxnSpPr>
            <a:stCxn id="129" idx="6"/>
            <a:endCxn id="156" idx="2"/>
          </p:cNvCxnSpPr>
          <p:nvPr/>
        </p:nvCxnSpPr>
        <p:spPr>
          <a:xfrm flipV="1">
            <a:off x="5190493" y="15867537"/>
            <a:ext cx="3681143" cy="5525"/>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053C54D2-D739-45BD-375A-475C42784255}"/>
              </a:ext>
            </a:extLst>
          </p:cNvPr>
          <p:cNvCxnSpPr>
            <a:stCxn id="128" idx="6"/>
            <a:endCxn id="157" idx="2"/>
          </p:cNvCxnSpPr>
          <p:nvPr/>
        </p:nvCxnSpPr>
        <p:spPr>
          <a:xfrm>
            <a:off x="4844424" y="15652491"/>
            <a:ext cx="4289069" cy="3050"/>
          </a:xfrm>
          <a:prstGeom prst="line">
            <a:avLst/>
          </a:prstGeom>
        </p:spPr>
        <p:style>
          <a:lnRef idx="1">
            <a:schemeClr val="dk1"/>
          </a:lnRef>
          <a:fillRef idx="0">
            <a:schemeClr val="dk1"/>
          </a:fillRef>
          <a:effectRef idx="0">
            <a:schemeClr val="dk1"/>
          </a:effectRef>
          <a:fontRef idx="minor">
            <a:schemeClr val="tx1"/>
          </a:fontRef>
        </p:style>
      </p:cxnSp>
      <p:sp>
        <p:nvSpPr>
          <p:cNvPr id="206" name="TextBox 205">
            <a:extLst>
              <a:ext uri="{FF2B5EF4-FFF2-40B4-BE49-F238E27FC236}">
                <a16:creationId xmlns:a16="http://schemas.microsoft.com/office/drawing/2014/main" id="{FAF3DD18-55D0-4B2E-291C-06913BE9885D}"/>
              </a:ext>
            </a:extLst>
          </p:cNvPr>
          <p:cNvSpPr txBox="1"/>
          <p:nvPr/>
        </p:nvSpPr>
        <p:spPr>
          <a:xfrm>
            <a:off x="9464513" y="12121849"/>
            <a:ext cx="3831772" cy="369332"/>
          </a:xfrm>
          <a:prstGeom prst="rect">
            <a:avLst/>
          </a:prstGeom>
          <a:noFill/>
        </p:spPr>
        <p:txBody>
          <a:bodyPr wrap="square" rtlCol="0">
            <a:spAutoFit/>
          </a:bodyPr>
          <a:lstStyle/>
          <a:p>
            <a:pPr algn="ctr"/>
            <a:r>
              <a:rPr lang="en-US" dirty="0"/>
              <a:t>Blood pressure (percentile)</a:t>
            </a:r>
          </a:p>
        </p:txBody>
      </p:sp>
      <p:sp>
        <p:nvSpPr>
          <p:cNvPr id="207" name="TextBox 206">
            <a:extLst>
              <a:ext uri="{FF2B5EF4-FFF2-40B4-BE49-F238E27FC236}">
                <a16:creationId xmlns:a16="http://schemas.microsoft.com/office/drawing/2014/main" id="{F1A39260-BFAF-D480-5760-35AB6DA7C67E}"/>
              </a:ext>
            </a:extLst>
          </p:cNvPr>
          <p:cNvSpPr txBox="1"/>
          <p:nvPr/>
        </p:nvSpPr>
        <p:spPr>
          <a:xfrm rot="16200000">
            <a:off x="6942184" y="9777792"/>
            <a:ext cx="3831772" cy="369332"/>
          </a:xfrm>
          <a:prstGeom prst="rect">
            <a:avLst/>
          </a:prstGeom>
          <a:noFill/>
        </p:spPr>
        <p:txBody>
          <a:bodyPr wrap="square" rtlCol="0">
            <a:spAutoFit/>
          </a:bodyPr>
          <a:lstStyle/>
          <a:p>
            <a:pPr algn="ctr"/>
            <a:r>
              <a:rPr lang="en-US" dirty="0"/>
              <a:t>Age</a:t>
            </a:r>
          </a:p>
        </p:txBody>
      </p:sp>
      <p:sp>
        <p:nvSpPr>
          <p:cNvPr id="208" name="Rectangle 207">
            <a:extLst>
              <a:ext uri="{FF2B5EF4-FFF2-40B4-BE49-F238E27FC236}">
                <a16:creationId xmlns:a16="http://schemas.microsoft.com/office/drawing/2014/main" id="{5579E776-7938-0648-B3FF-B00777948325}"/>
              </a:ext>
            </a:extLst>
          </p:cNvPr>
          <p:cNvSpPr/>
          <p:nvPr/>
        </p:nvSpPr>
        <p:spPr>
          <a:xfrm>
            <a:off x="9198986" y="7839990"/>
            <a:ext cx="4184384" cy="4201920"/>
          </a:xfrm>
          <a:prstGeom prst="rect">
            <a:avLst/>
          </a:prstGeom>
          <a:gradFill flip="none" rotWithShape="1">
            <a:gsLst>
              <a:gs pos="47000">
                <a:schemeClr val="bg1"/>
              </a:gs>
              <a:gs pos="100000">
                <a:srgbClr val="FF0000"/>
              </a:gs>
              <a:gs pos="68000">
                <a:srgbClr val="FFC000"/>
              </a:gs>
              <a:gs pos="21000">
                <a:srgbClr val="FFC000"/>
              </a:gs>
              <a:gs pos="0">
                <a:srgbClr val="FF0000"/>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9" name="Straight Arrow Connector 208">
            <a:extLst>
              <a:ext uri="{FF2B5EF4-FFF2-40B4-BE49-F238E27FC236}">
                <a16:creationId xmlns:a16="http://schemas.microsoft.com/office/drawing/2014/main" id="{342EC5B6-688E-6138-5487-4F2239FB672A}"/>
              </a:ext>
            </a:extLst>
          </p:cNvPr>
          <p:cNvCxnSpPr/>
          <p:nvPr/>
        </p:nvCxnSpPr>
        <p:spPr>
          <a:xfrm flipV="1">
            <a:off x="9198987" y="7456642"/>
            <a:ext cx="0" cy="45720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A191BB8-A0D0-A4C3-38C2-C78B0D10D0E5}"/>
              </a:ext>
            </a:extLst>
          </p:cNvPr>
          <p:cNvCxnSpPr/>
          <p:nvPr/>
        </p:nvCxnSpPr>
        <p:spPr>
          <a:xfrm>
            <a:off x="9198987" y="12028642"/>
            <a:ext cx="45720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11" name="Oval 210">
            <a:extLst>
              <a:ext uri="{FF2B5EF4-FFF2-40B4-BE49-F238E27FC236}">
                <a16:creationId xmlns:a16="http://schemas.microsoft.com/office/drawing/2014/main" id="{F6D047DD-AD20-8E8E-050E-515E56899180}"/>
              </a:ext>
            </a:extLst>
          </p:cNvPr>
          <p:cNvSpPr/>
          <p:nvPr/>
        </p:nvSpPr>
        <p:spPr>
          <a:xfrm>
            <a:off x="12001167" y="9956919"/>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C8F18108-E439-72CC-9B9C-D6C263AB7EE6}"/>
              </a:ext>
            </a:extLst>
          </p:cNvPr>
          <p:cNvSpPr/>
          <p:nvPr/>
        </p:nvSpPr>
        <p:spPr>
          <a:xfrm>
            <a:off x="12347236" y="10177490"/>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8760209B-AFF9-0F19-7699-CC13D58B45BB}"/>
              </a:ext>
            </a:extLst>
          </p:cNvPr>
          <p:cNvSpPr/>
          <p:nvPr/>
        </p:nvSpPr>
        <p:spPr>
          <a:xfrm>
            <a:off x="11155370" y="11501657"/>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FE4F51A7-FF53-B590-9C20-D2057113B667}"/>
              </a:ext>
            </a:extLst>
          </p:cNvPr>
          <p:cNvSpPr/>
          <p:nvPr/>
        </p:nvSpPr>
        <p:spPr>
          <a:xfrm>
            <a:off x="11487091" y="10826459"/>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15AE88FF-4687-3DC3-C038-3E0204AD68DC}"/>
              </a:ext>
            </a:extLst>
          </p:cNvPr>
          <p:cNvSpPr/>
          <p:nvPr/>
        </p:nvSpPr>
        <p:spPr>
          <a:xfrm>
            <a:off x="10865361" y="11842058"/>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6BE3F9B9-91C6-A873-3C78-505372735EFB}"/>
              </a:ext>
            </a:extLst>
          </p:cNvPr>
          <p:cNvSpPr/>
          <p:nvPr/>
        </p:nvSpPr>
        <p:spPr>
          <a:xfrm>
            <a:off x="11552436" y="10420776"/>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CF921918-F819-9340-5390-CE95D382EFCA}"/>
              </a:ext>
            </a:extLst>
          </p:cNvPr>
          <p:cNvSpPr/>
          <p:nvPr/>
        </p:nvSpPr>
        <p:spPr>
          <a:xfrm>
            <a:off x="10949797" y="11400703"/>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8A334892-8C0E-940B-9A6C-2C180AB4E9B8}"/>
              </a:ext>
            </a:extLst>
          </p:cNvPr>
          <p:cNvSpPr/>
          <p:nvPr/>
        </p:nvSpPr>
        <p:spPr>
          <a:xfrm>
            <a:off x="11702965" y="10525221"/>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DC72EA5A-0429-99C9-211E-F55F90AB0466}"/>
              </a:ext>
            </a:extLst>
          </p:cNvPr>
          <p:cNvSpPr/>
          <p:nvPr/>
        </p:nvSpPr>
        <p:spPr>
          <a:xfrm>
            <a:off x="11132694" y="10995019"/>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50816E35-D8C7-E114-DC73-88FAE611A4BE}"/>
              </a:ext>
            </a:extLst>
          </p:cNvPr>
          <p:cNvSpPr/>
          <p:nvPr/>
        </p:nvSpPr>
        <p:spPr>
          <a:xfrm>
            <a:off x="11513945" y="9967304"/>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C4039244-CFEC-1CF5-13D8-9FEA8011A77A}"/>
              </a:ext>
            </a:extLst>
          </p:cNvPr>
          <p:cNvSpPr/>
          <p:nvPr/>
        </p:nvSpPr>
        <p:spPr>
          <a:xfrm>
            <a:off x="11291178" y="10187875"/>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C3CCF91C-9451-BC19-98AE-F95FE43A1826}"/>
              </a:ext>
            </a:extLst>
          </p:cNvPr>
          <p:cNvSpPr/>
          <p:nvPr/>
        </p:nvSpPr>
        <p:spPr>
          <a:xfrm>
            <a:off x="10794990" y="11512042"/>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280F323D-1652-B1FA-14E8-ED4D29F52231}"/>
              </a:ext>
            </a:extLst>
          </p:cNvPr>
          <p:cNvSpPr/>
          <p:nvPr/>
        </p:nvSpPr>
        <p:spPr>
          <a:xfrm>
            <a:off x="11126711" y="10836844"/>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D1335951-9075-C31A-3C8B-43B65A43926A}"/>
              </a:ext>
            </a:extLst>
          </p:cNvPr>
          <p:cNvSpPr/>
          <p:nvPr/>
        </p:nvSpPr>
        <p:spPr>
          <a:xfrm>
            <a:off x="10504981" y="11852443"/>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1329A2BF-0DFF-0F9D-EE20-C0B93C374345}"/>
              </a:ext>
            </a:extLst>
          </p:cNvPr>
          <p:cNvSpPr/>
          <p:nvPr/>
        </p:nvSpPr>
        <p:spPr>
          <a:xfrm>
            <a:off x="11055121" y="10431161"/>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9D7FFA51-341E-1B9E-75FD-1DDAB5B10C7E}"/>
              </a:ext>
            </a:extLst>
          </p:cNvPr>
          <p:cNvSpPr/>
          <p:nvPr/>
        </p:nvSpPr>
        <p:spPr>
          <a:xfrm>
            <a:off x="10589417" y="11411088"/>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BA82E220-23BD-9358-1F1A-C92F6FC8271E}"/>
              </a:ext>
            </a:extLst>
          </p:cNvPr>
          <p:cNvSpPr/>
          <p:nvPr/>
        </p:nvSpPr>
        <p:spPr>
          <a:xfrm>
            <a:off x="11342585" y="10535606"/>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F052FC42-015F-F9FB-4D91-4C0CF2E84C95}"/>
              </a:ext>
            </a:extLst>
          </p:cNvPr>
          <p:cNvSpPr/>
          <p:nvPr/>
        </p:nvSpPr>
        <p:spPr>
          <a:xfrm>
            <a:off x="10772314" y="11005404"/>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B676E7D7-AE48-8426-9385-FECDEA5EC72A}"/>
              </a:ext>
            </a:extLst>
          </p:cNvPr>
          <p:cNvSpPr/>
          <p:nvPr/>
        </p:nvSpPr>
        <p:spPr>
          <a:xfrm>
            <a:off x="13540893" y="9252645"/>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E158703F-6A5D-37C8-7F9C-FA3853C3BCB2}"/>
              </a:ext>
            </a:extLst>
          </p:cNvPr>
          <p:cNvSpPr/>
          <p:nvPr/>
        </p:nvSpPr>
        <p:spPr>
          <a:xfrm>
            <a:off x="13540892" y="9510104"/>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1FC99C11-58D8-67A6-1981-C020F04FC832}"/>
              </a:ext>
            </a:extLst>
          </p:cNvPr>
          <p:cNvSpPr txBox="1"/>
          <p:nvPr/>
        </p:nvSpPr>
        <p:spPr>
          <a:xfrm>
            <a:off x="13672934" y="9120309"/>
            <a:ext cx="1052372" cy="338554"/>
          </a:xfrm>
          <a:prstGeom prst="rect">
            <a:avLst/>
          </a:prstGeom>
          <a:noFill/>
        </p:spPr>
        <p:txBody>
          <a:bodyPr wrap="square" rtlCol="0">
            <a:spAutoFit/>
          </a:bodyPr>
          <a:lstStyle/>
          <a:p>
            <a:r>
              <a:rPr lang="en-US" sz="1600" dirty="0"/>
              <a:t>Systolic</a:t>
            </a:r>
          </a:p>
        </p:txBody>
      </p:sp>
      <p:sp>
        <p:nvSpPr>
          <p:cNvPr id="233" name="TextBox 232">
            <a:extLst>
              <a:ext uri="{FF2B5EF4-FFF2-40B4-BE49-F238E27FC236}">
                <a16:creationId xmlns:a16="http://schemas.microsoft.com/office/drawing/2014/main" id="{5BE1ECBB-1A45-0240-ADCD-F2D2C7BF971C}"/>
              </a:ext>
            </a:extLst>
          </p:cNvPr>
          <p:cNvSpPr txBox="1"/>
          <p:nvPr/>
        </p:nvSpPr>
        <p:spPr>
          <a:xfrm>
            <a:off x="13672934" y="9377112"/>
            <a:ext cx="1052372" cy="338554"/>
          </a:xfrm>
          <a:prstGeom prst="rect">
            <a:avLst/>
          </a:prstGeom>
          <a:noFill/>
        </p:spPr>
        <p:txBody>
          <a:bodyPr wrap="square" rtlCol="0">
            <a:spAutoFit/>
          </a:bodyPr>
          <a:lstStyle/>
          <a:p>
            <a:r>
              <a:rPr lang="en-US" sz="1600" dirty="0"/>
              <a:t>Diastolic</a:t>
            </a:r>
          </a:p>
        </p:txBody>
      </p:sp>
      <p:pic>
        <p:nvPicPr>
          <p:cNvPr id="1026" name="Picture 2">
            <a:extLst>
              <a:ext uri="{FF2B5EF4-FFF2-40B4-BE49-F238E27FC236}">
                <a16:creationId xmlns:a16="http://schemas.microsoft.com/office/drawing/2014/main" id="{48E763A3-538E-C07F-4AFC-A22F27109A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337" t="14139" r="19146" b="7303"/>
          <a:stretch/>
        </p:blipFill>
        <p:spPr bwMode="auto">
          <a:xfrm>
            <a:off x="4004772" y="18437708"/>
            <a:ext cx="5139228" cy="8098551"/>
          </a:xfrm>
          <a:prstGeom prst="rect">
            <a:avLst/>
          </a:prstGeom>
          <a:noFill/>
          <a:extLst>
            <a:ext uri="{909E8E84-426E-40DD-AFC4-6F175D3DCCD1}">
              <a14:hiddenFill xmlns:a14="http://schemas.microsoft.com/office/drawing/2010/main">
                <a:solidFill>
                  <a:srgbClr val="FFFFFF"/>
                </a:solidFill>
              </a14:hiddenFill>
            </a:ext>
          </a:extLst>
        </p:spPr>
      </p:pic>
      <p:sp>
        <p:nvSpPr>
          <p:cNvPr id="234" name="TextBox 233">
            <a:extLst>
              <a:ext uri="{FF2B5EF4-FFF2-40B4-BE49-F238E27FC236}">
                <a16:creationId xmlns:a16="http://schemas.microsoft.com/office/drawing/2014/main" id="{FE608662-6859-2554-4B7B-3FCEB8361134}"/>
              </a:ext>
            </a:extLst>
          </p:cNvPr>
          <p:cNvSpPr txBox="1"/>
          <p:nvPr/>
        </p:nvSpPr>
        <p:spPr>
          <a:xfrm>
            <a:off x="4647740" y="26368538"/>
            <a:ext cx="3831772" cy="369332"/>
          </a:xfrm>
          <a:prstGeom prst="rect">
            <a:avLst/>
          </a:prstGeom>
          <a:noFill/>
        </p:spPr>
        <p:txBody>
          <a:bodyPr wrap="square" rtlCol="0">
            <a:spAutoFit/>
          </a:bodyPr>
          <a:lstStyle/>
          <a:p>
            <a:pPr algn="ctr"/>
            <a:r>
              <a:rPr lang="en-US" dirty="0"/>
              <a:t>Age</a:t>
            </a:r>
          </a:p>
        </p:txBody>
      </p:sp>
      <p:sp>
        <p:nvSpPr>
          <p:cNvPr id="235" name="TextBox 234">
            <a:extLst>
              <a:ext uri="{FF2B5EF4-FFF2-40B4-BE49-F238E27FC236}">
                <a16:creationId xmlns:a16="http://schemas.microsoft.com/office/drawing/2014/main" id="{4F7DD6A2-79AC-AD7C-BFBE-DD29E3516F6B}"/>
              </a:ext>
            </a:extLst>
          </p:cNvPr>
          <p:cNvSpPr txBox="1"/>
          <p:nvPr/>
        </p:nvSpPr>
        <p:spPr>
          <a:xfrm rot="16200000">
            <a:off x="1877168" y="21672298"/>
            <a:ext cx="3831772" cy="369332"/>
          </a:xfrm>
          <a:prstGeom prst="rect">
            <a:avLst/>
          </a:prstGeom>
          <a:noFill/>
        </p:spPr>
        <p:txBody>
          <a:bodyPr wrap="square" rtlCol="0">
            <a:spAutoFit/>
          </a:bodyPr>
          <a:lstStyle/>
          <a:p>
            <a:pPr algn="ctr"/>
            <a:r>
              <a:rPr lang="en-US" dirty="0"/>
              <a:t>Blood pressure</a:t>
            </a:r>
          </a:p>
        </p:txBody>
      </p:sp>
      <p:sp>
        <p:nvSpPr>
          <p:cNvPr id="236" name="TextBox 235">
            <a:extLst>
              <a:ext uri="{FF2B5EF4-FFF2-40B4-BE49-F238E27FC236}">
                <a16:creationId xmlns:a16="http://schemas.microsoft.com/office/drawing/2014/main" id="{D68073FB-18F6-EE93-8292-F1341D5D4B1F}"/>
              </a:ext>
            </a:extLst>
          </p:cNvPr>
          <p:cNvSpPr txBox="1"/>
          <p:nvPr/>
        </p:nvSpPr>
        <p:spPr>
          <a:xfrm rot="16200000">
            <a:off x="1578751" y="19902692"/>
            <a:ext cx="3831772" cy="369332"/>
          </a:xfrm>
          <a:prstGeom prst="rect">
            <a:avLst/>
          </a:prstGeom>
          <a:noFill/>
        </p:spPr>
        <p:txBody>
          <a:bodyPr wrap="square" rtlCol="0">
            <a:spAutoFit/>
          </a:bodyPr>
          <a:lstStyle/>
          <a:p>
            <a:pPr algn="ctr"/>
            <a:r>
              <a:rPr lang="en-US" dirty="0"/>
              <a:t>Systolic</a:t>
            </a:r>
          </a:p>
        </p:txBody>
      </p:sp>
      <p:sp>
        <p:nvSpPr>
          <p:cNvPr id="238" name="TextBox 237">
            <a:extLst>
              <a:ext uri="{FF2B5EF4-FFF2-40B4-BE49-F238E27FC236}">
                <a16:creationId xmlns:a16="http://schemas.microsoft.com/office/drawing/2014/main" id="{895EF016-5CD5-A27B-C642-3DFF4A0B91C4}"/>
              </a:ext>
            </a:extLst>
          </p:cNvPr>
          <p:cNvSpPr txBox="1"/>
          <p:nvPr/>
        </p:nvSpPr>
        <p:spPr>
          <a:xfrm rot="16200000">
            <a:off x="1542749" y="23528077"/>
            <a:ext cx="3831772" cy="369332"/>
          </a:xfrm>
          <a:prstGeom prst="rect">
            <a:avLst/>
          </a:prstGeom>
          <a:noFill/>
        </p:spPr>
        <p:txBody>
          <a:bodyPr wrap="square" rtlCol="0">
            <a:spAutoFit/>
          </a:bodyPr>
          <a:lstStyle/>
          <a:p>
            <a:pPr algn="ctr"/>
            <a:r>
              <a:rPr lang="en-US" dirty="0"/>
              <a:t>Diastolic</a:t>
            </a:r>
          </a:p>
        </p:txBody>
      </p:sp>
      <p:sp>
        <p:nvSpPr>
          <p:cNvPr id="239" name="TextBox 238">
            <a:extLst>
              <a:ext uri="{FF2B5EF4-FFF2-40B4-BE49-F238E27FC236}">
                <a16:creationId xmlns:a16="http://schemas.microsoft.com/office/drawing/2014/main" id="{FFCD5701-E8E6-28BB-896E-FE1916307BC2}"/>
              </a:ext>
            </a:extLst>
          </p:cNvPr>
          <p:cNvSpPr txBox="1"/>
          <p:nvPr/>
        </p:nvSpPr>
        <p:spPr>
          <a:xfrm>
            <a:off x="17502094" y="11763574"/>
            <a:ext cx="3831772" cy="369332"/>
          </a:xfrm>
          <a:prstGeom prst="rect">
            <a:avLst/>
          </a:prstGeom>
          <a:noFill/>
        </p:spPr>
        <p:txBody>
          <a:bodyPr wrap="square" rtlCol="0">
            <a:spAutoFit/>
          </a:bodyPr>
          <a:lstStyle/>
          <a:p>
            <a:pPr algn="ctr"/>
            <a:r>
              <a:rPr lang="en-US" dirty="0"/>
              <a:t>Blood pressure (percentile)</a:t>
            </a:r>
          </a:p>
        </p:txBody>
      </p:sp>
      <p:sp>
        <p:nvSpPr>
          <p:cNvPr id="240" name="TextBox 239">
            <a:extLst>
              <a:ext uri="{FF2B5EF4-FFF2-40B4-BE49-F238E27FC236}">
                <a16:creationId xmlns:a16="http://schemas.microsoft.com/office/drawing/2014/main" id="{A163BC50-AF69-D179-981D-05BE1BCB6217}"/>
              </a:ext>
            </a:extLst>
          </p:cNvPr>
          <p:cNvSpPr txBox="1"/>
          <p:nvPr/>
        </p:nvSpPr>
        <p:spPr>
          <a:xfrm rot="16200000">
            <a:off x="14979765" y="9419517"/>
            <a:ext cx="3831772" cy="369332"/>
          </a:xfrm>
          <a:prstGeom prst="rect">
            <a:avLst/>
          </a:prstGeom>
          <a:noFill/>
        </p:spPr>
        <p:txBody>
          <a:bodyPr wrap="square" rtlCol="0">
            <a:spAutoFit/>
          </a:bodyPr>
          <a:lstStyle/>
          <a:p>
            <a:pPr algn="ctr"/>
            <a:r>
              <a:rPr lang="en-US" dirty="0"/>
              <a:t>Age</a:t>
            </a:r>
          </a:p>
        </p:txBody>
      </p:sp>
      <p:sp>
        <p:nvSpPr>
          <p:cNvPr id="241" name="Rectangle 240">
            <a:extLst>
              <a:ext uri="{FF2B5EF4-FFF2-40B4-BE49-F238E27FC236}">
                <a16:creationId xmlns:a16="http://schemas.microsoft.com/office/drawing/2014/main" id="{648A7B52-D192-8427-8C7B-C42D5ED9ED3B}"/>
              </a:ext>
            </a:extLst>
          </p:cNvPr>
          <p:cNvSpPr/>
          <p:nvPr/>
        </p:nvSpPr>
        <p:spPr>
          <a:xfrm>
            <a:off x="17236567" y="7481715"/>
            <a:ext cx="4184384" cy="4201920"/>
          </a:xfrm>
          <a:prstGeom prst="rect">
            <a:avLst/>
          </a:prstGeom>
          <a:gradFill flip="none" rotWithShape="1">
            <a:gsLst>
              <a:gs pos="47000">
                <a:schemeClr val="bg1"/>
              </a:gs>
              <a:gs pos="100000">
                <a:srgbClr val="FF0000"/>
              </a:gs>
              <a:gs pos="68000">
                <a:srgbClr val="FFC000"/>
              </a:gs>
              <a:gs pos="21000">
                <a:srgbClr val="FFC000"/>
              </a:gs>
              <a:gs pos="0">
                <a:srgbClr val="FF0000"/>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Arrow Connector 241">
            <a:extLst>
              <a:ext uri="{FF2B5EF4-FFF2-40B4-BE49-F238E27FC236}">
                <a16:creationId xmlns:a16="http://schemas.microsoft.com/office/drawing/2014/main" id="{D6836C01-F2D4-BDC0-8B15-12C70EB75C4E}"/>
              </a:ext>
            </a:extLst>
          </p:cNvPr>
          <p:cNvCxnSpPr/>
          <p:nvPr/>
        </p:nvCxnSpPr>
        <p:spPr>
          <a:xfrm flipV="1">
            <a:off x="17236568" y="7098367"/>
            <a:ext cx="0" cy="45720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B8F4DD4A-305F-236A-333A-0778F1F29BC3}"/>
              </a:ext>
            </a:extLst>
          </p:cNvPr>
          <p:cNvCxnSpPr/>
          <p:nvPr/>
        </p:nvCxnSpPr>
        <p:spPr>
          <a:xfrm>
            <a:off x="17236568" y="11670367"/>
            <a:ext cx="45720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44" name="Oval 243">
            <a:extLst>
              <a:ext uri="{FF2B5EF4-FFF2-40B4-BE49-F238E27FC236}">
                <a16:creationId xmlns:a16="http://schemas.microsoft.com/office/drawing/2014/main" id="{1EDBAC25-2DBE-E125-4BE4-5DB16B0A3973}"/>
              </a:ext>
            </a:extLst>
          </p:cNvPr>
          <p:cNvSpPr/>
          <p:nvPr/>
        </p:nvSpPr>
        <p:spPr>
          <a:xfrm>
            <a:off x="20038748" y="9598644"/>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F9F94E36-47F3-2E43-67D2-EC8D0F61BB75}"/>
              </a:ext>
            </a:extLst>
          </p:cNvPr>
          <p:cNvSpPr/>
          <p:nvPr/>
        </p:nvSpPr>
        <p:spPr>
          <a:xfrm>
            <a:off x="20384817" y="9819215"/>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6D5BB0FE-D7C5-5266-70A2-E8C9770E5C23}"/>
              </a:ext>
            </a:extLst>
          </p:cNvPr>
          <p:cNvSpPr/>
          <p:nvPr/>
        </p:nvSpPr>
        <p:spPr>
          <a:xfrm>
            <a:off x="19192951" y="11143382"/>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F3E48B02-7DBA-FCBD-556B-2AF5047AF2FC}"/>
              </a:ext>
            </a:extLst>
          </p:cNvPr>
          <p:cNvSpPr/>
          <p:nvPr/>
        </p:nvSpPr>
        <p:spPr>
          <a:xfrm>
            <a:off x="19524672" y="10468184"/>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E7047EA4-2C15-EF6B-8B17-4E5BD138111E}"/>
              </a:ext>
            </a:extLst>
          </p:cNvPr>
          <p:cNvSpPr/>
          <p:nvPr/>
        </p:nvSpPr>
        <p:spPr>
          <a:xfrm>
            <a:off x="18902942" y="11483783"/>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D19E8CE2-0278-5153-F1B2-C6BA903019A4}"/>
              </a:ext>
            </a:extLst>
          </p:cNvPr>
          <p:cNvSpPr/>
          <p:nvPr/>
        </p:nvSpPr>
        <p:spPr>
          <a:xfrm>
            <a:off x="19590017" y="10062501"/>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a:extLst>
              <a:ext uri="{FF2B5EF4-FFF2-40B4-BE49-F238E27FC236}">
                <a16:creationId xmlns:a16="http://schemas.microsoft.com/office/drawing/2014/main" id="{21582B94-3A41-10C8-2638-674615E6CE35}"/>
              </a:ext>
            </a:extLst>
          </p:cNvPr>
          <p:cNvSpPr/>
          <p:nvPr/>
        </p:nvSpPr>
        <p:spPr>
          <a:xfrm>
            <a:off x="18987378" y="11042428"/>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9A98CEC3-E82A-60DD-D206-18E9AA590740}"/>
              </a:ext>
            </a:extLst>
          </p:cNvPr>
          <p:cNvSpPr/>
          <p:nvPr/>
        </p:nvSpPr>
        <p:spPr>
          <a:xfrm>
            <a:off x="19740546" y="10166946"/>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CBB6EDE5-5B38-52C9-7670-55B5F2C8EC2F}"/>
              </a:ext>
            </a:extLst>
          </p:cNvPr>
          <p:cNvSpPr/>
          <p:nvPr/>
        </p:nvSpPr>
        <p:spPr>
          <a:xfrm>
            <a:off x="19170275" y="10636744"/>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D08A4491-9492-F300-1C9D-25E48397C685}"/>
              </a:ext>
            </a:extLst>
          </p:cNvPr>
          <p:cNvSpPr/>
          <p:nvPr/>
        </p:nvSpPr>
        <p:spPr>
          <a:xfrm>
            <a:off x="19551526" y="9609029"/>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4F8CBCE2-A31F-D1F2-59A5-79236ACDDC08}"/>
              </a:ext>
            </a:extLst>
          </p:cNvPr>
          <p:cNvSpPr/>
          <p:nvPr/>
        </p:nvSpPr>
        <p:spPr>
          <a:xfrm>
            <a:off x="19328759" y="9829600"/>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CCC863C4-5E98-06B1-5A00-6D1C5F6CA4ED}"/>
              </a:ext>
            </a:extLst>
          </p:cNvPr>
          <p:cNvSpPr/>
          <p:nvPr/>
        </p:nvSpPr>
        <p:spPr>
          <a:xfrm>
            <a:off x="18832571" y="11153767"/>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Rectangle 1023">
            <a:extLst>
              <a:ext uri="{FF2B5EF4-FFF2-40B4-BE49-F238E27FC236}">
                <a16:creationId xmlns:a16="http://schemas.microsoft.com/office/drawing/2014/main" id="{5EB37896-3588-57AC-D0FD-10D59D6748B6}"/>
              </a:ext>
            </a:extLst>
          </p:cNvPr>
          <p:cNvSpPr/>
          <p:nvPr/>
        </p:nvSpPr>
        <p:spPr>
          <a:xfrm>
            <a:off x="19164292" y="10478569"/>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Rectangle 1024">
            <a:extLst>
              <a:ext uri="{FF2B5EF4-FFF2-40B4-BE49-F238E27FC236}">
                <a16:creationId xmlns:a16="http://schemas.microsoft.com/office/drawing/2014/main" id="{95541658-08A5-E95F-CDAB-1FCC18763CEF}"/>
              </a:ext>
            </a:extLst>
          </p:cNvPr>
          <p:cNvSpPr/>
          <p:nvPr/>
        </p:nvSpPr>
        <p:spPr>
          <a:xfrm>
            <a:off x="18542562" y="11494168"/>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1026">
            <a:extLst>
              <a:ext uri="{FF2B5EF4-FFF2-40B4-BE49-F238E27FC236}">
                <a16:creationId xmlns:a16="http://schemas.microsoft.com/office/drawing/2014/main" id="{48894B82-B6B9-B8DE-FF19-6C4EDD7DDF6E}"/>
              </a:ext>
            </a:extLst>
          </p:cNvPr>
          <p:cNvSpPr/>
          <p:nvPr/>
        </p:nvSpPr>
        <p:spPr>
          <a:xfrm>
            <a:off x="19092702" y="10072886"/>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Rectangle 1027">
            <a:extLst>
              <a:ext uri="{FF2B5EF4-FFF2-40B4-BE49-F238E27FC236}">
                <a16:creationId xmlns:a16="http://schemas.microsoft.com/office/drawing/2014/main" id="{2E9A01C3-75B2-5578-5C45-9FCC8609D716}"/>
              </a:ext>
            </a:extLst>
          </p:cNvPr>
          <p:cNvSpPr/>
          <p:nvPr/>
        </p:nvSpPr>
        <p:spPr>
          <a:xfrm>
            <a:off x="18626998" y="11052813"/>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1028">
            <a:extLst>
              <a:ext uri="{FF2B5EF4-FFF2-40B4-BE49-F238E27FC236}">
                <a16:creationId xmlns:a16="http://schemas.microsoft.com/office/drawing/2014/main" id="{917B63F1-4F7A-575E-231F-3D419EB11BE8}"/>
              </a:ext>
            </a:extLst>
          </p:cNvPr>
          <p:cNvSpPr/>
          <p:nvPr/>
        </p:nvSpPr>
        <p:spPr>
          <a:xfrm>
            <a:off x="19380166" y="10177331"/>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1029">
            <a:extLst>
              <a:ext uri="{FF2B5EF4-FFF2-40B4-BE49-F238E27FC236}">
                <a16:creationId xmlns:a16="http://schemas.microsoft.com/office/drawing/2014/main" id="{39B3023A-13C7-F7AD-697E-699753A10A00}"/>
              </a:ext>
            </a:extLst>
          </p:cNvPr>
          <p:cNvSpPr/>
          <p:nvPr/>
        </p:nvSpPr>
        <p:spPr>
          <a:xfrm>
            <a:off x="18809895" y="10647129"/>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Oval 1030">
            <a:extLst>
              <a:ext uri="{FF2B5EF4-FFF2-40B4-BE49-F238E27FC236}">
                <a16:creationId xmlns:a16="http://schemas.microsoft.com/office/drawing/2014/main" id="{6F24007A-2076-677D-79C1-528937EBED5A}"/>
              </a:ext>
            </a:extLst>
          </p:cNvPr>
          <p:cNvSpPr/>
          <p:nvPr/>
        </p:nvSpPr>
        <p:spPr>
          <a:xfrm>
            <a:off x="21578474" y="8894370"/>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Rectangle 1031">
            <a:extLst>
              <a:ext uri="{FF2B5EF4-FFF2-40B4-BE49-F238E27FC236}">
                <a16:creationId xmlns:a16="http://schemas.microsoft.com/office/drawing/2014/main" id="{DA47D85A-9290-C8AA-3889-70E85C4E5C2D}"/>
              </a:ext>
            </a:extLst>
          </p:cNvPr>
          <p:cNvSpPr/>
          <p:nvPr/>
        </p:nvSpPr>
        <p:spPr>
          <a:xfrm>
            <a:off x="21578473" y="9151829"/>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TextBox 1032">
            <a:extLst>
              <a:ext uri="{FF2B5EF4-FFF2-40B4-BE49-F238E27FC236}">
                <a16:creationId xmlns:a16="http://schemas.microsoft.com/office/drawing/2014/main" id="{0E46DA36-5A89-9813-E9BD-4B6C75BB48AA}"/>
              </a:ext>
            </a:extLst>
          </p:cNvPr>
          <p:cNvSpPr txBox="1"/>
          <p:nvPr/>
        </p:nvSpPr>
        <p:spPr>
          <a:xfrm>
            <a:off x="21710515" y="8762034"/>
            <a:ext cx="1052372" cy="338554"/>
          </a:xfrm>
          <a:prstGeom prst="rect">
            <a:avLst/>
          </a:prstGeom>
          <a:noFill/>
        </p:spPr>
        <p:txBody>
          <a:bodyPr wrap="square" rtlCol="0">
            <a:spAutoFit/>
          </a:bodyPr>
          <a:lstStyle/>
          <a:p>
            <a:r>
              <a:rPr lang="en-US" sz="1600" dirty="0"/>
              <a:t>Systolic</a:t>
            </a:r>
          </a:p>
        </p:txBody>
      </p:sp>
      <p:sp>
        <p:nvSpPr>
          <p:cNvPr id="1034" name="TextBox 1033">
            <a:extLst>
              <a:ext uri="{FF2B5EF4-FFF2-40B4-BE49-F238E27FC236}">
                <a16:creationId xmlns:a16="http://schemas.microsoft.com/office/drawing/2014/main" id="{236AF2CB-651F-ADB2-CEC2-2AB9C118D666}"/>
              </a:ext>
            </a:extLst>
          </p:cNvPr>
          <p:cNvSpPr txBox="1"/>
          <p:nvPr/>
        </p:nvSpPr>
        <p:spPr>
          <a:xfrm>
            <a:off x="21710515" y="9018837"/>
            <a:ext cx="1052372" cy="338554"/>
          </a:xfrm>
          <a:prstGeom prst="rect">
            <a:avLst/>
          </a:prstGeom>
          <a:noFill/>
        </p:spPr>
        <p:txBody>
          <a:bodyPr wrap="square" rtlCol="0">
            <a:spAutoFit/>
          </a:bodyPr>
          <a:lstStyle/>
          <a:p>
            <a:r>
              <a:rPr lang="en-US" sz="1600" dirty="0"/>
              <a:t>Diastolic</a:t>
            </a:r>
          </a:p>
        </p:txBody>
      </p:sp>
      <p:pic>
        <p:nvPicPr>
          <p:cNvPr id="1035" name="Picture 2">
            <a:extLst>
              <a:ext uri="{FF2B5EF4-FFF2-40B4-BE49-F238E27FC236}">
                <a16:creationId xmlns:a16="http://schemas.microsoft.com/office/drawing/2014/main" id="{EA49E6D9-46EA-3F3C-2675-3285C1343D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337" t="14139" r="19146" b="7303"/>
          <a:stretch/>
        </p:blipFill>
        <p:spPr bwMode="auto">
          <a:xfrm>
            <a:off x="24341681" y="2352283"/>
            <a:ext cx="5139228" cy="8098551"/>
          </a:xfrm>
          <a:prstGeom prst="rect">
            <a:avLst/>
          </a:prstGeom>
          <a:noFill/>
          <a:extLst>
            <a:ext uri="{909E8E84-426E-40DD-AFC4-6F175D3DCCD1}">
              <a14:hiddenFill xmlns:a14="http://schemas.microsoft.com/office/drawing/2010/main">
                <a:solidFill>
                  <a:srgbClr val="FFFFFF"/>
                </a:solidFill>
              </a14:hiddenFill>
            </a:ext>
          </a:extLst>
        </p:spPr>
      </p:pic>
      <p:sp>
        <p:nvSpPr>
          <p:cNvPr id="1036" name="TextBox 1035">
            <a:extLst>
              <a:ext uri="{FF2B5EF4-FFF2-40B4-BE49-F238E27FC236}">
                <a16:creationId xmlns:a16="http://schemas.microsoft.com/office/drawing/2014/main" id="{3596B378-7E5A-FAAC-8B52-6F15ABAFC5DB}"/>
              </a:ext>
            </a:extLst>
          </p:cNvPr>
          <p:cNvSpPr txBox="1"/>
          <p:nvPr/>
        </p:nvSpPr>
        <p:spPr>
          <a:xfrm>
            <a:off x="24984649" y="10283113"/>
            <a:ext cx="3831772" cy="369332"/>
          </a:xfrm>
          <a:prstGeom prst="rect">
            <a:avLst/>
          </a:prstGeom>
          <a:noFill/>
        </p:spPr>
        <p:txBody>
          <a:bodyPr wrap="square" rtlCol="0">
            <a:spAutoFit/>
          </a:bodyPr>
          <a:lstStyle/>
          <a:p>
            <a:pPr algn="ctr"/>
            <a:r>
              <a:rPr lang="en-US" dirty="0"/>
              <a:t>Age</a:t>
            </a:r>
          </a:p>
        </p:txBody>
      </p:sp>
      <p:sp>
        <p:nvSpPr>
          <p:cNvPr id="1037" name="TextBox 1036">
            <a:extLst>
              <a:ext uri="{FF2B5EF4-FFF2-40B4-BE49-F238E27FC236}">
                <a16:creationId xmlns:a16="http://schemas.microsoft.com/office/drawing/2014/main" id="{0BE68024-5733-5597-4682-DB1CFD706DB2}"/>
              </a:ext>
            </a:extLst>
          </p:cNvPr>
          <p:cNvSpPr txBox="1"/>
          <p:nvPr/>
        </p:nvSpPr>
        <p:spPr>
          <a:xfrm rot="16200000">
            <a:off x="22214077" y="5586873"/>
            <a:ext cx="3831772" cy="369332"/>
          </a:xfrm>
          <a:prstGeom prst="rect">
            <a:avLst/>
          </a:prstGeom>
          <a:noFill/>
        </p:spPr>
        <p:txBody>
          <a:bodyPr wrap="square" rtlCol="0">
            <a:spAutoFit/>
          </a:bodyPr>
          <a:lstStyle/>
          <a:p>
            <a:pPr algn="ctr"/>
            <a:r>
              <a:rPr lang="en-US" dirty="0"/>
              <a:t>Blood pressure</a:t>
            </a:r>
          </a:p>
        </p:txBody>
      </p:sp>
      <p:sp>
        <p:nvSpPr>
          <p:cNvPr id="1038" name="TextBox 1037">
            <a:extLst>
              <a:ext uri="{FF2B5EF4-FFF2-40B4-BE49-F238E27FC236}">
                <a16:creationId xmlns:a16="http://schemas.microsoft.com/office/drawing/2014/main" id="{04C1EFC3-AC3C-1A0B-B83E-76356B5D6F7D}"/>
              </a:ext>
            </a:extLst>
          </p:cNvPr>
          <p:cNvSpPr txBox="1"/>
          <p:nvPr/>
        </p:nvSpPr>
        <p:spPr>
          <a:xfrm rot="16200000">
            <a:off x="21915660" y="3817267"/>
            <a:ext cx="3831772" cy="369332"/>
          </a:xfrm>
          <a:prstGeom prst="rect">
            <a:avLst/>
          </a:prstGeom>
          <a:noFill/>
        </p:spPr>
        <p:txBody>
          <a:bodyPr wrap="square" rtlCol="0">
            <a:spAutoFit/>
          </a:bodyPr>
          <a:lstStyle/>
          <a:p>
            <a:pPr algn="ctr"/>
            <a:r>
              <a:rPr lang="en-US" dirty="0"/>
              <a:t>Systolic</a:t>
            </a:r>
          </a:p>
        </p:txBody>
      </p:sp>
      <p:sp>
        <p:nvSpPr>
          <p:cNvPr id="1039" name="TextBox 1038">
            <a:extLst>
              <a:ext uri="{FF2B5EF4-FFF2-40B4-BE49-F238E27FC236}">
                <a16:creationId xmlns:a16="http://schemas.microsoft.com/office/drawing/2014/main" id="{14764F84-6650-B057-3655-43032F14C480}"/>
              </a:ext>
            </a:extLst>
          </p:cNvPr>
          <p:cNvSpPr txBox="1"/>
          <p:nvPr/>
        </p:nvSpPr>
        <p:spPr>
          <a:xfrm rot="16200000">
            <a:off x="21879658" y="7442652"/>
            <a:ext cx="3831772" cy="369332"/>
          </a:xfrm>
          <a:prstGeom prst="rect">
            <a:avLst/>
          </a:prstGeom>
          <a:noFill/>
        </p:spPr>
        <p:txBody>
          <a:bodyPr wrap="square" rtlCol="0">
            <a:spAutoFit/>
          </a:bodyPr>
          <a:lstStyle/>
          <a:p>
            <a:pPr algn="ctr"/>
            <a:r>
              <a:rPr lang="en-US" dirty="0"/>
              <a:t>Diastolic</a:t>
            </a:r>
          </a:p>
        </p:txBody>
      </p:sp>
      <p:sp>
        <p:nvSpPr>
          <p:cNvPr id="1040" name="TextBox 1039">
            <a:extLst>
              <a:ext uri="{FF2B5EF4-FFF2-40B4-BE49-F238E27FC236}">
                <a16:creationId xmlns:a16="http://schemas.microsoft.com/office/drawing/2014/main" id="{22FF92D9-466B-1153-385E-34DDB5AD9AF2}"/>
              </a:ext>
            </a:extLst>
          </p:cNvPr>
          <p:cNvSpPr txBox="1"/>
          <p:nvPr/>
        </p:nvSpPr>
        <p:spPr>
          <a:xfrm>
            <a:off x="17366286" y="6218839"/>
            <a:ext cx="3831772" cy="369332"/>
          </a:xfrm>
          <a:prstGeom prst="rect">
            <a:avLst/>
          </a:prstGeom>
          <a:noFill/>
        </p:spPr>
        <p:txBody>
          <a:bodyPr wrap="square" rtlCol="0">
            <a:spAutoFit/>
          </a:bodyPr>
          <a:lstStyle/>
          <a:p>
            <a:pPr algn="ctr"/>
            <a:r>
              <a:rPr lang="en-US" dirty="0"/>
              <a:t>Diastolic (percentile)</a:t>
            </a:r>
          </a:p>
        </p:txBody>
      </p:sp>
      <p:sp>
        <p:nvSpPr>
          <p:cNvPr id="1041" name="TextBox 1040">
            <a:extLst>
              <a:ext uri="{FF2B5EF4-FFF2-40B4-BE49-F238E27FC236}">
                <a16:creationId xmlns:a16="http://schemas.microsoft.com/office/drawing/2014/main" id="{3A3430CF-9FDE-4572-96DF-86341EBB3601}"/>
              </a:ext>
            </a:extLst>
          </p:cNvPr>
          <p:cNvSpPr txBox="1"/>
          <p:nvPr/>
        </p:nvSpPr>
        <p:spPr>
          <a:xfrm rot="16200000">
            <a:off x="14843957" y="3874782"/>
            <a:ext cx="3831772" cy="369332"/>
          </a:xfrm>
          <a:prstGeom prst="rect">
            <a:avLst/>
          </a:prstGeom>
          <a:noFill/>
        </p:spPr>
        <p:txBody>
          <a:bodyPr wrap="square" rtlCol="0">
            <a:spAutoFit/>
          </a:bodyPr>
          <a:lstStyle/>
          <a:p>
            <a:pPr algn="ctr"/>
            <a:r>
              <a:rPr lang="en-US" dirty="0"/>
              <a:t>Systolic (percentile)</a:t>
            </a:r>
          </a:p>
        </p:txBody>
      </p:sp>
      <p:sp>
        <p:nvSpPr>
          <p:cNvPr id="1042" name="Rectangle 1041">
            <a:extLst>
              <a:ext uri="{FF2B5EF4-FFF2-40B4-BE49-F238E27FC236}">
                <a16:creationId xmlns:a16="http://schemas.microsoft.com/office/drawing/2014/main" id="{B6DAD7F0-54E8-4C3B-0DE0-A8670972FA4D}"/>
              </a:ext>
            </a:extLst>
          </p:cNvPr>
          <p:cNvSpPr/>
          <p:nvPr/>
        </p:nvSpPr>
        <p:spPr>
          <a:xfrm>
            <a:off x="17100759" y="1936980"/>
            <a:ext cx="4184384" cy="4201920"/>
          </a:xfrm>
          <a:prstGeom prst="rect">
            <a:avLst/>
          </a:prstGeom>
          <a:gradFill flip="none" rotWithShape="1">
            <a:gsLst>
              <a:gs pos="21000">
                <a:schemeClr val="bg1"/>
              </a:gs>
              <a:gs pos="65000">
                <a:srgbClr val="FFC000"/>
              </a:gs>
              <a:gs pos="40000">
                <a:srgbClr val="FFC000"/>
              </a:gs>
              <a:gs pos="100000">
                <a:srgbClr val="FF0000"/>
              </a:gs>
            </a:gsLst>
            <a:path path="rect">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3" name="Straight Arrow Connector 1042">
            <a:extLst>
              <a:ext uri="{FF2B5EF4-FFF2-40B4-BE49-F238E27FC236}">
                <a16:creationId xmlns:a16="http://schemas.microsoft.com/office/drawing/2014/main" id="{D1367505-24A9-DB69-E706-DDB05CFFDB60}"/>
              </a:ext>
            </a:extLst>
          </p:cNvPr>
          <p:cNvCxnSpPr/>
          <p:nvPr/>
        </p:nvCxnSpPr>
        <p:spPr>
          <a:xfrm flipV="1">
            <a:off x="17100760" y="1553632"/>
            <a:ext cx="0" cy="45720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044" name="Straight Arrow Connector 1043">
            <a:extLst>
              <a:ext uri="{FF2B5EF4-FFF2-40B4-BE49-F238E27FC236}">
                <a16:creationId xmlns:a16="http://schemas.microsoft.com/office/drawing/2014/main" id="{5A7382CB-2276-B02A-06EB-C833E291491E}"/>
              </a:ext>
            </a:extLst>
          </p:cNvPr>
          <p:cNvCxnSpPr/>
          <p:nvPr/>
        </p:nvCxnSpPr>
        <p:spPr>
          <a:xfrm>
            <a:off x="17100760" y="6125632"/>
            <a:ext cx="45720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045" name="Oval 1044">
            <a:extLst>
              <a:ext uri="{FF2B5EF4-FFF2-40B4-BE49-F238E27FC236}">
                <a16:creationId xmlns:a16="http://schemas.microsoft.com/office/drawing/2014/main" id="{C47FF4E2-C0EA-0B3C-258C-F59A51673947}"/>
              </a:ext>
            </a:extLst>
          </p:cNvPr>
          <p:cNvSpPr/>
          <p:nvPr/>
        </p:nvSpPr>
        <p:spPr>
          <a:xfrm>
            <a:off x="18455878" y="4432038"/>
            <a:ext cx="109728" cy="109728"/>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Oval 1045">
            <a:extLst>
              <a:ext uri="{FF2B5EF4-FFF2-40B4-BE49-F238E27FC236}">
                <a16:creationId xmlns:a16="http://schemas.microsoft.com/office/drawing/2014/main" id="{5F9CDFD4-4031-0BF1-C818-8BCE4E39983D}"/>
              </a:ext>
            </a:extLst>
          </p:cNvPr>
          <p:cNvSpPr/>
          <p:nvPr/>
        </p:nvSpPr>
        <p:spPr>
          <a:xfrm>
            <a:off x="18301512" y="4543882"/>
            <a:ext cx="146304" cy="14630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Oval 1046">
            <a:extLst>
              <a:ext uri="{FF2B5EF4-FFF2-40B4-BE49-F238E27FC236}">
                <a16:creationId xmlns:a16="http://schemas.microsoft.com/office/drawing/2014/main" id="{CD9503E1-6575-604C-292D-966C791B63B3}"/>
              </a:ext>
            </a:extLst>
          </p:cNvPr>
          <p:cNvSpPr/>
          <p:nvPr/>
        </p:nvSpPr>
        <p:spPr>
          <a:xfrm>
            <a:off x="18733457" y="4948937"/>
            <a:ext cx="128016" cy="12801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Oval 1047">
            <a:extLst>
              <a:ext uri="{FF2B5EF4-FFF2-40B4-BE49-F238E27FC236}">
                <a16:creationId xmlns:a16="http://schemas.microsoft.com/office/drawing/2014/main" id="{B724AE3B-E844-E330-4E25-AC2B1D86B612}"/>
              </a:ext>
            </a:extLst>
          </p:cNvPr>
          <p:cNvSpPr/>
          <p:nvPr/>
        </p:nvSpPr>
        <p:spPr>
          <a:xfrm>
            <a:off x="18983348" y="4359468"/>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Oval 1048">
            <a:extLst>
              <a:ext uri="{FF2B5EF4-FFF2-40B4-BE49-F238E27FC236}">
                <a16:creationId xmlns:a16="http://schemas.microsoft.com/office/drawing/2014/main" id="{C981C53D-D505-1F69-8E91-EA26C916B0BB}"/>
              </a:ext>
            </a:extLst>
          </p:cNvPr>
          <p:cNvSpPr/>
          <p:nvPr/>
        </p:nvSpPr>
        <p:spPr>
          <a:xfrm>
            <a:off x="18419592" y="5000774"/>
            <a:ext cx="182880" cy="1828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Oval 1049">
            <a:extLst>
              <a:ext uri="{FF2B5EF4-FFF2-40B4-BE49-F238E27FC236}">
                <a16:creationId xmlns:a16="http://schemas.microsoft.com/office/drawing/2014/main" id="{D22303FC-23F3-EAFA-30F3-6F96449DCAC7}"/>
              </a:ext>
            </a:extLst>
          </p:cNvPr>
          <p:cNvSpPr/>
          <p:nvPr/>
        </p:nvSpPr>
        <p:spPr>
          <a:xfrm>
            <a:off x="18540919" y="5626208"/>
            <a:ext cx="201168" cy="201168"/>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Oval 1050">
            <a:extLst>
              <a:ext uri="{FF2B5EF4-FFF2-40B4-BE49-F238E27FC236}">
                <a16:creationId xmlns:a16="http://schemas.microsoft.com/office/drawing/2014/main" id="{7538E9F3-B0C0-B17B-1C25-0081EF3A4A75}"/>
              </a:ext>
            </a:extLst>
          </p:cNvPr>
          <p:cNvSpPr/>
          <p:nvPr/>
        </p:nvSpPr>
        <p:spPr>
          <a:xfrm>
            <a:off x="18061821" y="4985222"/>
            <a:ext cx="219456" cy="21945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Oval 1051">
            <a:extLst>
              <a:ext uri="{FF2B5EF4-FFF2-40B4-BE49-F238E27FC236}">
                <a16:creationId xmlns:a16="http://schemas.microsoft.com/office/drawing/2014/main" id="{FD27F5B8-736B-41CD-D970-3F7D77B008B1}"/>
              </a:ext>
            </a:extLst>
          </p:cNvPr>
          <p:cNvSpPr/>
          <p:nvPr/>
        </p:nvSpPr>
        <p:spPr>
          <a:xfrm>
            <a:off x="19011227" y="4672376"/>
            <a:ext cx="91440" cy="9144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Oval 1052">
            <a:extLst>
              <a:ext uri="{FF2B5EF4-FFF2-40B4-BE49-F238E27FC236}">
                <a16:creationId xmlns:a16="http://schemas.microsoft.com/office/drawing/2014/main" id="{D042BDB5-756B-973E-8939-DAEE7EF72BE4}"/>
              </a:ext>
            </a:extLst>
          </p:cNvPr>
          <p:cNvSpPr/>
          <p:nvPr/>
        </p:nvSpPr>
        <p:spPr>
          <a:xfrm>
            <a:off x="18455877" y="4845202"/>
            <a:ext cx="164592" cy="164592"/>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Oval 1053">
            <a:extLst>
              <a:ext uri="{FF2B5EF4-FFF2-40B4-BE49-F238E27FC236}">
                <a16:creationId xmlns:a16="http://schemas.microsoft.com/office/drawing/2014/main" id="{14DCB117-5B04-9615-107F-56DA7E0E2B30}"/>
              </a:ext>
            </a:extLst>
          </p:cNvPr>
          <p:cNvSpPr/>
          <p:nvPr/>
        </p:nvSpPr>
        <p:spPr>
          <a:xfrm>
            <a:off x="21560848" y="3071869"/>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Oval 1054">
            <a:extLst>
              <a:ext uri="{FF2B5EF4-FFF2-40B4-BE49-F238E27FC236}">
                <a16:creationId xmlns:a16="http://schemas.microsoft.com/office/drawing/2014/main" id="{59FDAB0C-6DFF-E371-96F7-497B17F5CEF3}"/>
              </a:ext>
            </a:extLst>
          </p:cNvPr>
          <p:cNvSpPr/>
          <p:nvPr/>
        </p:nvSpPr>
        <p:spPr>
          <a:xfrm>
            <a:off x="21491568" y="4140012"/>
            <a:ext cx="219456" cy="21945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6" name="Straight Arrow Connector 1055">
            <a:extLst>
              <a:ext uri="{FF2B5EF4-FFF2-40B4-BE49-F238E27FC236}">
                <a16:creationId xmlns:a16="http://schemas.microsoft.com/office/drawing/2014/main" id="{5479F8E3-4974-0F51-CEA2-237520F0A961}"/>
              </a:ext>
            </a:extLst>
          </p:cNvPr>
          <p:cNvCxnSpPr/>
          <p:nvPr/>
        </p:nvCxnSpPr>
        <p:spPr>
          <a:xfrm>
            <a:off x="21597133" y="3231526"/>
            <a:ext cx="0" cy="8209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57" name="TextBox 1056">
            <a:extLst>
              <a:ext uri="{FF2B5EF4-FFF2-40B4-BE49-F238E27FC236}">
                <a16:creationId xmlns:a16="http://schemas.microsoft.com/office/drawing/2014/main" id="{5F618CF4-2CCC-1B23-6396-A0929E14832B}"/>
              </a:ext>
            </a:extLst>
          </p:cNvPr>
          <p:cNvSpPr txBox="1"/>
          <p:nvPr/>
        </p:nvSpPr>
        <p:spPr>
          <a:xfrm rot="5400000">
            <a:off x="21464725" y="3484358"/>
            <a:ext cx="634147" cy="369332"/>
          </a:xfrm>
          <a:prstGeom prst="rect">
            <a:avLst/>
          </a:prstGeom>
          <a:noFill/>
        </p:spPr>
        <p:txBody>
          <a:bodyPr wrap="square" rtlCol="0">
            <a:spAutoFit/>
          </a:bodyPr>
          <a:lstStyle/>
          <a:p>
            <a:pPr algn="ctr"/>
            <a:r>
              <a:rPr lang="en-US" dirty="0"/>
              <a:t>Age</a:t>
            </a:r>
          </a:p>
        </p:txBody>
      </p:sp>
      <p:sp>
        <p:nvSpPr>
          <p:cNvPr id="1086" name="TextBox 1085">
            <a:extLst>
              <a:ext uri="{FF2B5EF4-FFF2-40B4-BE49-F238E27FC236}">
                <a16:creationId xmlns:a16="http://schemas.microsoft.com/office/drawing/2014/main" id="{644A09AB-DF5D-262C-7048-7E7A62C597AF}"/>
              </a:ext>
            </a:extLst>
          </p:cNvPr>
          <p:cNvSpPr txBox="1"/>
          <p:nvPr/>
        </p:nvSpPr>
        <p:spPr>
          <a:xfrm>
            <a:off x="1739253" y="33752787"/>
            <a:ext cx="3831772" cy="369332"/>
          </a:xfrm>
          <a:prstGeom prst="rect">
            <a:avLst/>
          </a:prstGeom>
          <a:noFill/>
        </p:spPr>
        <p:txBody>
          <a:bodyPr wrap="square" rtlCol="0">
            <a:spAutoFit/>
          </a:bodyPr>
          <a:lstStyle/>
          <a:p>
            <a:pPr algn="ctr"/>
            <a:r>
              <a:rPr lang="en-US" dirty="0"/>
              <a:t>Blood pressure (percentile)</a:t>
            </a:r>
          </a:p>
        </p:txBody>
      </p:sp>
      <p:sp>
        <p:nvSpPr>
          <p:cNvPr id="1087" name="TextBox 1086">
            <a:extLst>
              <a:ext uri="{FF2B5EF4-FFF2-40B4-BE49-F238E27FC236}">
                <a16:creationId xmlns:a16="http://schemas.microsoft.com/office/drawing/2014/main" id="{82568916-B307-2F7D-5360-1CB7014A60E7}"/>
              </a:ext>
            </a:extLst>
          </p:cNvPr>
          <p:cNvSpPr txBox="1"/>
          <p:nvPr/>
        </p:nvSpPr>
        <p:spPr>
          <a:xfrm rot="16200000">
            <a:off x="-783076" y="31408730"/>
            <a:ext cx="3831772" cy="369332"/>
          </a:xfrm>
          <a:prstGeom prst="rect">
            <a:avLst/>
          </a:prstGeom>
          <a:noFill/>
        </p:spPr>
        <p:txBody>
          <a:bodyPr wrap="square" rtlCol="0">
            <a:spAutoFit/>
          </a:bodyPr>
          <a:lstStyle/>
          <a:p>
            <a:pPr algn="ctr"/>
            <a:r>
              <a:rPr lang="en-US" dirty="0"/>
              <a:t>Age</a:t>
            </a:r>
          </a:p>
        </p:txBody>
      </p:sp>
      <p:sp>
        <p:nvSpPr>
          <p:cNvPr id="1088" name="Rectangle 1087">
            <a:extLst>
              <a:ext uri="{FF2B5EF4-FFF2-40B4-BE49-F238E27FC236}">
                <a16:creationId xmlns:a16="http://schemas.microsoft.com/office/drawing/2014/main" id="{4DA738C3-59CC-E759-FC53-B02D86B981BF}"/>
              </a:ext>
            </a:extLst>
          </p:cNvPr>
          <p:cNvSpPr/>
          <p:nvPr/>
        </p:nvSpPr>
        <p:spPr>
          <a:xfrm>
            <a:off x="1473726" y="29470928"/>
            <a:ext cx="4184384" cy="4201920"/>
          </a:xfrm>
          <a:prstGeom prst="rect">
            <a:avLst/>
          </a:prstGeom>
          <a:gradFill flip="none" rotWithShape="1">
            <a:gsLst>
              <a:gs pos="47000">
                <a:schemeClr val="bg1"/>
              </a:gs>
              <a:gs pos="100000">
                <a:srgbClr val="FF0000"/>
              </a:gs>
              <a:gs pos="68000">
                <a:srgbClr val="FFC000"/>
              </a:gs>
              <a:gs pos="21000">
                <a:srgbClr val="FFC000"/>
              </a:gs>
              <a:gs pos="0">
                <a:srgbClr val="FF0000"/>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9" name="Straight Arrow Connector 1088">
            <a:extLst>
              <a:ext uri="{FF2B5EF4-FFF2-40B4-BE49-F238E27FC236}">
                <a16:creationId xmlns:a16="http://schemas.microsoft.com/office/drawing/2014/main" id="{1C5691C6-8183-C034-CECF-DE8982DA8AC7}"/>
              </a:ext>
            </a:extLst>
          </p:cNvPr>
          <p:cNvCxnSpPr/>
          <p:nvPr/>
        </p:nvCxnSpPr>
        <p:spPr>
          <a:xfrm flipV="1">
            <a:off x="1473727" y="29087580"/>
            <a:ext cx="0" cy="45720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090" name="Straight Arrow Connector 1089">
            <a:extLst>
              <a:ext uri="{FF2B5EF4-FFF2-40B4-BE49-F238E27FC236}">
                <a16:creationId xmlns:a16="http://schemas.microsoft.com/office/drawing/2014/main" id="{08C952A5-0E7A-5574-FB48-F5CE7B7F9A1B}"/>
              </a:ext>
            </a:extLst>
          </p:cNvPr>
          <p:cNvCxnSpPr/>
          <p:nvPr/>
        </p:nvCxnSpPr>
        <p:spPr>
          <a:xfrm>
            <a:off x="1473727" y="33659580"/>
            <a:ext cx="45720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091" name="Oval 1090">
            <a:extLst>
              <a:ext uri="{FF2B5EF4-FFF2-40B4-BE49-F238E27FC236}">
                <a16:creationId xmlns:a16="http://schemas.microsoft.com/office/drawing/2014/main" id="{57F3A0CB-F168-9FA9-1C0C-A0DDB5055D35}"/>
              </a:ext>
            </a:extLst>
          </p:cNvPr>
          <p:cNvSpPr/>
          <p:nvPr/>
        </p:nvSpPr>
        <p:spPr>
          <a:xfrm>
            <a:off x="4275907" y="31587857"/>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2" name="Oval 1091">
            <a:extLst>
              <a:ext uri="{FF2B5EF4-FFF2-40B4-BE49-F238E27FC236}">
                <a16:creationId xmlns:a16="http://schemas.microsoft.com/office/drawing/2014/main" id="{FE419AF7-8E1C-6AC7-7AD6-0F75B0215269}"/>
              </a:ext>
            </a:extLst>
          </p:cNvPr>
          <p:cNvSpPr/>
          <p:nvPr/>
        </p:nvSpPr>
        <p:spPr>
          <a:xfrm>
            <a:off x="4621976" y="31808428"/>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3" name="Oval 1092">
            <a:extLst>
              <a:ext uri="{FF2B5EF4-FFF2-40B4-BE49-F238E27FC236}">
                <a16:creationId xmlns:a16="http://schemas.microsoft.com/office/drawing/2014/main" id="{F50588B8-AA17-D272-7987-CCDE1AD69320}"/>
              </a:ext>
            </a:extLst>
          </p:cNvPr>
          <p:cNvSpPr/>
          <p:nvPr/>
        </p:nvSpPr>
        <p:spPr>
          <a:xfrm>
            <a:off x="3430110" y="33132595"/>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4" name="Oval 1093">
            <a:extLst>
              <a:ext uri="{FF2B5EF4-FFF2-40B4-BE49-F238E27FC236}">
                <a16:creationId xmlns:a16="http://schemas.microsoft.com/office/drawing/2014/main" id="{67C8B5A6-3339-2649-73A2-237481E529D2}"/>
              </a:ext>
            </a:extLst>
          </p:cNvPr>
          <p:cNvSpPr/>
          <p:nvPr/>
        </p:nvSpPr>
        <p:spPr>
          <a:xfrm>
            <a:off x="3761831" y="32457397"/>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5" name="Oval 1094">
            <a:extLst>
              <a:ext uri="{FF2B5EF4-FFF2-40B4-BE49-F238E27FC236}">
                <a16:creationId xmlns:a16="http://schemas.microsoft.com/office/drawing/2014/main" id="{DA563DB4-54BD-6EB6-96CD-46DF3AFCCB6E}"/>
              </a:ext>
            </a:extLst>
          </p:cNvPr>
          <p:cNvSpPr/>
          <p:nvPr/>
        </p:nvSpPr>
        <p:spPr>
          <a:xfrm>
            <a:off x="3140101" y="33472996"/>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6" name="Oval 1095">
            <a:extLst>
              <a:ext uri="{FF2B5EF4-FFF2-40B4-BE49-F238E27FC236}">
                <a16:creationId xmlns:a16="http://schemas.microsoft.com/office/drawing/2014/main" id="{0F581A9A-DF3F-298D-702C-CC5C2082118A}"/>
              </a:ext>
            </a:extLst>
          </p:cNvPr>
          <p:cNvSpPr/>
          <p:nvPr/>
        </p:nvSpPr>
        <p:spPr>
          <a:xfrm>
            <a:off x="3827176" y="32051714"/>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7" name="Oval 1096">
            <a:extLst>
              <a:ext uri="{FF2B5EF4-FFF2-40B4-BE49-F238E27FC236}">
                <a16:creationId xmlns:a16="http://schemas.microsoft.com/office/drawing/2014/main" id="{A59D4713-4D9A-12E4-ADFB-1015D52F671B}"/>
              </a:ext>
            </a:extLst>
          </p:cNvPr>
          <p:cNvSpPr/>
          <p:nvPr/>
        </p:nvSpPr>
        <p:spPr>
          <a:xfrm>
            <a:off x="3224537" y="33031641"/>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8" name="Oval 1097">
            <a:extLst>
              <a:ext uri="{FF2B5EF4-FFF2-40B4-BE49-F238E27FC236}">
                <a16:creationId xmlns:a16="http://schemas.microsoft.com/office/drawing/2014/main" id="{90EB7BB6-6B0E-3507-CC5E-B63A55FA9717}"/>
              </a:ext>
            </a:extLst>
          </p:cNvPr>
          <p:cNvSpPr/>
          <p:nvPr/>
        </p:nvSpPr>
        <p:spPr>
          <a:xfrm>
            <a:off x="3977705" y="32156159"/>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9" name="Oval 1098">
            <a:extLst>
              <a:ext uri="{FF2B5EF4-FFF2-40B4-BE49-F238E27FC236}">
                <a16:creationId xmlns:a16="http://schemas.microsoft.com/office/drawing/2014/main" id="{75E3E6D3-CB59-3064-F241-1ADD5D1150AB}"/>
              </a:ext>
            </a:extLst>
          </p:cNvPr>
          <p:cNvSpPr/>
          <p:nvPr/>
        </p:nvSpPr>
        <p:spPr>
          <a:xfrm>
            <a:off x="3407434" y="32625957"/>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0" name="Rectangle 1099">
            <a:extLst>
              <a:ext uri="{FF2B5EF4-FFF2-40B4-BE49-F238E27FC236}">
                <a16:creationId xmlns:a16="http://schemas.microsoft.com/office/drawing/2014/main" id="{090EE2DA-6CE8-00A7-ADEB-72A16D711CC7}"/>
              </a:ext>
            </a:extLst>
          </p:cNvPr>
          <p:cNvSpPr/>
          <p:nvPr/>
        </p:nvSpPr>
        <p:spPr>
          <a:xfrm>
            <a:off x="3788685" y="31598242"/>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1" name="Rectangle 1100">
            <a:extLst>
              <a:ext uri="{FF2B5EF4-FFF2-40B4-BE49-F238E27FC236}">
                <a16:creationId xmlns:a16="http://schemas.microsoft.com/office/drawing/2014/main" id="{E6E0FF39-3DD0-2BA8-08C9-6C72885A73B0}"/>
              </a:ext>
            </a:extLst>
          </p:cNvPr>
          <p:cNvSpPr/>
          <p:nvPr/>
        </p:nvSpPr>
        <p:spPr>
          <a:xfrm>
            <a:off x="3565918" y="31818813"/>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2" name="Rectangle 1101">
            <a:extLst>
              <a:ext uri="{FF2B5EF4-FFF2-40B4-BE49-F238E27FC236}">
                <a16:creationId xmlns:a16="http://schemas.microsoft.com/office/drawing/2014/main" id="{62AF95E2-1D95-6CC8-D3A2-A4E543F668B4}"/>
              </a:ext>
            </a:extLst>
          </p:cNvPr>
          <p:cNvSpPr/>
          <p:nvPr/>
        </p:nvSpPr>
        <p:spPr>
          <a:xfrm>
            <a:off x="3069730" y="33142980"/>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3" name="Rectangle 1102">
            <a:extLst>
              <a:ext uri="{FF2B5EF4-FFF2-40B4-BE49-F238E27FC236}">
                <a16:creationId xmlns:a16="http://schemas.microsoft.com/office/drawing/2014/main" id="{9C38BC5F-44DE-06FA-5D79-416D6A37ABE1}"/>
              </a:ext>
            </a:extLst>
          </p:cNvPr>
          <p:cNvSpPr/>
          <p:nvPr/>
        </p:nvSpPr>
        <p:spPr>
          <a:xfrm>
            <a:off x="3401451" y="32467782"/>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4" name="Rectangle 1103">
            <a:extLst>
              <a:ext uri="{FF2B5EF4-FFF2-40B4-BE49-F238E27FC236}">
                <a16:creationId xmlns:a16="http://schemas.microsoft.com/office/drawing/2014/main" id="{B23998D3-C73A-F6E6-B2A9-335A92ED494A}"/>
              </a:ext>
            </a:extLst>
          </p:cNvPr>
          <p:cNvSpPr/>
          <p:nvPr/>
        </p:nvSpPr>
        <p:spPr>
          <a:xfrm>
            <a:off x="2779721" y="33483381"/>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5" name="Rectangle 1104">
            <a:extLst>
              <a:ext uri="{FF2B5EF4-FFF2-40B4-BE49-F238E27FC236}">
                <a16:creationId xmlns:a16="http://schemas.microsoft.com/office/drawing/2014/main" id="{AE8DCA2B-3D65-233A-CB84-5D1DDDD97CD1}"/>
              </a:ext>
            </a:extLst>
          </p:cNvPr>
          <p:cNvSpPr/>
          <p:nvPr/>
        </p:nvSpPr>
        <p:spPr>
          <a:xfrm>
            <a:off x="3329861" y="32062099"/>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6" name="Rectangle 1105">
            <a:extLst>
              <a:ext uri="{FF2B5EF4-FFF2-40B4-BE49-F238E27FC236}">
                <a16:creationId xmlns:a16="http://schemas.microsoft.com/office/drawing/2014/main" id="{3BC542FD-271A-79CF-271E-CC3974DFE44F}"/>
              </a:ext>
            </a:extLst>
          </p:cNvPr>
          <p:cNvSpPr/>
          <p:nvPr/>
        </p:nvSpPr>
        <p:spPr>
          <a:xfrm>
            <a:off x="2864157" y="33042026"/>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7" name="Rectangle 1106">
            <a:extLst>
              <a:ext uri="{FF2B5EF4-FFF2-40B4-BE49-F238E27FC236}">
                <a16:creationId xmlns:a16="http://schemas.microsoft.com/office/drawing/2014/main" id="{7C1D6082-9EB9-58C6-13FB-E34D47C1307C}"/>
              </a:ext>
            </a:extLst>
          </p:cNvPr>
          <p:cNvSpPr/>
          <p:nvPr/>
        </p:nvSpPr>
        <p:spPr>
          <a:xfrm>
            <a:off x="3617325" y="32166544"/>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8" name="Rectangle 1107">
            <a:extLst>
              <a:ext uri="{FF2B5EF4-FFF2-40B4-BE49-F238E27FC236}">
                <a16:creationId xmlns:a16="http://schemas.microsoft.com/office/drawing/2014/main" id="{F36335B0-BF18-55F2-6D51-67FEA6652C8B}"/>
              </a:ext>
            </a:extLst>
          </p:cNvPr>
          <p:cNvSpPr/>
          <p:nvPr/>
        </p:nvSpPr>
        <p:spPr>
          <a:xfrm>
            <a:off x="3047054" y="32636342"/>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9" name="Oval 1108">
            <a:extLst>
              <a:ext uri="{FF2B5EF4-FFF2-40B4-BE49-F238E27FC236}">
                <a16:creationId xmlns:a16="http://schemas.microsoft.com/office/drawing/2014/main" id="{28D2CB07-CA02-D1F1-E301-33A315F8A8FF}"/>
              </a:ext>
            </a:extLst>
          </p:cNvPr>
          <p:cNvSpPr/>
          <p:nvPr/>
        </p:nvSpPr>
        <p:spPr>
          <a:xfrm>
            <a:off x="5815633" y="30883583"/>
            <a:ext cx="72571" cy="7257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0" name="Rectangle 1109">
            <a:extLst>
              <a:ext uri="{FF2B5EF4-FFF2-40B4-BE49-F238E27FC236}">
                <a16:creationId xmlns:a16="http://schemas.microsoft.com/office/drawing/2014/main" id="{0C0CF7E5-5228-3999-6DDA-434E146A7E32}"/>
              </a:ext>
            </a:extLst>
          </p:cNvPr>
          <p:cNvSpPr/>
          <p:nvPr/>
        </p:nvSpPr>
        <p:spPr>
          <a:xfrm>
            <a:off x="5815632" y="31141042"/>
            <a:ext cx="72571" cy="72571"/>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1" name="TextBox 1110">
            <a:extLst>
              <a:ext uri="{FF2B5EF4-FFF2-40B4-BE49-F238E27FC236}">
                <a16:creationId xmlns:a16="http://schemas.microsoft.com/office/drawing/2014/main" id="{797229DA-A3A1-DD25-7BC4-FA31130C2873}"/>
              </a:ext>
            </a:extLst>
          </p:cNvPr>
          <p:cNvSpPr txBox="1"/>
          <p:nvPr/>
        </p:nvSpPr>
        <p:spPr>
          <a:xfrm>
            <a:off x="5947674" y="30751247"/>
            <a:ext cx="1052372" cy="338554"/>
          </a:xfrm>
          <a:prstGeom prst="rect">
            <a:avLst/>
          </a:prstGeom>
          <a:noFill/>
        </p:spPr>
        <p:txBody>
          <a:bodyPr wrap="square" rtlCol="0">
            <a:spAutoFit/>
          </a:bodyPr>
          <a:lstStyle/>
          <a:p>
            <a:r>
              <a:rPr lang="en-US" sz="1600" dirty="0"/>
              <a:t>Systolic</a:t>
            </a:r>
          </a:p>
        </p:txBody>
      </p:sp>
      <p:sp>
        <p:nvSpPr>
          <p:cNvPr id="1112" name="TextBox 1111">
            <a:extLst>
              <a:ext uri="{FF2B5EF4-FFF2-40B4-BE49-F238E27FC236}">
                <a16:creationId xmlns:a16="http://schemas.microsoft.com/office/drawing/2014/main" id="{85FFCA81-9EE2-F913-1897-20A4292120B2}"/>
              </a:ext>
            </a:extLst>
          </p:cNvPr>
          <p:cNvSpPr txBox="1"/>
          <p:nvPr/>
        </p:nvSpPr>
        <p:spPr>
          <a:xfrm>
            <a:off x="5947674" y="31008050"/>
            <a:ext cx="1052372" cy="338554"/>
          </a:xfrm>
          <a:prstGeom prst="rect">
            <a:avLst/>
          </a:prstGeom>
          <a:noFill/>
        </p:spPr>
        <p:txBody>
          <a:bodyPr wrap="square" rtlCol="0">
            <a:spAutoFit/>
          </a:bodyPr>
          <a:lstStyle/>
          <a:p>
            <a:r>
              <a:rPr lang="en-US" sz="1600" dirty="0"/>
              <a:t>Diastolic</a:t>
            </a:r>
          </a:p>
        </p:txBody>
      </p:sp>
      <p:sp>
        <p:nvSpPr>
          <p:cNvPr id="1113" name="TextBox 1112">
            <a:extLst>
              <a:ext uri="{FF2B5EF4-FFF2-40B4-BE49-F238E27FC236}">
                <a16:creationId xmlns:a16="http://schemas.microsoft.com/office/drawing/2014/main" id="{A4D3C3E1-7926-59EA-4B18-504BF55FE1BC}"/>
              </a:ext>
            </a:extLst>
          </p:cNvPr>
          <p:cNvSpPr txBox="1"/>
          <p:nvPr/>
        </p:nvSpPr>
        <p:spPr>
          <a:xfrm>
            <a:off x="7950199" y="28778818"/>
            <a:ext cx="13383667" cy="6186309"/>
          </a:xfrm>
          <a:prstGeom prst="rect">
            <a:avLst/>
          </a:prstGeom>
          <a:noFill/>
        </p:spPr>
        <p:txBody>
          <a:bodyPr wrap="square" rtlCol="0">
            <a:spAutoFit/>
          </a:bodyPr>
          <a:lstStyle/>
          <a:p>
            <a:pPr marL="285750" indent="-285750">
              <a:buFont typeface="Arial" panose="020B0604020202020204" pitchFamily="34" charset="0"/>
              <a:buChar char="•"/>
            </a:pPr>
            <a:r>
              <a:rPr lang="en-US" sz="4400" dirty="0"/>
              <a:t>Switch axes (BP on </a:t>
            </a:r>
            <a:r>
              <a:rPr lang="en-US" sz="4400" i="1" dirty="0"/>
              <a:t>y</a:t>
            </a:r>
            <a:r>
              <a:rPr lang="en-US" sz="4400" dirty="0"/>
              <a:t> and age on </a:t>
            </a:r>
            <a:r>
              <a:rPr lang="en-US" sz="4400" i="1" dirty="0"/>
              <a:t>x</a:t>
            </a:r>
            <a:r>
              <a:rPr lang="en-US" sz="4400" dirty="0"/>
              <a:t>)</a:t>
            </a:r>
          </a:p>
          <a:p>
            <a:pPr marL="285750" indent="-285750">
              <a:buFont typeface="Arial" panose="020B0604020202020204" pitchFamily="34" charset="0"/>
              <a:buChar char="•"/>
            </a:pPr>
            <a:r>
              <a:rPr lang="en-US" sz="4400" dirty="0"/>
              <a:t>Brush selection of systolic and diastolic (take it easier to see them separately)</a:t>
            </a:r>
          </a:p>
          <a:p>
            <a:pPr marL="285750" indent="-285750">
              <a:buFont typeface="Arial" panose="020B0604020202020204" pitchFamily="34" charset="0"/>
              <a:buChar char="•"/>
            </a:pPr>
            <a:r>
              <a:rPr lang="en-US" sz="4400" dirty="0"/>
              <a:t>Include horizontal lines for cutoffs</a:t>
            </a:r>
          </a:p>
          <a:p>
            <a:pPr marL="742950" lvl="1" indent="-285750">
              <a:buFont typeface="Arial" panose="020B0604020202020204" pitchFamily="34" charset="0"/>
              <a:buChar char="•"/>
            </a:pPr>
            <a:r>
              <a:rPr lang="en-US" sz="4400" dirty="0"/>
              <a:t>95</a:t>
            </a:r>
            <a:r>
              <a:rPr lang="en-US" sz="4400" baseline="30000" dirty="0"/>
              <a:t>th</a:t>
            </a:r>
            <a:r>
              <a:rPr lang="en-US" sz="4400" dirty="0"/>
              <a:t>, 99</a:t>
            </a:r>
            <a:r>
              <a:rPr lang="en-US" sz="4400" baseline="30000" dirty="0"/>
              <a:t>th</a:t>
            </a:r>
            <a:r>
              <a:rPr lang="en-US" sz="4400" dirty="0"/>
              <a:t> %</a:t>
            </a:r>
            <a:r>
              <a:rPr lang="en-US" sz="4400" dirty="0" err="1"/>
              <a:t>iles</a:t>
            </a:r>
            <a:endParaRPr lang="en-US" sz="4400" dirty="0"/>
          </a:p>
          <a:p>
            <a:pPr marL="742950" lvl="1" indent="-285750">
              <a:buFont typeface="Arial" panose="020B0604020202020204" pitchFamily="34" charset="0"/>
              <a:buChar char="•"/>
            </a:pPr>
            <a:r>
              <a:rPr lang="en-US" sz="4400" dirty="0"/>
              <a:t>95</a:t>
            </a:r>
            <a:r>
              <a:rPr lang="en-US" sz="4400" baseline="30000" dirty="0"/>
              <a:t>th</a:t>
            </a:r>
            <a:r>
              <a:rPr lang="en-US" sz="4400" dirty="0"/>
              <a:t> %</a:t>
            </a:r>
            <a:r>
              <a:rPr lang="en-US" sz="4400" dirty="0" err="1"/>
              <a:t>ile</a:t>
            </a:r>
            <a:r>
              <a:rPr lang="en-US" sz="4400" dirty="0"/>
              <a:t> + 12 mmHg</a:t>
            </a:r>
          </a:p>
          <a:p>
            <a:pPr marL="285750" indent="-285750">
              <a:buFont typeface="Arial" panose="020B0604020202020204" pitchFamily="34" charset="0"/>
              <a:buChar char="•"/>
            </a:pPr>
            <a:r>
              <a:rPr lang="en-US" sz="4400" dirty="0"/>
              <a:t>Instead of blood pressure percentiles, display in terms of hypertension cutoffs to allow for continuity from </a:t>
            </a:r>
            <a:r>
              <a:rPr lang="en-US" sz="4400" dirty="0" err="1"/>
              <a:t>pedi</a:t>
            </a:r>
            <a:r>
              <a:rPr lang="en-US" sz="4400" dirty="0"/>
              <a:t> to adult cutoffs?</a:t>
            </a:r>
          </a:p>
        </p:txBody>
      </p:sp>
      <p:sp>
        <p:nvSpPr>
          <p:cNvPr id="1114" name="TextBox 1113">
            <a:extLst>
              <a:ext uri="{FF2B5EF4-FFF2-40B4-BE49-F238E27FC236}">
                <a16:creationId xmlns:a16="http://schemas.microsoft.com/office/drawing/2014/main" id="{C7E900A1-9D85-2B71-9710-13A817C65ABD}"/>
              </a:ext>
            </a:extLst>
          </p:cNvPr>
          <p:cNvSpPr txBox="1"/>
          <p:nvPr/>
        </p:nvSpPr>
        <p:spPr>
          <a:xfrm>
            <a:off x="2179802" y="36843162"/>
            <a:ext cx="13383667" cy="1446550"/>
          </a:xfrm>
          <a:prstGeom prst="rect">
            <a:avLst/>
          </a:prstGeom>
          <a:noFill/>
        </p:spPr>
        <p:txBody>
          <a:bodyPr wrap="square" rtlCol="0">
            <a:spAutoFit/>
          </a:bodyPr>
          <a:lstStyle/>
          <a:p>
            <a:pPr marL="285750" indent="-285750">
              <a:buFont typeface="Arial" panose="020B0604020202020204" pitchFamily="34" charset="0"/>
              <a:buChar char="•"/>
            </a:pPr>
            <a:r>
              <a:rPr lang="en-US" sz="4400" dirty="0"/>
              <a:t>Also add growth chart-adaptation for familiarity of interpretation? </a:t>
            </a:r>
          </a:p>
        </p:txBody>
      </p:sp>
    </p:spTree>
    <p:extLst>
      <p:ext uri="{BB962C8B-B14F-4D97-AF65-F5344CB8AC3E}">
        <p14:creationId xmlns:p14="http://schemas.microsoft.com/office/powerpoint/2010/main" val="3877466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37D031B-712B-8555-69A1-C90099D44F45}"/>
              </a:ext>
            </a:extLst>
          </p:cNvPr>
          <p:cNvSpPr/>
          <p:nvPr/>
        </p:nvSpPr>
        <p:spPr>
          <a:xfrm>
            <a:off x="-1" y="1"/>
            <a:ext cx="19740283" cy="2334409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DFF9A0F-2744-9215-D950-123ACDDCE7F6}"/>
              </a:ext>
            </a:extLst>
          </p:cNvPr>
          <p:cNvSpPr/>
          <p:nvPr/>
        </p:nvSpPr>
        <p:spPr>
          <a:xfrm>
            <a:off x="19740282" y="-6"/>
            <a:ext cx="10526993" cy="432897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D3874F-FA93-79AB-F9DB-C635320EF073}"/>
              </a:ext>
            </a:extLst>
          </p:cNvPr>
          <p:cNvSpPr/>
          <p:nvPr/>
        </p:nvSpPr>
        <p:spPr>
          <a:xfrm>
            <a:off x="19740282" y="4328973"/>
            <a:ext cx="10526993" cy="1901512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09032FB-4075-9B42-B4F2-072ECA0F0362}"/>
              </a:ext>
            </a:extLst>
          </p:cNvPr>
          <p:cNvSpPr/>
          <p:nvPr/>
        </p:nvSpPr>
        <p:spPr>
          <a:xfrm>
            <a:off x="0" y="23344095"/>
            <a:ext cx="19740282" cy="1945014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BD9FEC-FE72-0883-46E7-513BA13EE7DE}"/>
              </a:ext>
            </a:extLst>
          </p:cNvPr>
          <p:cNvSpPr/>
          <p:nvPr/>
        </p:nvSpPr>
        <p:spPr>
          <a:xfrm>
            <a:off x="19740282" y="23344095"/>
            <a:ext cx="10526993" cy="1945014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09B130C-C739-BA0E-1D5D-1293E24E81AF}"/>
              </a:ext>
            </a:extLst>
          </p:cNvPr>
          <p:cNvSpPr txBox="1"/>
          <p:nvPr/>
        </p:nvSpPr>
        <p:spPr>
          <a:xfrm>
            <a:off x="0" y="0"/>
            <a:ext cx="2965235" cy="1323439"/>
          </a:xfrm>
          <a:prstGeom prst="rect">
            <a:avLst/>
          </a:prstGeom>
          <a:noFill/>
        </p:spPr>
        <p:txBody>
          <a:bodyPr wrap="none" rtlCol="0">
            <a:spAutoFit/>
          </a:bodyPr>
          <a:lstStyle/>
          <a:p>
            <a:r>
              <a:rPr lang="en-US" sz="8000" dirty="0"/>
              <a:t>Layout</a:t>
            </a:r>
          </a:p>
        </p:txBody>
      </p:sp>
      <p:sp>
        <p:nvSpPr>
          <p:cNvPr id="3" name="TextBox 2">
            <a:extLst>
              <a:ext uri="{FF2B5EF4-FFF2-40B4-BE49-F238E27FC236}">
                <a16:creationId xmlns:a16="http://schemas.microsoft.com/office/drawing/2014/main" id="{D9037737-5569-0B59-0BC1-8A21A196D2FB}"/>
              </a:ext>
            </a:extLst>
          </p:cNvPr>
          <p:cNvSpPr txBox="1"/>
          <p:nvPr/>
        </p:nvSpPr>
        <p:spPr>
          <a:xfrm>
            <a:off x="19740282" y="81656"/>
            <a:ext cx="2496196" cy="4247317"/>
          </a:xfrm>
          <a:prstGeom prst="rect">
            <a:avLst/>
          </a:prstGeom>
          <a:noFill/>
        </p:spPr>
        <p:txBody>
          <a:bodyPr wrap="none" rtlCol="0">
            <a:spAutoFit/>
          </a:bodyPr>
          <a:lstStyle/>
          <a:p>
            <a:r>
              <a:rPr lang="en-US" sz="5400" dirty="0"/>
              <a:t>Title: </a:t>
            </a:r>
          </a:p>
          <a:p>
            <a:r>
              <a:rPr lang="en-US" sz="5400" dirty="0"/>
              <a:t>Author: </a:t>
            </a:r>
          </a:p>
          <a:p>
            <a:r>
              <a:rPr lang="en-US" sz="5400" dirty="0"/>
              <a:t>Date: </a:t>
            </a:r>
          </a:p>
          <a:p>
            <a:r>
              <a:rPr lang="en-US" sz="5400" dirty="0"/>
              <a:t>Sheet: 5</a:t>
            </a:r>
          </a:p>
          <a:p>
            <a:r>
              <a:rPr lang="en-US" sz="5400" dirty="0"/>
              <a:t>Task: </a:t>
            </a:r>
          </a:p>
        </p:txBody>
      </p:sp>
      <p:sp>
        <p:nvSpPr>
          <p:cNvPr id="4" name="TextBox 3">
            <a:extLst>
              <a:ext uri="{FF2B5EF4-FFF2-40B4-BE49-F238E27FC236}">
                <a16:creationId xmlns:a16="http://schemas.microsoft.com/office/drawing/2014/main" id="{FF891FC2-DB32-E8CF-28B5-0CC6355B0401}"/>
              </a:ext>
            </a:extLst>
          </p:cNvPr>
          <p:cNvSpPr txBox="1"/>
          <p:nvPr/>
        </p:nvSpPr>
        <p:spPr>
          <a:xfrm>
            <a:off x="19740282" y="4307705"/>
            <a:ext cx="4791633" cy="1323439"/>
          </a:xfrm>
          <a:prstGeom prst="rect">
            <a:avLst/>
          </a:prstGeom>
          <a:noFill/>
        </p:spPr>
        <p:txBody>
          <a:bodyPr wrap="none" rtlCol="0">
            <a:spAutoFit/>
          </a:bodyPr>
          <a:lstStyle/>
          <a:p>
            <a:r>
              <a:rPr lang="en-US" sz="8000" dirty="0"/>
              <a:t>Operations</a:t>
            </a:r>
          </a:p>
        </p:txBody>
      </p:sp>
      <p:sp>
        <p:nvSpPr>
          <p:cNvPr id="11" name="TextBox 10">
            <a:extLst>
              <a:ext uri="{FF2B5EF4-FFF2-40B4-BE49-F238E27FC236}">
                <a16:creationId xmlns:a16="http://schemas.microsoft.com/office/drawing/2014/main" id="{8FA2E0BD-0009-04E4-3B2F-1202DBA085D5}"/>
              </a:ext>
            </a:extLst>
          </p:cNvPr>
          <p:cNvSpPr txBox="1"/>
          <p:nvPr/>
        </p:nvSpPr>
        <p:spPr>
          <a:xfrm>
            <a:off x="61557" y="23344094"/>
            <a:ext cx="2557495" cy="1323439"/>
          </a:xfrm>
          <a:prstGeom prst="rect">
            <a:avLst/>
          </a:prstGeom>
          <a:noFill/>
        </p:spPr>
        <p:txBody>
          <a:bodyPr wrap="none" rtlCol="0">
            <a:spAutoFit/>
          </a:bodyPr>
          <a:lstStyle/>
          <a:p>
            <a:r>
              <a:rPr lang="en-US" sz="8000" dirty="0"/>
              <a:t>Focus</a:t>
            </a:r>
          </a:p>
        </p:txBody>
      </p:sp>
      <p:sp>
        <p:nvSpPr>
          <p:cNvPr id="12" name="TextBox 11">
            <a:extLst>
              <a:ext uri="{FF2B5EF4-FFF2-40B4-BE49-F238E27FC236}">
                <a16:creationId xmlns:a16="http://schemas.microsoft.com/office/drawing/2014/main" id="{019FA619-E387-4CF9-3CD6-BDBFC0295797}"/>
              </a:ext>
            </a:extLst>
          </p:cNvPr>
          <p:cNvSpPr txBox="1"/>
          <p:nvPr/>
        </p:nvSpPr>
        <p:spPr>
          <a:xfrm>
            <a:off x="19740282" y="23344093"/>
            <a:ext cx="2614434" cy="1323439"/>
          </a:xfrm>
          <a:prstGeom prst="rect">
            <a:avLst/>
          </a:prstGeom>
          <a:noFill/>
        </p:spPr>
        <p:txBody>
          <a:bodyPr wrap="none" rtlCol="0">
            <a:spAutoFit/>
          </a:bodyPr>
          <a:lstStyle/>
          <a:p>
            <a:r>
              <a:rPr lang="en-US" sz="8000" dirty="0"/>
              <a:t>Detail</a:t>
            </a:r>
          </a:p>
        </p:txBody>
      </p:sp>
      <p:cxnSp>
        <p:nvCxnSpPr>
          <p:cNvPr id="22" name="Straight Arrow Connector 21">
            <a:extLst>
              <a:ext uri="{FF2B5EF4-FFF2-40B4-BE49-F238E27FC236}">
                <a16:creationId xmlns:a16="http://schemas.microsoft.com/office/drawing/2014/main" id="{AA8AA0C6-69C5-C700-E24A-CFA1517AB7AE}"/>
              </a:ext>
            </a:extLst>
          </p:cNvPr>
          <p:cNvCxnSpPr/>
          <p:nvPr/>
        </p:nvCxnSpPr>
        <p:spPr>
          <a:xfrm>
            <a:off x="1297858" y="16368092"/>
            <a:ext cx="109745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F86CB36-86FA-A874-786C-94BA436EFB44}"/>
              </a:ext>
            </a:extLst>
          </p:cNvPr>
          <p:cNvCxnSpPr/>
          <p:nvPr/>
        </p:nvCxnSpPr>
        <p:spPr>
          <a:xfrm flipV="1">
            <a:off x="1297858" y="5658023"/>
            <a:ext cx="0" cy="1071006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5E07A67-9178-885B-37FA-CF98AEF1C674}"/>
              </a:ext>
            </a:extLst>
          </p:cNvPr>
          <p:cNvCxnSpPr/>
          <p:nvPr/>
        </p:nvCxnSpPr>
        <p:spPr>
          <a:xfrm>
            <a:off x="1297858" y="8669434"/>
            <a:ext cx="102943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CBB37F6-1D22-960C-91F4-92B67A151D56}"/>
              </a:ext>
            </a:extLst>
          </p:cNvPr>
          <p:cNvCxnSpPr/>
          <p:nvPr/>
        </p:nvCxnSpPr>
        <p:spPr>
          <a:xfrm>
            <a:off x="1297858" y="7464982"/>
            <a:ext cx="102943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8B2F98D-3A83-13D3-FC73-A26537E891E4}"/>
              </a:ext>
            </a:extLst>
          </p:cNvPr>
          <p:cNvCxnSpPr/>
          <p:nvPr/>
        </p:nvCxnSpPr>
        <p:spPr>
          <a:xfrm>
            <a:off x="1297858" y="6167125"/>
            <a:ext cx="102943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B6F1942-1CB4-E28F-36CF-C2E3D455F018}"/>
              </a:ext>
            </a:extLst>
          </p:cNvPr>
          <p:cNvCxnSpPr/>
          <p:nvPr/>
        </p:nvCxnSpPr>
        <p:spPr>
          <a:xfrm>
            <a:off x="1297858" y="12154970"/>
            <a:ext cx="102943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744D26B-B2AA-584B-27A3-EA458651A6C6}"/>
              </a:ext>
            </a:extLst>
          </p:cNvPr>
          <p:cNvSpPr txBox="1"/>
          <p:nvPr/>
        </p:nvSpPr>
        <p:spPr>
          <a:xfrm>
            <a:off x="6676790" y="5631144"/>
            <a:ext cx="4955457" cy="523220"/>
          </a:xfrm>
          <a:prstGeom prst="rect">
            <a:avLst/>
          </a:prstGeom>
          <a:noFill/>
        </p:spPr>
        <p:txBody>
          <a:bodyPr wrap="square" rtlCol="0">
            <a:spAutoFit/>
          </a:bodyPr>
          <a:lstStyle/>
          <a:p>
            <a:pPr algn="r"/>
            <a:r>
              <a:rPr lang="en-US" sz="2800" dirty="0"/>
              <a:t>95</a:t>
            </a:r>
            <a:r>
              <a:rPr lang="en-US" sz="2800" baseline="30000" dirty="0"/>
              <a:t>th</a:t>
            </a:r>
            <a:r>
              <a:rPr lang="en-US" sz="2800" dirty="0"/>
              <a:t> percentile + 12 mmHg</a:t>
            </a:r>
          </a:p>
        </p:txBody>
      </p:sp>
      <p:sp>
        <p:nvSpPr>
          <p:cNvPr id="33" name="TextBox 32">
            <a:extLst>
              <a:ext uri="{FF2B5EF4-FFF2-40B4-BE49-F238E27FC236}">
                <a16:creationId xmlns:a16="http://schemas.microsoft.com/office/drawing/2014/main" id="{6385CBF4-7C25-D48E-893B-47F27891052F}"/>
              </a:ext>
            </a:extLst>
          </p:cNvPr>
          <p:cNvSpPr txBox="1"/>
          <p:nvPr/>
        </p:nvSpPr>
        <p:spPr>
          <a:xfrm>
            <a:off x="6649214" y="6957005"/>
            <a:ext cx="4955457" cy="523220"/>
          </a:xfrm>
          <a:prstGeom prst="rect">
            <a:avLst/>
          </a:prstGeom>
          <a:noFill/>
        </p:spPr>
        <p:txBody>
          <a:bodyPr wrap="square" rtlCol="0">
            <a:spAutoFit/>
          </a:bodyPr>
          <a:lstStyle/>
          <a:p>
            <a:pPr algn="r"/>
            <a:r>
              <a:rPr lang="en-US" sz="2800" dirty="0"/>
              <a:t>95</a:t>
            </a:r>
            <a:r>
              <a:rPr lang="en-US" sz="2800" baseline="30000" dirty="0"/>
              <a:t>th</a:t>
            </a:r>
            <a:r>
              <a:rPr lang="en-US" sz="2800" dirty="0"/>
              <a:t> percentile</a:t>
            </a:r>
          </a:p>
        </p:txBody>
      </p:sp>
      <p:sp>
        <p:nvSpPr>
          <p:cNvPr id="34" name="TextBox 33">
            <a:extLst>
              <a:ext uri="{FF2B5EF4-FFF2-40B4-BE49-F238E27FC236}">
                <a16:creationId xmlns:a16="http://schemas.microsoft.com/office/drawing/2014/main" id="{2E04C759-AE48-A67E-C3D7-5808BF245380}"/>
              </a:ext>
            </a:extLst>
          </p:cNvPr>
          <p:cNvSpPr txBox="1"/>
          <p:nvPr/>
        </p:nvSpPr>
        <p:spPr>
          <a:xfrm>
            <a:off x="6676790" y="8177607"/>
            <a:ext cx="4955457" cy="523220"/>
          </a:xfrm>
          <a:prstGeom prst="rect">
            <a:avLst/>
          </a:prstGeom>
          <a:noFill/>
        </p:spPr>
        <p:txBody>
          <a:bodyPr wrap="square" rtlCol="0">
            <a:spAutoFit/>
          </a:bodyPr>
          <a:lstStyle/>
          <a:p>
            <a:pPr algn="r"/>
            <a:r>
              <a:rPr lang="en-US" sz="2800" dirty="0"/>
              <a:t>90</a:t>
            </a:r>
            <a:r>
              <a:rPr lang="en-US" sz="2800" baseline="30000" dirty="0"/>
              <a:t>th</a:t>
            </a:r>
            <a:r>
              <a:rPr lang="en-US" sz="2800" dirty="0"/>
              <a:t> percentile</a:t>
            </a:r>
          </a:p>
        </p:txBody>
      </p:sp>
      <p:sp>
        <p:nvSpPr>
          <p:cNvPr id="35" name="TextBox 34">
            <a:extLst>
              <a:ext uri="{FF2B5EF4-FFF2-40B4-BE49-F238E27FC236}">
                <a16:creationId xmlns:a16="http://schemas.microsoft.com/office/drawing/2014/main" id="{21885C5A-A1DB-7729-A7CC-CF5D04963A4D}"/>
              </a:ext>
            </a:extLst>
          </p:cNvPr>
          <p:cNvSpPr txBox="1"/>
          <p:nvPr/>
        </p:nvSpPr>
        <p:spPr>
          <a:xfrm>
            <a:off x="6649214" y="11693346"/>
            <a:ext cx="4955457" cy="523220"/>
          </a:xfrm>
          <a:prstGeom prst="rect">
            <a:avLst/>
          </a:prstGeom>
          <a:noFill/>
        </p:spPr>
        <p:txBody>
          <a:bodyPr wrap="square" rtlCol="0">
            <a:spAutoFit/>
          </a:bodyPr>
          <a:lstStyle/>
          <a:p>
            <a:pPr algn="r"/>
            <a:r>
              <a:rPr lang="en-US" sz="2800" dirty="0"/>
              <a:t>50</a:t>
            </a:r>
            <a:r>
              <a:rPr lang="en-US" sz="2800" baseline="30000" dirty="0"/>
              <a:t>th</a:t>
            </a:r>
            <a:r>
              <a:rPr lang="en-US" sz="2800" dirty="0"/>
              <a:t> percentile</a:t>
            </a:r>
          </a:p>
        </p:txBody>
      </p:sp>
      <p:sp>
        <p:nvSpPr>
          <p:cNvPr id="36" name="TextBox 35">
            <a:extLst>
              <a:ext uri="{FF2B5EF4-FFF2-40B4-BE49-F238E27FC236}">
                <a16:creationId xmlns:a16="http://schemas.microsoft.com/office/drawing/2014/main" id="{555A31CF-088A-C2C0-9A7D-503D1E4BAB7F}"/>
              </a:ext>
            </a:extLst>
          </p:cNvPr>
          <p:cNvSpPr txBox="1"/>
          <p:nvPr/>
        </p:nvSpPr>
        <p:spPr>
          <a:xfrm>
            <a:off x="5161936" y="16466799"/>
            <a:ext cx="4689987" cy="830997"/>
          </a:xfrm>
          <a:prstGeom prst="rect">
            <a:avLst/>
          </a:prstGeom>
          <a:noFill/>
        </p:spPr>
        <p:txBody>
          <a:bodyPr wrap="square" rtlCol="0">
            <a:spAutoFit/>
          </a:bodyPr>
          <a:lstStyle/>
          <a:p>
            <a:pPr algn="ctr"/>
            <a:r>
              <a:rPr lang="en-US" sz="4800" dirty="0"/>
              <a:t>Age (years)</a:t>
            </a:r>
          </a:p>
        </p:txBody>
      </p:sp>
      <p:sp>
        <p:nvSpPr>
          <p:cNvPr id="37" name="TextBox 36">
            <a:extLst>
              <a:ext uri="{FF2B5EF4-FFF2-40B4-BE49-F238E27FC236}">
                <a16:creationId xmlns:a16="http://schemas.microsoft.com/office/drawing/2014/main" id="{036AFDB4-8500-21C7-BEA5-D3D46949E0A5}"/>
              </a:ext>
            </a:extLst>
          </p:cNvPr>
          <p:cNvSpPr txBox="1"/>
          <p:nvPr/>
        </p:nvSpPr>
        <p:spPr>
          <a:xfrm rot="16200000">
            <a:off x="-2589223" y="10234684"/>
            <a:ext cx="6863135" cy="830997"/>
          </a:xfrm>
          <a:prstGeom prst="rect">
            <a:avLst/>
          </a:prstGeom>
          <a:noFill/>
        </p:spPr>
        <p:txBody>
          <a:bodyPr wrap="square" rtlCol="0">
            <a:spAutoFit/>
          </a:bodyPr>
          <a:lstStyle/>
          <a:p>
            <a:pPr algn="ctr"/>
            <a:r>
              <a:rPr lang="en-US" sz="4800" dirty="0"/>
              <a:t>Blood pressure (mmHg)</a:t>
            </a:r>
          </a:p>
        </p:txBody>
      </p:sp>
      <p:sp>
        <p:nvSpPr>
          <p:cNvPr id="38" name="Oval 37">
            <a:extLst>
              <a:ext uri="{FF2B5EF4-FFF2-40B4-BE49-F238E27FC236}">
                <a16:creationId xmlns:a16="http://schemas.microsoft.com/office/drawing/2014/main" id="{4B39BCF0-2014-8D6A-04AC-BF5CE87ACBF2}"/>
              </a:ext>
            </a:extLst>
          </p:cNvPr>
          <p:cNvSpPr/>
          <p:nvPr/>
        </p:nvSpPr>
        <p:spPr>
          <a:xfrm>
            <a:off x="2590327" y="10553613"/>
            <a:ext cx="206477" cy="20647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EEE5925-1905-7E38-A6FE-F0C22D4CA8BE}"/>
              </a:ext>
            </a:extLst>
          </p:cNvPr>
          <p:cNvSpPr/>
          <p:nvPr/>
        </p:nvSpPr>
        <p:spPr>
          <a:xfrm>
            <a:off x="2590326" y="9925508"/>
            <a:ext cx="206477" cy="20647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6F99CBE-8387-BA0A-677F-5518EDB06C68}"/>
              </a:ext>
            </a:extLst>
          </p:cNvPr>
          <p:cNvSpPr/>
          <p:nvPr/>
        </p:nvSpPr>
        <p:spPr>
          <a:xfrm>
            <a:off x="3794304" y="9672325"/>
            <a:ext cx="206477" cy="20647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32A0B3C-FE8A-E2CF-D892-C8AA4D27FAE1}"/>
              </a:ext>
            </a:extLst>
          </p:cNvPr>
          <p:cNvSpPr/>
          <p:nvPr/>
        </p:nvSpPr>
        <p:spPr>
          <a:xfrm>
            <a:off x="3810143" y="7167398"/>
            <a:ext cx="206477" cy="20647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EE71113-8B8F-CD9A-F78E-BDA7800E36D2}"/>
              </a:ext>
            </a:extLst>
          </p:cNvPr>
          <p:cNvSpPr/>
          <p:nvPr/>
        </p:nvSpPr>
        <p:spPr>
          <a:xfrm>
            <a:off x="6365913" y="8200594"/>
            <a:ext cx="206477" cy="20647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8E2C95BE-B97D-0BCF-BF33-9D96B2B9EE14}"/>
              </a:ext>
            </a:extLst>
          </p:cNvPr>
          <p:cNvSpPr/>
          <p:nvPr/>
        </p:nvSpPr>
        <p:spPr>
          <a:xfrm>
            <a:off x="6341542" y="7038836"/>
            <a:ext cx="206477" cy="20647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08BF924-AA3A-A1F5-214F-00D676FD0C47}"/>
              </a:ext>
            </a:extLst>
          </p:cNvPr>
          <p:cNvSpPr/>
          <p:nvPr/>
        </p:nvSpPr>
        <p:spPr>
          <a:xfrm>
            <a:off x="4016620" y="9895941"/>
            <a:ext cx="3180349" cy="102327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70 / </a:t>
            </a:r>
            <a:r>
              <a:rPr lang="en-US" sz="2800" u="sng" dirty="0">
                <a:solidFill>
                  <a:schemeClr val="tx1"/>
                </a:solidFill>
              </a:rPr>
              <a:t>46</a:t>
            </a:r>
          </a:p>
          <a:p>
            <a:r>
              <a:rPr lang="en-US" sz="2800" dirty="0">
                <a:solidFill>
                  <a:schemeClr val="tx1"/>
                </a:solidFill>
              </a:rPr>
              <a:t>92</a:t>
            </a:r>
            <a:r>
              <a:rPr lang="en-US" sz="2800" baseline="30000" dirty="0">
                <a:solidFill>
                  <a:schemeClr val="tx1"/>
                </a:solidFill>
              </a:rPr>
              <a:t>nd</a:t>
            </a:r>
            <a:r>
              <a:rPr lang="en-US" sz="2800" dirty="0">
                <a:solidFill>
                  <a:schemeClr val="tx1"/>
                </a:solidFill>
              </a:rPr>
              <a:t> %</a:t>
            </a:r>
            <a:r>
              <a:rPr lang="en-US" sz="2800" dirty="0" err="1">
                <a:solidFill>
                  <a:schemeClr val="tx1"/>
                </a:solidFill>
              </a:rPr>
              <a:t>ile</a:t>
            </a:r>
            <a:r>
              <a:rPr lang="en-US" sz="2800" dirty="0">
                <a:solidFill>
                  <a:schemeClr val="tx1"/>
                </a:solidFill>
              </a:rPr>
              <a:t> / </a:t>
            </a:r>
            <a:r>
              <a:rPr lang="en-US" sz="2800" u="sng" dirty="0">
                <a:solidFill>
                  <a:schemeClr val="tx1"/>
                </a:solidFill>
              </a:rPr>
              <a:t>60</a:t>
            </a:r>
            <a:r>
              <a:rPr lang="en-US" sz="2800" u="sng" baseline="30000" dirty="0">
                <a:solidFill>
                  <a:schemeClr val="tx1"/>
                </a:solidFill>
              </a:rPr>
              <a:t>th</a:t>
            </a:r>
            <a:r>
              <a:rPr lang="en-US" sz="2800" dirty="0">
                <a:solidFill>
                  <a:schemeClr val="tx1"/>
                </a:solidFill>
              </a:rPr>
              <a:t> %</a:t>
            </a:r>
            <a:r>
              <a:rPr lang="en-US" sz="2800" dirty="0" err="1">
                <a:solidFill>
                  <a:schemeClr val="tx1"/>
                </a:solidFill>
              </a:rPr>
              <a:t>ile</a:t>
            </a:r>
            <a:endParaRPr lang="en-US" sz="2800" dirty="0">
              <a:solidFill>
                <a:schemeClr val="tx1"/>
              </a:solidFill>
            </a:endParaRPr>
          </a:p>
        </p:txBody>
      </p:sp>
      <p:sp>
        <p:nvSpPr>
          <p:cNvPr id="46" name="TextBox 45">
            <a:extLst>
              <a:ext uri="{FF2B5EF4-FFF2-40B4-BE49-F238E27FC236}">
                <a16:creationId xmlns:a16="http://schemas.microsoft.com/office/drawing/2014/main" id="{0F00E136-6A25-ADFF-AD64-FA506387483A}"/>
              </a:ext>
            </a:extLst>
          </p:cNvPr>
          <p:cNvSpPr txBox="1"/>
          <p:nvPr/>
        </p:nvSpPr>
        <p:spPr>
          <a:xfrm>
            <a:off x="12272450" y="10267743"/>
            <a:ext cx="6843252" cy="6001643"/>
          </a:xfrm>
          <a:prstGeom prst="rect">
            <a:avLst/>
          </a:prstGeom>
          <a:noFill/>
        </p:spPr>
        <p:txBody>
          <a:bodyPr wrap="square" rtlCol="0">
            <a:spAutoFit/>
          </a:bodyPr>
          <a:lstStyle/>
          <a:p>
            <a:r>
              <a:rPr lang="en-US" sz="4800" b="1" u="sng" dirty="0">
                <a:solidFill>
                  <a:schemeClr val="accent1"/>
                </a:solidFill>
              </a:rPr>
              <a:t>Recommendations</a:t>
            </a:r>
          </a:p>
          <a:p>
            <a:r>
              <a:rPr lang="en-US" sz="4800" dirty="0"/>
              <a:t>Stage 1 hypertension diagnosis criteria: three measurements &gt;95</a:t>
            </a:r>
            <a:r>
              <a:rPr lang="en-US" sz="4800" baseline="30000" dirty="0"/>
              <a:t>th</a:t>
            </a:r>
            <a:r>
              <a:rPr lang="en-US" sz="4800" dirty="0"/>
              <a:t> percentile</a:t>
            </a:r>
          </a:p>
          <a:p>
            <a:r>
              <a:rPr lang="en-US" sz="4800" dirty="0"/>
              <a:t>Consider ABPM, </a:t>
            </a:r>
            <a:r>
              <a:rPr lang="en-US" sz="4800" u="sng" dirty="0">
                <a:solidFill>
                  <a:schemeClr val="accent1"/>
                </a:solidFill>
              </a:rPr>
              <a:t>diagnostic evaluation</a:t>
            </a:r>
            <a:r>
              <a:rPr lang="en-US" sz="4800" dirty="0"/>
              <a:t>, subspecialty referral</a:t>
            </a:r>
          </a:p>
        </p:txBody>
      </p:sp>
      <p:sp>
        <p:nvSpPr>
          <p:cNvPr id="47" name="TextBox 46">
            <a:extLst>
              <a:ext uri="{FF2B5EF4-FFF2-40B4-BE49-F238E27FC236}">
                <a16:creationId xmlns:a16="http://schemas.microsoft.com/office/drawing/2014/main" id="{96BEFEF4-A243-D6EB-1E80-7EAEF71811D3}"/>
              </a:ext>
            </a:extLst>
          </p:cNvPr>
          <p:cNvSpPr txBox="1"/>
          <p:nvPr/>
        </p:nvSpPr>
        <p:spPr>
          <a:xfrm>
            <a:off x="4119663" y="9431736"/>
            <a:ext cx="3319270" cy="461665"/>
          </a:xfrm>
          <a:prstGeom prst="rect">
            <a:avLst/>
          </a:prstGeom>
          <a:noFill/>
        </p:spPr>
        <p:txBody>
          <a:bodyPr wrap="square" rtlCol="0">
            <a:spAutoFit/>
          </a:bodyPr>
          <a:lstStyle/>
          <a:p>
            <a:r>
              <a:rPr lang="en-US" sz="2400" i="1" dirty="0"/>
              <a:t>hover</a:t>
            </a:r>
          </a:p>
        </p:txBody>
      </p:sp>
      <p:sp>
        <p:nvSpPr>
          <p:cNvPr id="48" name="TextBox 47">
            <a:extLst>
              <a:ext uri="{FF2B5EF4-FFF2-40B4-BE49-F238E27FC236}">
                <a16:creationId xmlns:a16="http://schemas.microsoft.com/office/drawing/2014/main" id="{C595F975-3C5B-79AA-79DD-4E9E77FCD150}"/>
              </a:ext>
            </a:extLst>
          </p:cNvPr>
          <p:cNvSpPr txBox="1"/>
          <p:nvPr/>
        </p:nvSpPr>
        <p:spPr>
          <a:xfrm>
            <a:off x="19964081" y="6167125"/>
            <a:ext cx="10126212" cy="5078313"/>
          </a:xfrm>
          <a:prstGeom prst="rect">
            <a:avLst/>
          </a:prstGeom>
          <a:noFill/>
        </p:spPr>
        <p:txBody>
          <a:bodyPr wrap="square" rtlCol="0">
            <a:spAutoFit/>
          </a:bodyPr>
          <a:lstStyle/>
          <a:p>
            <a:pPr marL="457200" indent="-457200">
              <a:buFont typeface="Arial" panose="020B0604020202020204" pitchFamily="34" charset="0"/>
              <a:buChar char="•"/>
            </a:pPr>
            <a:r>
              <a:rPr lang="en-US" sz="5400" dirty="0"/>
              <a:t>Hover over data point: show text bubble with associated blood pressure reading and percentiles</a:t>
            </a:r>
          </a:p>
          <a:p>
            <a:pPr marL="457200" indent="-457200">
              <a:buFont typeface="Arial" panose="020B0604020202020204" pitchFamily="34" charset="0"/>
              <a:buChar char="•"/>
            </a:pPr>
            <a:r>
              <a:rPr lang="en-US" sz="5400" dirty="0"/>
              <a:t>Text box to the right of the plot shows pertinent diagnostic criteria and recommendations</a:t>
            </a:r>
          </a:p>
        </p:txBody>
      </p:sp>
      <p:sp>
        <p:nvSpPr>
          <p:cNvPr id="49" name="Oval 48">
            <a:extLst>
              <a:ext uri="{FF2B5EF4-FFF2-40B4-BE49-F238E27FC236}">
                <a16:creationId xmlns:a16="http://schemas.microsoft.com/office/drawing/2014/main" id="{E21252DF-73B9-C97C-8449-E1505BAC1D31}"/>
              </a:ext>
            </a:extLst>
          </p:cNvPr>
          <p:cNvSpPr/>
          <p:nvPr/>
        </p:nvSpPr>
        <p:spPr>
          <a:xfrm>
            <a:off x="12216812" y="6154364"/>
            <a:ext cx="206477" cy="20647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D41E233-F8FB-30B3-D300-7D2369229A05}"/>
              </a:ext>
            </a:extLst>
          </p:cNvPr>
          <p:cNvSpPr/>
          <p:nvPr/>
        </p:nvSpPr>
        <p:spPr>
          <a:xfrm>
            <a:off x="12223974" y="6743489"/>
            <a:ext cx="206477" cy="20647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98DC6300-B186-92F5-83BE-65C72AAA9A74}"/>
              </a:ext>
            </a:extLst>
          </p:cNvPr>
          <p:cNvSpPr txBox="1"/>
          <p:nvPr/>
        </p:nvSpPr>
        <p:spPr>
          <a:xfrm>
            <a:off x="12681732" y="5995992"/>
            <a:ext cx="4955457" cy="523220"/>
          </a:xfrm>
          <a:prstGeom prst="rect">
            <a:avLst/>
          </a:prstGeom>
          <a:noFill/>
        </p:spPr>
        <p:txBody>
          <a:bodyPr wrap="square" rtlCol="0">
            <a:spAutoFit/>
          </a:bodyPr>
          <a:lstStyle/>
          <a:p>
            <a:r>
              <a:rPr lang="en-US" sz="2800" dirty="0"/>
              <a:t>Systolic</a:t>
            </a:r>
          </a:p>
        </p:txBody>
      </p:sp>
      <p:sp>
        <p:nvSpPr>
          <p:cNvPr id="52" name="TextBox 51">
            <a:extLst>
              <a:ext uri="{FF2B5EF4-FFF2-40B4-BE49-F238E27FC236}">
                <a16:creationId xmlns:a16="http://schemas.microsoft.com/office/drawing/2014/main" id="{5B11DC90-945A-5F5E-369D-872CE1D59B58}"/>
              </a:ext>
            </a:extLst>
          </p:cNvPr>
          <p:cNvSpPr txBox="1"/>
          <p:nvPr/>
        </p:nvSpPr>
        <p:spPr>
          <a:xfrm>
            <a:off x="12738490" y="6585117"/>
            <a:ext cx="4955457" cy="523220"/>
          </a:xfrm>
          <a:prstGeom prst="rect">
            <a:avLst/>
          </a:prstGeom>
          <a:noFill/>
        </p:spPr>
        <p:txBody>
          <a:bodyPr wrap="square" rtlCol="0">
            <a:spAutoFit/>
          </a:bodyPr>
          <a:lstStyle/>
          <a:p>
            <a:r>
              <a:rPr lang="en-US" sz="2800" dirty="0"/>
              <a:t>Diastolic</a:t>
            </a:r>
          </a:p>
        </p:txBody>
      </p:sp>
      <p:sp>
        <p:nvSpPr>
          <p:cNvPr id="53" name="TextBox 52">
            <a:extLst>
              <a:ext uri="{FF2B5EF4-FFF2-40B4-BE49-F238E27FC236}">
                <a16:creationId xmlns:a16="http://schemas.microsoft.com/office/drawing/2014/main" id="{0B45436D-FDDA-F86E-615F-D8AAED9DEF88}"/>
              </a:ext>
            </a:extLst>
          </p:cNvPr>
          <p:cNvSpPr txBox="1"/>
          <p:nvPr/>
        </p:nvSpPr>
        <p:spPr>
          <a:xfrm>
            <a:off x="1053454" y="25618135"/>
            <a:ext cx="18062247" cy="4247317"/>
          </a:xfrm>
          <a:prstGeom prst="rect">
            <a:avLst/>
          </a:prstGeom>
          <a:noFill/>
        </p:spPr>
        <p:txBody>
          <a:bodyPr wrap="square" rtlCol="0">
            <a:spAutoFit/>
          </a:bodyPr>
          <a:lstStyle/>
          <a:p>
            <a:pPr marL="457200" indent="-457200">
              <a:buFont typeface="Arial" panose="020B0604020202020204" pitchFamily="34" charset="0"/>
              <a:buChar char="•"/>
            </a:pPr>
            <a:r>
              <a:rPr lang="en-US" sz="5400" dirty="0"/>
              <a:t>Legend and plot are linked so that click on a series within the legend displays only those points in the graph; clicking elsewhere displays all data points</a:t>
            </a:r>
          </a:p>
          <a:p>
            <a:pPr marL="457200" indent="-457200">
              <a:buFont typeface="Arial" panose="020B0604020202020204" pitchFamily="34" charset="0"/>
              <a:buChar char="•"/>
            </a:pPr>
            <a:r>
              <a:rPr lang="en-US" sz="5400" dirty="0"/>
              <a:t>Clicking on a percentile line (i.e., 90</a:t>
            </a:r>
            <a:r>
              <a:rPr lang="en-US" sz="5400" baseline="30000" dirty="0"/>
              <a:t>th</a:t>
            </a:r>
            <a:r>
              <a:rPr lang="en-US" sz="5400" dirty="0"/>
              <a:t>, 95</a:t>
            </a:r>
            <a:r>
              <a:rPr lang="en-US" sz="5400" baseline="30000" dirty="0"/>
              <a:t>th</a:t>
            </a:r>
            <a:r>
              <a:rPr lang="en-US" sz="5400" dirty="0"/>
              <a:t>, 95</a:t>
            </a:r>
            <a:r>
              <a:rPr lang="en-US" sz="5400" baseline="30000" dirty="0"/>
              <a:t>th</a:t>
            </a:r>
            <a:r>
              <a:rPr lang="en-US" sz="5400" dirty="0"/>
              <a:t> + 12) hides all points below that cutoff</a:t>
            </a:r>
          </a:p>
        </p:txBody>
      </p:sp>
      <p:sp>
        <p:nvSpPr>
          <p:cNvPr id="55" name="TextBox 54">
            <a:extLst>
              <a:ext uri="{FF2B5EF4-FFF2-40B4-BE49-F238E27FC236}">
                <a16:creationId xmlns:a16="http://schemas.microsoft.com/office/drawing/2014/main" id="{77172CDD-8C03-FF0B-5395-0F2C4D80D8CE}"/>
              </a:ext>
            </a:extLst>
          </p:cNvPr>
          <p:cNvSpPr txBox="1"/>
          <p:nvPr/>
        </p:nvSpPr>
        <p:spPr>
          <a:xfrm>
            <a:off x="19964081" y="24787139"/>
            <a:ext cx="10126212" cy="5909310"/>
          </a:xfrm>
          <a:prstGeom prst="rect">
            <a:avLst/>
          </a:prstGeom>
          <a:noFill/>
        </p:spPr>
        <p:txBody>
          <a:bodyPr wrap="square" rtlCol="0">
            <a:spAutoFit/>
          </a:bodyPr>
          <a:lstStyle/>
          <a:p>
            <a:pPr marL="457200" indent="-457200">
              <a:buFont typeface="Arial" panose="020B0604020202020204" pitchFamily="34" charset="0"/>
              <a:buChar char="•"/>
            </a:pPr>
            <a:r>
              <a:rPr lang="en-US" sz="5400" dirty="0"/>
              <a:t>Use published calculator to compute percentiles for each blood pressure data point</a:t>
            </a:r>
          </a:p>
          <a:p>
            <a:pPr marL="457200" indent="-457200">
              <a:buFont typeface="Arial" panose="020B0604020202020204" pitchFamily="34" charset="0"/>
              <a:buChar char="•"/>
            </a:pPr>
            <a:r>
              <a:rPr lang="en-US" sz="5400" dirty="0"/>
              <a:t>Give recommendations/diagnostic criteria based on American Academy of Pediatrics guidelines</a:t>
            </a:r>
          </a:p>
        </p:txBody>
      </p:sp>
    </p:spTree>
    <p:extLst>
      <p:ext uri="{BB962C8B-B14F-4D97-AF65-F5344CB8AC3E}">
        <p14:creationId xmlns:p14="http://schemas.microsoft.com/office/powerpoint/2010/main" val="1843006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B72B0E-A251-0B4A-136E-6EB232C8A6FA}"/>
              </a:ext>
            </a:extLst>
          </p:cNvPr>
          <p:cNvSpPr txBox="1"/>
          <p:nvPr/>
        </p:nvSpPr>
        <p:spPr>
          <a:xfrm>
            <a:off x="678424" y="14836877"/>
            <a:ext cx="28818349" cy="15050274"/>
          </a:xfrm>
          <a:prstGeom prst="rect">
            <a:avLst/>
          </a:prstGeom>
          <a:noFill/>
        </p:spPr>
        <p:txBody>
          <a:bodyPr wrap="square" rtlCol="0">
            <a:spAutoFit/>
          </a:bodyPr>
          <a:lstStyle/>
          <a:p>
            <a:endParaRPr lang="en-US" sz="5400" dirty="0"/>
          </a:p>
          <a:p>
            <a:r>
              <a:rPr lang="en-US" sz="5400" b="1" dirty="0"/>
              <a:t>Describe potential visualization challenges.</a:t>
            </a:r>
          </a:p>
          <a:p>
            <a:pPr marL="685800" indent="-685800">
              <a:buFont typeface="Arial" panose="020B0604020202020204" pitchFamily="34" charset="0"/>
              <a:buChar char="•"/>
            </a:pPr>
            <a:r>
              <a:rPr lang="en-US" sz="5400" dirty="0"/>
              <a:t>Overlapping data points may be an issues depending on how frequently patients have their vitals measured and documented (but this won’t be an issue with the NHANES data we’re using for proof of concept in this project).</a:t>
            </a:r>
          </a:p>
          <a:p>
            <a:pPr marL="685800" indent="-685800">
              <a:buFont typeface="Arial" panose="020B0604020202020204" pitchFamily="34" charset="0"/>
              <a:buChar char="•"/>
            </a:pPr>
            <a:r>
              <a:rPr lang="en-US" sz="5400" dirty="0"/>
              <a:t>There are different cutoffs/diagnostic criteria for people &lt;13 years old and &gt;= 13 years old, so we will need to design a way to transition smoothly between two different </a:t>
            </a:r>
            <a:r>
              <a:rPr lang="en-US" sz="5400" i="1" dirty="0"/>
              <a:t>y</a:t>
            </a:r>
            <a:r>
              <a:rPr lang="en-US" sz="5400" dirty="0"/>
              <a:t> axes.</a:t>
            </a:r>
          </a:p>
          <a:p>
            <a:endParaRPr lang="en-US" sz="5400" dirty="0"/>
          </a:p>
          <a:p>
            <a:r>
              <a:rPr lang="en-US" sz="5400" b="1" dirty="0"/>
              <a:t>Write two or three short paragraphs describing how you are planning to implement your application and how different components of your visualization will be interacting with each other. Note that your design may go beyond what you will actually be able to implement in your </a:t>
            </a:r>
            <a:r>
              <a:rPr lang="en-US" sz="5400" b="1" dirty="0" err="1"/>
              <a:t>Streamlit</a:t>
            </a:r>
            <a:r>
              <a:rPr lang="en-US" sz="5400" b="1" dirty="0"/>
              <a:t> app. </a:t>
            </a:r>
          </a:p>
          <a:p>
            <a:pPr indent="914400"/>
            <a:r>
              <a:rPr lang="en-US" sz="5400" dirty="0"/>
              <a:t>Ideally, this application would integrate into the EHR with FHIR, but we won’t be doing that in this project. Here, we will be implementing it as a standalone app that imports data from the NHANES data set with an option to also manually enter data.</a:t>
            </a:r>
          </a:p>
          <a:p>
            <a:pPr indent="914400"/>
            <a:r>
              <a:rPr lang="en-US" sz="5400" dirty="0"/>
              <a:t>The data will be used to calculate percentiles for the blood pressures (which are dependent on age, sex, and height) and plotted. </a:t>
            </a:r>
            <a:r>
              <a:rPr lang="en-US" sz="5400"/>
              <a:t>The app will </a:t>
            </a:r>
            <a:r>
              <a:rPr lang="en-US" sz="5400" dirty="0"/>
              <a:t>also match up the data points to the most appropriate diagnosis and diagnostic/treatment recommendations. This will then display in a text box to the right of the plot, so that the clinician user can act on the data.</a:t>
            </a:r>
          </a:p>
        </p:txBody>
      </p:sp>
    </p:spTree>
    <p:extLst>
      <p:ext uri="{BB962C8B-B14F-4D97-AF65-F5344CB8AC3E}">
        <p14:creationId xmlns:p14="http://schemas.microsoft.com/office/powerpoint/2010/main" val="14288336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226</TotalTime>
  <Words>615</Words>
  <Application>Microsoft Office PowerPoint</Application>
  <PresentationFormat>Custom</PresentationFormat>
  <Paragraphs>86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Kats, Daniel J.,MD</dc:creator>
  <cp:lastModifiedBy>Dan Kats</cp:lastModifiedBy>
  <cp:revision>14</cp:revision>
  <dcterms:created xsi:type="dcterms:W3CDTF">2024-02-18T14:41:20Z</dcterms:created>
  <dcterms:modified xsi:type="dcterms:W3CDTF">2024-02-20T17:56:45Z</dcterms:modified>
</cp:coreProperties>
</file>