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305" r:id="rId4"/>
    <p:sldId id="258" r:id="rId5"/>
    <p:sldId id="259" r:id="rId6"/>
    <p:sldId id="260" r:id="rId7"/>
    <p:sldId id="261" r:id="rId8"/>
    <p:sldId id="263" r:id="rId9"/>
    <p:sldId id="312" r:id="rId10"/>
    <p:sldId id="264" r:id="rId11"/>
    <p:sldId id="265" r:id="rId12"/>
    <p:sldId id="309" r:id="rId13"/>
    <p:sldId id="310" r:id="rId14"/>
    <p:sldId id="266" r:id="rId15"/>
    <p:sldId id="267" r:id="rId16"/>
    <p:sldId id="268" r:id="rId17"/>
    <p:sldId id="274" r:id="rId18"/>
    <p:sldId id="270" r:id="rId19"/>
    <p:sldId id="273" r:id="rId20"/>
    <p:sldId id="269" r:id="rId21"/>
    <p:sldId id="271" r:id="rId22"/>
    <p:sldId id="272" r:id="rId23"/>
    <p:sldId id="275" r:id="rId24"/>
    <p:sldId id="307" r:id="rId25"/>
    <p:sldId id="276" r:id="rId26"/>
    <p:sldId id="277" r:id="rId27"/>
    <p:sldId id="278" r:id="rId28"/>
    <p:sldId id="279" r:id="rId29"/>
    <p:sldId id="282" r:id="rId30"/>
    <p:sldId id="283" r:id="rId31"/>
    <p:sldId id="284" r:id="rId32"/>
    <p:sldId id="280" r:id="rId33"/>
    <p:sldId id="281" r:id="rId34"/>
    <p:sldId id="285" r:id="rId35"/>
    <p:sldId id="306" r:id="rId36"/>
    <p:sldId id="289" r:id="rId37"/>
    <p:sldId id="288" r:id="rId38"/>
    <p:sldId id="286" r:id="rId39"/>
    <p:sldId id="290" r:id="rId40"/>
    <p:sldId id="291" r:id="rId41"/>
    <p:sldId id="308" r:id="rId42"/>
    <p:sldId id="293" r:id="rId43"/>
    <p:sldId id="294" r:id="rId44"/>
    <p:sldId id="292" r:id="rId45"/>
    <p:sldId id="287" r:id="rId46"/>
    <p:sldId id="295" r:id="rId47"/>
    <p:sldId id="296" r:id="rId48"/>
    <p:sldId id="297" r:id="rId49"/>
    <p:sldId id="298" r:id="rId50"/>
    <p:sldId id="311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/>
    <p:restoredTop sz="93632"/>
  </p:normalViewPr>
  <p:slideViewPr>
    <p:cSldViewPr snapToObjects="1">
      <p:cViewPr varScale="1">
        <p:scale>
          <a:sx n="104" d="100"/>
          <a:sy n="104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4A86-5EB1-7B4F-88E9-168D40A69172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593-529F-7543-9E91-40A8B76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AB593-529F-7543-9E91-40A8B764F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0275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7FE-4EA3-7E47-A7AD-8994CFAA65C4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DEF-4155-FD41-98CE-B527479EA9F2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DE40-54E4-DA49-BD29-77FCBEA2BC13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E20-E0CD-7E43-A187-719CB901E84E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B185-5CD9-6C4E-9BD0-DDF7DBE36D73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73088"/>
            <a:ext cx="7886700" cy="28527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52813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88A-1842-9F49-95B1-1C9EBD2CB4A9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A595-84B5-A445-8DE9-FB71FE8FA13E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159-4376-D94C-BADB-F46A0E7C78AA}" type="datetime1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78467"/>
            <a:ext cx="7886700" cy="206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4114800"/>
            <a:ext cx="7886700" cy="20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08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423C-7A4C-D046-8792-3C03908A2E8B}" type="datetime1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46D2-7C62-D640-ACCB-6B49177E2E6B}" type="datetime1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B29A-6D60-1E46-AA56-BA2BF07E322A}" type="datetime1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E47-F35A-3A47-8BB3-DE4A26CF8BA2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159-4376-D94C-BADB-F46A0E7C78AA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914751"/>
          </a:xfrm>
        </p:spPr>
        <p:txBody>
          <a:bodyPr/>
          <a:lstStyle/>
          <a:p>
            <a:r>
              <a:rPr lang="en-US" dirty="0"/>
              <a:t>Sex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Anatomy, Physiology, and Puberty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52722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accent3"/>
                </a:solidFill>
              </a:rPr>
              <a:t>Special thanks to University Hospitals, Cleveland, OH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828800" y="3124200"/>
            <a:ext cx="5486400" cy="155575"/>
            <a:chOff x="1828800" y="3200400"/>
            <a:chExt cx="5486400" cy="15557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3276600"/>
              <a:ext cx="5486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457700" y="3200400"/>
              <a:ext cx="228600" cy="155575"/>
              <a:chOff x="4419600" y="3200400"/>
              <a:chExt cx="228600" cy="15557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4419600" y="3200400"/>
                <a:ext cx="152400" cy="1524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495800" y="3203575"/>
                <a:ext cx="152400" cy="1524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472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puberty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Hormones are chemicals that the body uses to send messages</a:t>
            </a:r>
          </a:p>
          <a:p>
            <a:pPr lvl="1"/>
            <a:r>
              <a:rPr lang="en-US" dirty="0"/>
              <a:t>The brain uses sex hormones to communicate with the sex organs (e.g. breasts, genitals) to tell them to develop</a:t>
            </a:r>
          </a:p>
          <a:p>
            <a:r>
              <a:rPr lang="en-US" dirty="0"/>
              <a:t>The main sex hormones are: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chemeClr val="accent2"/>
                </a:solidFill>
              </a:rPr>
              <a:t>Testosterone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chemeClr val="accent6"/>
                </a:solidFill>
              </a:rPr>
              <a:t>Estrogen</a:t>
            </a:r>
          </a:p>
          <a:p>
            <a:r>
              <a:rPr lang="en-US" dirty="0"/>
              <a:t>Both boys and girls make both, but in different amounts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chemeClr val="accent2"/>
                </a:solidFill>
              </a:rPr>
              <a:t>Boys</a:t>
            </a:r>
            <a:r>
              <a:rPr lang="en-US" dirty="0"/>
              <a:t> make lots of </a:t>
            </a:r>
            <a:r>
              <a:rPr lang="en-US" dirty="0">
                <a:solidFill>
                  <a:schemeClr val="accent2"/>
                </a:solidFill>
              </a:rPr>
              <a:t>testosterone</a:t>
            </a:r>
            <a:r>
              <a:rPr lang="en-US" dirty="0"/>
              <a:t>, not so much estrogen 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chemeClr val="accent6"/>
                </a:solidFill>
              </a:rPr>
              <a:t>Girls</a:t>
            </a:r>
            <a:r>
              <a:rPr lang="en-US" dirty="0"/>
              <a:t> make lots of </a:t>
            </a:r>
            <a:r>
              <a:rPr lang="en-US" dirty="0">
                <a:solidFill>
                  <a:schemeClr val="accent6"/>
                </a:solidFill>
              </a:rPr>
              <a:t>estrogen</a:t>
            </a:r>
            <a:r>
              <a:rPr lang="en-US" dirty="0"/>
              <a:t>, not so much testosterone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puberty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ages 8 and 17 years old</a:t>
            </a:r>
          </a:p>
          <a:p>
            <a:r>
              <a:rPr lang="en-US" u="sng" dirty="0"/>
              <a:t>Usually</a:t>
            </a:r>
            <a:r>
              <a:rPr lang="en-US" dirty="0"/>
              <a:t> starts 10-13 for girls, 12-14 for boys</a:t>
            </a:r>
          </a:p>
          <a:p>
            <a:r>
              <a:rPr lang="en-US" dirty="0"/>
              <a:t>When you start makes no difference to how you develop; no age is </a:t>
            </a:r>
            <a:r>
              <a:rPr lang="en-US"/>
              <a:t>better than any </a:t>
            </a:r>
            <a:r>
              <a:rPr lang="en-US" dirty="0"/>
              <a:t>other one</a:t>
            </a:r>
          </a:p>
          <a:p>
            <a:r>
              <a:rPr lang="en-US" dirty="0"/>
              <a:t>Most of the changes happen in a few years, but can happen slowly over many years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No matter when or how you develop,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THIS IS NORMAL!!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Teens who get a lot of pimples do not wash often enough</a:t>
            </a:r>
          </a:p>
          <a:p>
            <a:pPr lvl="1"/>
            <a:r>
              <a:rPr lang="en-US" dirty="0"/>
              <a:t>False!</a:t>
            </a:r>
          </a:p>
          <a:p>
            <a:pPr lvl="1"/>
            <a:r>
              <a:rPr lang="en-US" dirty="0"/>
              <a:t>During puberty, the body begins making a lot of oils, which can clog up your skin and cause pimples</a:t>
            </a:r>
          </a:p>
          <a:p>
            <a:pPr lvl="1"/>
            <a:r>
              <a:rPr lang="en-US" dirty="0"/>
              <a:t>This is completely normal</a:t>
            </a:r>
          </a:p>
          <a:p>
            <a:pPr lvl="1"/>
            <a:r>
              <a:rPr lang="en-US" dirty="0"/>
              <a:t>Washing can help a bit, but not make it go away completely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girls are emotional and tearful before their periods</a:t>
            </a:r>
          </a:p>
          <a:p>
            <a:pPr lvl="1"/>
            <a:r>
              <a:rPr lang="en-US" dirty="0"/>
              <a:t>False!</a:t>
            </a:r>
          </a:p>
          <a:p>
            <a:pPr lvl="1"/>
            <a:r>
              <a:rPr lang="en-US" dirty="0"/>
              <a:t>During puberty, some people do get more emotional</a:t>
            </a:r>
          </a:p>
          <a:p>
            <a:pPr lvl="2"/>
            <a:r>
              <a:rPr lang="en-US" dirty="0"/>
              <a:t>Totally normal</a:t>
            </a:r>
          </a:p>
          <a:p>
            <a:pPr lvl="1"/>
            <a:r>
              <a:rPr lang="en-US" dirty="0"/>
              <a:t>This happens EQUALLY to BOYS AND GIRLS</a:t>
            </a:r>
          </a:p>
          <a:p>
            <a:pPr lvl="1"/>
            <a:r>
              <a:rPr lang="en-US" dirty="0"/>
              <a:t>Boys’ hormones actually also have a monthly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Anatomy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ready for pictures!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reproductive organs (genitals)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r="2981"/>
          <a:stretch/>
        </p:blipFill>
        <p:spPr>
          <a:xfrm>
            <a:off x="628650" y="2121644"/>
            <a:ext cx="4400550" cy="3759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62600" y="2121643"/>
            <a:ext cx="2952750" cy="37593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Seminal vesicles</a:t>
            </a:r>
          </a:p>
          <a:p>
            <a:pPr marL="0" indent="0">
              <a:buNone/>
            </a:pPr>
            <a:r>
              <a:rPr lang="en-US" dirty="0"/>
              <a:t>Prostate </a:t>
            </a:r>
          </a:p>
          <a:p>
            <a:pPr marL="0" indent="0">
              <a:buNone/>
            </a:pPr>
            <a:r>
              <a:rPr lang="en-US" dirty="0"/>
              <a:t>Vas deferens</a:t>
            </a:r>
          </a:p>
          <a:p>
            <a:pPr marL="0" indent="0">
              <a:buNone/>
            </a:pPr>
            <a:r>
              <a:rPr lang="en-US" dirty="0"/>
              <a:t>Urethra</a:t>
            </a:r>
          </a:p>
          <a:p>
            <a:pPr marL="0" indent="0">
              <a:buNone/>
            </a:pPr>
            <a:r>
              <a:rPr lang="en-US" dirty="0"/>
              <a:t>Penis</a:t>
            </a:r>
          </a:p>
          <a:p>
            <a:pPr marL="0" indent="0">
              <a:buNone/>
            </a:pPr>
            <a:r>
              <a:rPr lang="en-US" dirty="0"/>
              <a:t>Testicles or testes</a:t>
            </a:r>
          </a:p>
          <a:p>
            <a:pPr marL="0" indent="0">
              <a:buNone/>
            </a:pPr>
            <a:r>
              <a:rPr lang="en-US" dirty="0"/>
              <a:t>Scrotum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53946" y="2438400"/>
            <a:ext cx="2308654" cy="84025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56238" y="2971800"/>
            <a:ext cx="2506362" cy="78465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18703" y="3505200"/>
            <a:ext cx="2143897" cy="39129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</p:cNvCxnSpPr>
          <p:nvPr/>
        </p:nvCxnSpPr>
        <p:spPr>
          <a:xfrm flipH="1">
            <a:off x="2924432" y="4001294"/>
            <a:ext cx="2638168" cy="34004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100" y="4495800"/>
            <a:ext cx="2476502" cy="1905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361038" y="4959178"/>
            <a:ext cx="2201563" cy="7002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83459" y="5123935"/>
            <a:ext cx="1979141" cy="36246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Scrotum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Bag of skin that holds testicles</a:t>
            </a:r>
          </a:p>
          <a:p>
            <a:r>
              <a:rPr lang="en-US" dirty="0"/>
              <a:t>Keeps them at the right temperature, slightly cooler than the rest of the body</a:t>
            </a:r>
          </a:p>
          <a:p>
            <a:r>
              <a:rPr lang="en-US" dirty="0"/>
              <a:t>During puberty, gets bigger/baggier and turns a darker color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6238" y="4366053"/>
            <a:ext cx="881448" cy="11944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Testicles/testes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Usually two</a:t>
            </a:r>
          </a:p>
          <a:p>
            <a:pPr lvl="1"/>
            <a:r>
              <a:rPr lang="en-US" dirty="0"/>
              <a:t>One hangs lower than the other</a:t>
            </a:r>
          </a:p>
          <a:p>
            <a:r>
              <a:rPr lang="en-US" dirty="0"/>
              <a:t>Where sperm are made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8616" y="4514336"/>
            <a:ext cx="708454" cy="93087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Vas deferens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Tube that connects testicle to the seminal vesicle</a:t>
            </a:r>
          </a:p>
          <a:p>
            <a:r>
              <a:rPr lang="en-US" dirty="0"/>
              <a:t>Passageway for sperm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18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125362" y="2787428"/>
            <a:ext cx="1581665" cy="2105848"/>
          </a:xfrm>
          <a:custGeom>
            <a:avLst/>
            <a:gdLst>
              <a:gd name="connsiteX0" fmla="*/ 1087395 w 1581665"/>
              <a:gd name="connsiteY0" fmla="*/ 2105848 h 2105848"/>
              <a:gd name="connsiteX1" fmla="*/ 1145060 w 1581665"/>
              <a:gd name="connsiteY1" fmla="*/ 1891664 h 2105848"/>
              <a:gd name="connsiteX2" fmla="*/ 1252152 w 1581665"/>
              <a:gd name="connsiteY2" fmla="*/ 1677480 h 2105848"/>
              <a:gd name="connsiteX3" fmla="*/ 1375719 w 1581665"/>
              <a:gd name="connsiteY3" fmla="*/ 1488010 h 2105848"/>
              <a:gd name="connsiteX4" fmla="*/ 1433384 w 1581665"/>
              <a:gd name="connsiteY4" fmla="*/ 1347967 h 2105848"/>
              <a:gd name="connsiteX5" fmla="*/ 1466335 w 1581665"/>
              <a:gd name="connsiteY5" fmla="*/ 1125545 h 2105848"/>
              <a:gd name="connsiteX6" fmla="*/ 1532238 w 1581665"/>
              <a:gd name="connsiteY6" fmla="*/ 960788 h 2105848"/>
              <a:gd name="connsiteX7" fmla="*/ 1573427 w 1581665"/>
              <a:gd name="connsiteY7" fmla="*/ 878410 h 2105848"/>
              <a:gd name="connsiteX8" fmla="*/ 1581665 w 1581665"/>
              <a:gd name="connsiteY8" fmla="*/ 754842 h 2105848"/>
              <a:gd name="connsiteX9" fmla="*/ 1573427 w 1581665"/>
              <a:gd name="connsiteY9" fmla="*/ 590086 h 2105848"/>
              <a:gd name="connsiteX10" fmla="*/ 1532238 w 1581665"/>
              <a:gd name="connsiteY10" fmla="*/ 482994 h 2105848"/>
              <a:gd name="connsiteX11" fmla="*/ 1408670 w 1581665"/>
              <a:gd name="connsiteY11" fmla="*/ 351188 h 2105848"/>
              <a:gd name="connsiteX12" fmla="*/ 1243914 w 1581665"/>
              <a:gd name="connsiteY12" fmla="*/ 211145 h 2105848"/>
              <a:gd name="connsiteX13" fmla="*/ 1095633 w 1581665"/>
              <a:gd name="connsiteY13" fmla="*/ 128767 h 2105848"/>
              <a:gd name="connsiteX14" fmla="*/ 939114 w 1581665"/>
              <a:gd name="connsiteY14" fmla="*/ 54626 h 2105848"/>
              <a:gd name="connsiteX15" fmla="*/ 724930 w 1581665"/>
              <a:gd name="connsiteY15" fmla="*/ 5199 h 2105848"/>
              <a:gd name="connsiteX16" fmla="*/ 535460 w 1581665"/>
              <a:gd name="connsiteY16" fmla="*/ 5199 h 2105848"/>
              <a:gd name="connsiteX17" fmla="*/ 288324 w 1581665"/>
              <a:gd name="connsiteY17" fmla="*/ 38150 h 2105848"/>
              <a:gd name="connsiteX18" fmla="*/ 98854 w 1581665"/>
              <a:gd name="connsiteY18" fmla="*/ 120529 h 2105848"/>
              <a:gd name="connsiteX19" fmla="*/ 0 w 1581665"/>
              <a:gd name="connsiteY19" fmla="*/ 260572 h 21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81665" h="2105848">
                <a:moveTo>
                  <a:pt x="1087395" y="2105848"/>
                </a:moveTo>
                <a:cubicBezTo>
                  <a:pt x="1102498" y="2034453"/>
                  <a:pt x="1117601" y="1963059"/>
                  <a:pt x="1145060" y="1891664"/>
                </a:cubicBezTo>
                <a:cubicBezTo>
                  <a:pt x="1172520" y="1820269"/>
                  <a:pt x="1213709" y="1744756"/>
                  <a:pt x="1252152" y="1677480"/>
                </a:cubicBezTo>
                <a:cubicBezTo>
                  <a:pt x="1290595" y="1610204"/>
                  <a:pt x="1345514" y="1542929"/>
                  <a:pt x="1375719" y="1488010"/>
                </a:cubicBezTo>
                <a:cubicBezTo>
                  <a:pt x="1405924" y="1433091"/>
                  <a:pt x="1418281" y="1408378"/>
                  <a:pt x="1433384" y="1347967"/>
                </a:cubicBezTo>
                <a:cubicBezTo>
                  <a:pt x="1448487" y="1287556"/>
                  <a:pt x="1449859" y="1190075"/>
                  <a:pt x="1466335" y="1125545"/>
                </a:cubicBezTo>
                <a:cubicBezTo>
                  <a:pt x="1482811" y="1061015"/>
                  <a:pt x="1514389" y="1001977"/>
                  <a:pt x="1532238" y="960788"/>
                </a:cubicBezTo>
                <a:cubicBezTo>
                  <a:pt x="1550087" y="919599"/>
                  <a:pt x="1565189" y="912734"/>
                  <a:pt x="1573427" y="878410"/>
                </a:cubicBezTo>
                <a:cubicBezTo>
                  <a:pt x="1581665" y="844086"/>
                  <a:pt x="1581665" y="802896"/>
                  <a:pt x="1581665" y="754842"/>
                </a:cubicBezTo>
                <a:cubicBezTo>
                  <a:pt x="1581665" y="706788"/>
                  <a:pt x="1581665" y="635394"/>
                  <a:pt x="1573427" y="590086"/>
                </a:cubicBezTo>
                <a:cubicBezTo>
                  <a:pt x="1565189" y="544778"/>
                  <a:pt x="1559698" y="522810"/>
                  <a:pt x="1532238" y="482994"/>
                </a:cubicBezTo>
                <a:cubicBezTo>
                  <a:pt x="1504778" y="443178"/>
                  <a:pt x="1456724" y="396496"/>
                  <a:pt x="1408670" y="351188"/>
                </a:cubicBezTo>
                <a:cubicBezTo>
                  <a:pt x="1360616" y="305880"/>
                  <a:pt x="1296087" y="248215"/>
                  <a:pt x="1243914" y="211145"/>
                </a:cubicBezTo>
                <a:cubicBezTo>
                  <a:pt x="1191741" y="174075"/>
                  <a:pt x="1146433" y="154853"/>
                  <a:pt x="1095633" y="128767"/>
                </a:cubicBezTo>
                <a:cubicBezTo>
                  <a:pt x="1044833" y="102681"/>
                  <a:pt x="1000898" y="75221"/>
                  <a:pt x="939114" y="54626"/>
                </a:cubicBezTo>
                <a:cubicBezTo>
                  <a:pt x="877330" y="34031"/>
                  <a:pt x="792206" y="13437"/>
                  <a:pt x="724930" y="5199"/>
                </a:cubicBezTo>
                <a:cubicBezTo>
                  <a:pt x="657654" y="-3039"/>
                  <a:pt x="608228" y="-293"/>
                  <a:pt x="535460" y="5199"/>
                </a:cubicBezTo>
                <a:cubicBezTo>
                  <a:pt x="462692" y="10691"/>
                  <a:pt x="361092" y="18928"/>
                  <a:pt x="288324" y="38150"/>
                </a:cubicBezTo>
                <a:cubicBezTo>
                  <a:pt x="215556" y="57372"/>
                  <a:pt x="146908" y="83459"/>
                  <a:pt x="98854" y="120529"/>
                </a:cubicBezTo>
                <a:cubicBezTo>
                  <a:pt x="50800" y="157599"/>
                  <a:pt x="0" y="260572"/>
                  <a:pt x="0" y="260572"/>
                </a:cubicBezTo>
              </a:path>
            </a:pathLst>
          </a:cu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Seminal vesicles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Add sperm to semen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19909786">
            <a:off x="1966345" y="3064721"/>
            <a:ext cx="478622" cy="77280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your bodies</a:t>
            </a:r>
          </a:p>
          <a:p>
            <a:r>
              <a:rPr lang="en-US" dirty="0"/>
              <a:t>Answer questions that are uncomfortable to ask</a:t>
            </a:r>
          </a:p>
          <a:p>
            <a:r>
              <a:rPr lang="en-US" dirty="0"/>
              <a:t>Learn how to stay healthy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Adds nutrients to semen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1307" y="3525795"/>
            <a:ext cx="667265" cy="62607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Urethra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Tube through which urine and semen leave the body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21</a:t>
            </a:fld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792627" y="4028303"/>
            <a:ext cx="1277080" cy="1235675"/>
          </a:xfrm>
          <a:custGeom>
            <a:avLst/>
            <a:gdLst>
              <a:gd name="connsiteX0" fmla="*/ 0 w 1277080"/>
              <a:gd name="connsiteY0" fmla="*/ 0 h 1235675"/>
              <a:gd name="connsiteX1" fmla="*/ 90616 w 1277080"/>
              <a:gd name="connsiteY1" fmla="*/ 82378 h 1235675"/>
              <a:gd name="connsiteX2" fmla="*/ 230659 w 1277080"/>
              <a:gd name="connsiteY2" fmla="*/ 140043 h 1235675"/>
              <a:gd name="connsiteX3" fmla="*/ 453081 w 1277080"/>
              <a:gd name="connsiteY3" fmla="*/ 156519 h 1235675"/>
              <a:gd name="connsiteX4" fmla="*/ 650789 w 1277080"/>
              <a:gd name="connsiteY4" fmla="*/ 140043 h 1235675"/>
              <a:gd name="connsiteX5" fmla="*/ 856735 w 1277080"/>
              <a:gd name="connsiteY5" fmla="*/ 115329 h 1235675"/>
              <a:gd name="connsiteX6" fmla="*/ 1029730 w 1277080"/>
              <a:gd name="connsiteY6" fmla="*/ 156519 h 1235675"/>
              <a:gd name="connsiteX7" fmla="*/ 1194487 w 1277080"/>
              <a:gd name="connsiteY7" fmla="*/ 280086 h 1235675"/>
              <a:gd name="connsiteX8" fmla="*/ 1252151 w 1277080"/>
              <a:gd name="connsiteY8" fmla="*/ 428367 h 1235675"/>
              <a:gd name="connsiteX9" fmla="*/ 1268627 w 1277080"/>
              <a:gd name="connsiteY9" fmla="*/ 626075 h 1235675"/>
              <a:gd name="connsiteX10" fmla="*/ 1276865 w 1277080"/>
              <a:gd name="connsiteY10" fmla="*/ 832021 h 1235675"/>
              <a:gd name="connsiteX11" fmla="*/ 1260389 w 1277080"/>
              <a:gd name="connsiteY11" fmla="*/ 1070919 h 1235675"/>
              <a:gd name="connsiteX12" fmla="*/ 1252151 w 1277080"/>
              <a:gd name="connsiteY12" fmla="*/ 1235675 h 123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080" h="1235675">
                <a:moveTo>
                  <a:pt x="0" y="0"/>
                </a:moveTo>
                <a:cubicBezTo>
                  <a:pt x="26086" y="29519"/>
                  <a:pt x="52173" y="59038"/>
                  <a:pt x="90616" y="82378"/>
                </a:cubicBezTo>
                <a:cubicBezTo>
                  <a:pt x="129059" y="105718"/>
                  <a:pt x="170248" y="127686"/>
                  <a:pt x="230659" y="140043"/>
                </a:cubicBezTo>
                <a:cubicBezTo>
                  <a:pt x="291070" y="152400"/>
                  <a:pt x="383059" y="156519"/>
                  <a:pt x="453081" y="156519"/>
                </a:cubicBezTo>
                <a:cubicBezTo>
                  <a:pt x="523103" y="156519"/>
                  <a:pt x="583513" y="146908"/>
                  <a:pt x="650789" y="140043"/>
                </a:cubicBezTo>
                <a:cubicBezTo>
                  <a:pt x="718065" y="133178"/>
                  <a:pt x="793578" y="112583"/>
                  <a:pt x="856735" y="115329"/>
                </a:cubicBezTo>
                <a:cubicBezTo>
                  <a:pt x="919892" y="118075"/>
                  <a:pt x="973438" y="129060"/>
                  <a:pt x="1029730" y="156519"/>
                </a:cubicBezTo>
                <a:cubicBezTo>
                  <a:pt x="1086022" y="183979"/>
                  <a:pt x="1157417" y="234778"/>
                  <a:pt x="1194487" y="280086"/>
                </a:cubicBezTo>
                <a:cubicBezTo>
                  <a:pt x="1231557" y="325394"/>
                  <a:pt x="1239794" y="370702"/>
                  <a:pt x="1252151" y="428367"/>
                </a:cubicBezTo>
                <a:cubicBezTo>
                  <a:pt x="1264508" y="486032"/>
                  <a:pt x="1264508" y="558799"/>
                  <a:pt x="1268627" y="626075"/>
                </a:cubicBezTo>
                <a:cubicBezTo>
                  <a:pt x="1272746" y="693351"/>
                  <a:pt x="1278238" y="757880"/>
                  <a:pt x="1276865" y="832021"/>
                </a:cubicBezTo>
                <a:cubicBezTo>
                  <a:pt x="1275492" y="906162"/>
                  <a:pt x="1264508" y="1003643"/>
                  <a:pt x="1260389" y="1070919"/>
                </a:cubicBezTo>
                <a:cubicBezTo>
                  <a:pt x="1256270" y="1138195"/>
                  <a:pt x="1252151" y="1235675"/>
                  <a:pt x="1252151" y="1235675"/>
                </a:cubicBez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Organ that hangs outside the body</a:t>
            </a:r>
          </a:p>
          <a:p>
            <a:r>
              <a:rPr lang="en-US" dirty="0"/>
              <a:t>Wide range of shapes and sizes</a:t>
            </a:r>
          </a:p>
          <a:p>
            <a:pPr lvl="1"/>
            <a:r>
              <a:rPr lang="en-US" dirty="0"/>
              <a:t>Determined by our genes and random chance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22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812112" y="3733054"/>
            <a:ext cx="641862" cy="1622166"/>
          </a:xfrm>
          <a:custGeom>
            <a:avLst/>
            <a:gdLst>
              <a:gd name="connsiteX0" fmla="*/ 257380 w 641862"/>
              <a:gd name="connsiteY0" fmla="*/ 6924 h 1622166"/>
              <a:gd name="connsiteX1" fmla="*/ 10245 w 641862"/>
              <a:gd name="connsiteY1" fmla="*/ 427054 h 1622166"/>
              <a:gd name="connsiteX2" fmla="*/ 51434 w 641862"/>
              <a:gd name="connsiteY2" fmla="*/ 781281 h 1622166"/>
              <a:gd name="connsiteX3" fmla="*/ 92623 w 641862"/>
              <a:gd name="connsiteY3" fmla="*/ 1077843 h 1622166"/>
              <a:gd name="connsiteX4" fmla="*/ 76147 w 641862"/>
              <a:gd name="connsiteY4" fmla="*/ 1390881 h 1622166"/>
              <a:gd name="connsiteX5" fmla="*/ 150288 w 641862"/>
              <a:gd name="connsiteY5" fmla="*/ 1547400 h 1622166"/>
              <a:gd name="connsiteX6" fmla="*/ 290331 w 641862"/>
              <a:gd name="connsiteY6" fmla="*/ 1621541 h 1622166"/>
              <a:gd name="connsiteX7" fmla="*/ 520991 w 641862"/>
              <a:gd name="connsiteY7" fmla="*/ 1563876 h 1622166"/>
              <a:gd name="connsiteX8" fmla="*/ 636320 w 641862"/>
              <a:gd name="connsiteY8" fmla="*/ 1283789 h 1622166"/>
              <a:gd name="connsiteX9" fmla="*/ 619845 w 641862"/>
              <a:gd name="connsiteY9" fmla="*/ 1086081 h 1622166"/>
              <a:gd name="connsiteX10" fmla="*/ 586893 w 641862"/>
              <a:gd name="connsiteY10" fmla="*/ 484719 h 1622166"/>
              <a:gd name="connsiteX11" fmla="*/ 446850 w 641862"/>
              <a:gd name="connsiteY11" fmla="*/ 188157 h 1622166"/>
              <a:gd name="connsiteX12" fmla="*/ 257380 w 641862"/>
              <a:gd name="connsiteY12" fmla="*/ 6924 h 16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1862" h="1622166">
                <a:moveTo>
                  <a:pt x="257380" y="6924"/>
                </a:moveTo>
                <a:cubicBezTo>
                  <a:pt x="184612" y="46740"/>
                  <a:pt x="44569" y="297995"/>
                  <a:pt x="10245" y="427054"/>
                </a:cubicBezTo>
                <a:cubicBezTo>
                  <a:pt x="-24079" y="556113"/>
                  <a:pt x="37704" y="672816"/>
                  <a:pt x="51434" y="781281"/>
                </a:cubicBezTo>
                <a:cubicBezTo>
                  <a:pt x="65164" y="889746"/>
                  <a:pt x="88504" y="976243"/>
                  <a:pt x="92623" y="1077843"/>
                </a:cubicBezTo>
                <a:cubicBezTo>
                  <a:pt x="96742" y="1179443"/>
                  <a:pt x="66536" y="1312622"/>
                  <a:pt x="76147" y="1390881"/>
                </a:cubicBezTo>
                <a:cubicBezTo>
                  <a:pt x="85758" y="1469140"/>
                  <a:pt x="114591" y="1508957"/>
                  <a:pt x="150288" y="1547400"/>
                </a:cubicBezTo>
                <a:cubicBezTo>
                  <a:pt x="185985" y="1585843"/>
                  <a:pt x="228547" y="1618795"/>
                  <a:pt x="290331" y="1621541"/>
                </a:cubicBezTo>
                <a:cubicBezTo>
                  <a:pt x="352115" y="1624287"/>
                  <a:pt x="463326" y="1620168"/>
                  <a:pt x="520991" y="1563876"/>
                </a:cubicBezTo>
                <a:cubicBezTo>
                  <a:pt x="578656" y="1507584"/>
                  <a:pt x="619844" y="1363422"/>
                  <a:pt x="636320" y="1283789"/>
                </a:cubicBezTo>
                <a:cubicBezTo>
                  <a:pt x="652796" y="1204157"/>
                  <a:pt x="628083" y="1219259"/>
                  <a:pt x="619845" y="1086081"/>
                </a:cubicBezTo>
                <a:cubicBezTo>
                  <a:pt x="611607" y="952903"/>
                  <a:pt x="615726" y="634373"/>
                  <a:pt x="586893" y="484719"/>
                </a:cubicBezTo>
                <a:cubicBezTo>
                  <a:pt x="558060" y="335065"/>
                  <a:pt x="500396" y="267790"/>
                  <a:pt x="446850" y="188157"/>
                </a:cubicBezTo>
                <a:cubicBezTo>
                  <a:pt x="393304" y="108525"/>
                  <a:pt x="330148" y="-32892"/>
                  <a:pt x="257380" y="6924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Bladder!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 rot="813243">
            <a:off x="2108887" y="2726723"/>
            <a:ext cx="1482810" cy="1054444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587752" y="1968278"/>
            <a:ext cx="3968496" cy="40660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Hormones from the pituitary gland (in the brain) make the testicles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grow</a:t>
            </a:r>
          </a:p>
          <a:p>
            <a:pPr lvl="1"/>
            <a:r>
              <a:rPr lang="en-US" dirty="0"/>
              <a:t>make more testosterone</a:t>
            </a:r>
          </a:p>
          <a:p>
            <a:pPr lvl="1"/>
            <a:r>
              <a:rPr lang="en-US" dirty="0"/>
              <a:t>produce sperm </a:t>
            </a:r>
          </a:p>
          <a:p>
            <a:r>
              <a:rPr lang="en-US" dirty="0"/>
              <a:t>After puberty you make </a:t>
            </a:r>
            <a:r>
              <a:rPr lang="en-US" i="1" dirty="0"/>
              <a:t>200,000-400,000</a:t>
            </a:r>
            <a:r>
              <a:rPr lang="en-US" dirty="0"/>
              <a:t> sperm cells every day for the rest of your life</a:t>
            </a:r>
          </a:p>
          <a:p>
            <a:r>
              <a:rPr lang="en-US" dirty="0"/>
              <a:t>Sperm build up in tubes around the testicles</a:t>
            </a:r>
          </a:p>
          <a:p>
            <a:pPr lvl="1"/>
            <a:r>
              <a:rPr lang="en-US" dirty="0"/>
              <a:t>Semen is a mix of sperm and fluids from the prostate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semen come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semen is going to come out, the penis is likely to be erect</a:t>
            </a:r>
          </a:p>
          <a:p>
            <a:r>
              <a:rPr lang="en-US" dirty="0"/>
              <a:t>A penis gets erect when blood rushes into it</a:t>
            </a:r>
          </a:p>
          <a:p>
            <a:r>
              <a:rPr lang="en-US" dirty="0"/>
              <a:t>Muscles push the semen into the urethra and out the penis</a:t>
            </a:r>
          </a:p>
          <a:p>
            <a:pPr lvl="1"/>
            <a:r>
              <a:rPr lang="en-US" dirty="0"/>
              <a:t>Ejaculation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5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Anatomy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pictures!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Vulva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of the external parts of the female sex organs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28</a:t>
            </a:fld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2895600" y="2667000"/>
            <a:ext cx="457200" cy="19812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Labia majora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Labia: Latin for lip</a:t>
            </a:r>
          </a:p>
          <a:p>
            <a:r>
              <a:rPr lang="en-US" dirty="0"/>
              <a:t>Majora: Latin for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34978" y="2980039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977486" y="2980976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2700000">
            <a:off x="1673333" y="3408149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8100000">
            <a:off x="3060614" y="3408150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6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Ice-breaker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words used for breasts, penis, sex, vagina, etc.?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Labia minora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Labia: Latin for “lip”</a:t>
            </a:r>
          </a:p>
          <a:p>
            <a:r>
              <a:rPr lang="en-US" dirty="0"/>
              <a:t>Minora: Latin for “lesser”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24448" y="3251887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611395" y="3251887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2700000">
            <a:off x="1857655" y="3659662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8100000">
            <a:off x="2772055" y="3659662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-5400000">
            <a:off x="1983258" y="4110659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632012" y="4114478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80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Clitoris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Bundle of nerves associated with sensation</a:t>
            </a:r>
          </a:p>
          <a:p>
            <a:pPr lvl="1"/>
            <a:r>
              <a:rPr lang="en-US" dirty="0"/>
              <a:t>Same as in the tip of the penis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31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45724" y="3165389"/>
            <a:ext cx="179173" cy="1791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Urethral opening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Opening for urine</a:t>
            </a:r>
          </a:p>
          <a:p>
            <a:r>
              <a:rPr lang="en-US" b="1" dirty="0"/>
              <a:t>Not</a:t>
            </a:r>
            <a:r>
              <a:rPr lang="en-US" dirty="0"/>
              <a:t> a sex organ</a:t>
            </a:r>
          </a:p>
          <a:p>
            <a:pPr lvl="1"/>
            <a:r>
              <a:rPr lang="en-US" dirty="0"/>
              <a:t>In men, urine and semen come out of the same hole, but not in 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53962" y="3453714"/>
            <a:ext cx="179173" cy="1791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0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Vaginal opening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Entrance to the vagina</a:t>
            </a:r>
          </a:p>
          <a:p>
            <a:r>
              <a:rPr lang="en-US" dirty="0"/>
              <a:t>Hymen</a:t>
            </a:r>
          </a:p>
          <a:p>
            <a:pPr lvl="1"/>
            <a:r>
              <a:rPr lang="en-US" dirty="0"/>
              <a:t>Thin piece of skin that may cover part of the opening</a:t>
            </a:r>
          </a:p>
          <a:p>
            <a:pPr lvl="1"/>
            <a:r>
              <a:rPr lang="en-US" dirty="0"/>
              <a:t>Often small or missing</a:t>
            </a:r>
          </a:p>
          <a:p>
            <a:pPr lvl="2"/>
            <a:r>
              <a:rPr lang="en-US" dirty="0"/>
              <a:t>Can break </a:t>
            </a:r>
            <a:r>
              <a:rPr lang="en-US" u="sng" dirty="0"/>
              <a:t>without</a:t>
            </a:r>
            <a:r>
              <a:rPr lang="en-US" dirty="0"/>
              <a:t> sex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33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24216" y="3632886"/>
            <a:ext cx="442784" cy="5581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Anus (not pictured)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End of the digestive 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34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724400"/>
            <a:ext cx="228600" cy="2286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2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50" y="1825625"/>
            <a:ext cx="4607299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Vagina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Warm, soft, moist passageway that connects the uterus to the outside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36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191264" y="4046838"/>
            <a:ext cx="762000" cy="1295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9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part of the uterus</a:t>
            </a:r>
          </a:p>
          <a:p>
            <a:r>
              <a:rPr lang="en-US" dirty="0"/>
              <a:t>Makes mucus to keep sperm alive</a:t>
            </a:r>
          </a:p>
          <a:p>
            <a:r>
              <a:rPr lang="en-US" dirty="0"/>
              <a:t>Has opening in the center</a:t>
            </a:r>
          </a:p>
          <a:p>
            <a:pPr lvl="1"/>
            <a:r>
              <a:rPr lang="en-US" dirty="0"/>
              <a:t>Menstrual fluid (“blood”)</a:t>
            </a:r>
          </a:p>
          <a:p>
            <a:pPr lvl="1"/>
            <a:r>
              <a:rPr lang="en-US" dirty="0"/>
              <a:t>Sperm</a:t>
            </a:r>
          </a:p>
          <a:p>
            <a:r>
              <a:rPr lang="en-US" dirty="0"/>
              <a:t>Dilates during labor to let the baby 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37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191264" y="3810000"/>
            <a:ext cx="762000" cy="381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5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Uterus (“womb”)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Massive muscle!</a:t>
            </a:r>
          </a:p>
          <a:p>
            <a:r>
              <a:rPr lang="en-US" dirty="0"/>
              <a:t>Where a developing baby (fetus) grows and is fed</a:t>
            </a:r>
          </a:p>
          <a:p>
            <a:r>
              <a:rPr lang="en-US" dirty="0"/>
              <a:t>Where “the period” comes from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2324" y="2298356"/>
            <a:ext cx="1540476" cy="18452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Fallopian tubes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Tubes between the uterus and an ovary</a:t>
            </a:r>
          </a:p>
          <a:p>
            <a:r>
              <a:rPr lang="en-US" dirty="0"/>
              <a:t>Where the egg meets sperm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39</a:t>
            </a:fld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130378" y="2536035"/>
            <a:ext cx="1096853" cy="348181"/>
          </a:xfrm>
          <a:custGeom>
            <a:avLst/>
            <a:gdLst>
              <a:gd name="connsiteX0" fmla="*/ 0 w 1096853"/>
              <a:gd name="connsiteY0" fmla="*/ 157738 h 348181"/>
              <a:gd name="connsiteX1" fmla="*/ 107092 w 1096853"/>
              <a:gd name="connsiteY1" fmla="*/ 207165 h 348181"/>
              <a:gd name="connsiteX2" fmla="*/ 189471 w 1096853"/>
              <a:gd name="connsiteY2" fmla="*/ 281306 h 348181"/>
              <a:gd name="connsiteX3" fmla="*/ 238898 w 1096853"/>
              <a:gd name="connsiteY3" fmla="*/ 330733 h 348181"/>
              <a:gd name="connsiteX4" fmla="*/ 354227 w 1096853"/>
              <a:gd name="connsiteY4" fmla="*/ 347208 h 348181"/>
              <a:gd name="connsiteX5" fmla="*/ 461319 w 1096853"/>
              <a:gd name="connsiteY5" fmla="*/ 306019 h 348181"/>
              <a:gd name="connsiteX6" fmla="*/ 502508 w 1096853"/>
              <a:gd name="connsiteY6" fmla="*/ 256592 h 348181"/>
              <a:gd name="connsiteX7" fmla="*/ 518984 w 1096853"/>
              <a:gd name="connsiteY7" fmla="*/ 149500 h 348181"/>
              <a:gd name="connsiteX8" fmla="*/ 560173 w 1096853"/>
              <a:gd name="connsiteY8" fmla="*/ 75360 h 348181"/>
              <a:gd name="connsiteX9" fmla="*/ 650790 w 1096853"/>
              <a:gd name="connsiteY9" fmla="*/ 34170 h 348181"/>
              <a:gd name="connsiteX10" fmla="*/ 733168 w 1096853"/>
              <a:gd name="connsiteY10" fmla="*/ 42408 h 348181"/>
              <a:gd name="connsiteX11" fmla="*/ 799071 w 1096853"/>
              <a:gd name="connsiteY11" fmla="*/ 83597 h 348181"/>
              <a:gd name="connsiteX12" fmla="*/ 897925 w 1096853"/>
              <a:gd name="connsiteY12" fmla="*/ 42408 h 348181"/>
              <a:gd name="connsiteX13" fmla="*/ 1029730 w 1096853"/>
              <a:gd name="connsiteY13" fmla="*/ 1219 h 348181"/>
              <a:gd name="connsiteX14" fmla="*/ 1079157 w 1096853"/>
              <a:gd name="connsiteY14" fmla="*/ 91835 h 348181"/>
              <a:gd name="connsiteX15" fmla="*/ 1095633 w 1096853"/>
              <a:gd name="connsiteY15" fmla="*/ 231879 h 348181"/>
              <a:gd name="connsiteX16" fmla="*/ 1095633 w 1096853"/>
              <a:gd name="connsiteY16" fmla="*/ 281306 h 34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6853" h="348181">
                <a:moveTo>
                  <a:pt x="0" y="157738"/>
                </a:moveTo>
                <a:cubicBezTo>
                  <a:pt x="37757" y="172154"/>
                  <a:pt x="75514" y="186570"/>
                  <a:pt x="107092" y="207165"/>
                </a:cubicBezTo>
                <a:cubicBezTo>
                  <a:pt x="138670" y="227760"/>
                  <a:pt x="167503" y="260711"/>
                  <a:pt x="189471" y="281306"/>
                </a:cubicBezTo>
                <a:cubicBezTo>
                  <a:pt x="211439" y="301901"/>
                  <a:pt x="211439" y="319749"/>
                  <a:pt x="238898" y="330733"/>
                </a:cubicBezTo>
                <a:cubicBezTo>
                  <a:pt x="266357" y="341717"/>
                  <a:pt x="317157" y="351327"/>
                  <a:pt x="354227" y="347208"/>
                </a:cubicBezTo>
                <a:cubicBezTo>
                  <a:pt x="391297" y="343089"/>
                  <a:pt x="436606" y="321122"/>
                  <a:pt x="461319" y="306019"/>
                </a:cubicBezTo>
                <a:cubicBezTo>
                  <a:pt x="486032" y="290916"/>
                  <a:pt x="492897" y="282678"/>
                  <a:pt x="502508" y="256592"/>
                </a:cubicBezTo>
                <a:cubicBezTo>
                  <a:pt x="512119" y="230506"/>
                  <a:pt x="509373" y="179705"/>
                  <a:pt x="518984" y="149500"/>
                </a:cubicBezTo>
                <a:cubicBezTo>
                  <a:pt x="528595" y="119295"/>
                  <a:pt x="538205" y="94582"/>
                  <a:pt x="560173" y="75360"/>
                </a:cubicBezTo>
                <a:cubicBezTo>
                  <a:pt x="582141" y="56138"/>
                  <a:pt x="621958" y="39662"/>
                  <a:pt x="650790" y="34170"/>
                </a:cubicBezTo>
                <a:cubicBezTo>
                  <a:pt x="679622" y="28678"/>
                  <a:pt x="708455" y="34170"/>
                  <a:pt x="733168" y="42408"/>
                </a:cubicBezTo>
                <a:cubicBezTo>
                  <a:pt x="757881" y="50646"/>
                  <a:pt x="771612" y="83597"/>
                  <a:pt x="799071" y="83597"/>
                </a:cubicBezTo>
                <a:cubicBezTo>
                  <a:pt x="826530" y="83597"/>
                  <a:pt x="859482" y="56138"/>
                  <a:pt x="897925" y="42408"/>
                </a:cubicBezTo>
                <a:cubicBezTo>
                  <a:pt x="936368" y="28678"/>
                  <a:pt x="999525" y="-7019"/>
                  <a:pt x="1029730" y="1219"/>
                </a:cubicBezTo>
                <a:cubicBezTo>
                  <a:pt x="1059935" y="9457"/>
                  <a:pt x="1068173" y="53392"/>
                  <a:pt x="1079157" y="91835"/>
                </a:cubicBezTo>
                <a:cubicBezTo>
                  <a:pt x="1090141" y="130278"/>
                  <a:pt x="1092887" y="200301"/>
                  <a:pt x="1095633" y="231879"/>
                </a:cubicBezTo>
                <a:cubicBezTo>
                  <a:pt x="1098379" y="263457"/>
                  <a:pt x="1095633" y="281306"/>
                  <a:pt x="1095633" y="28130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egg cells</a:t>
            </a:r>
          </a:p>
          <a:p>
            <a:pPr lvl="1"/>
            <a:r>
              <a:rPr lang="en-US" dirty="0"/>
              <a:t>Women don’t make any new ones after they are born!</a:t>
            </a:r>
          </a:p>
          <a:p>
            <a:r>
              <a:rPr lang="en-US" dirty="0"/>
              <a:t>Make female sex hormones</a:t>
            </a:r>
          </a:p>
          <a:p>
            <a:pPr lvl="1"/>
            <a:r>
              <a:rPr lang="en-US" dirty="0"/>
              <a:t>There are others besides </a:t>
            </a:r>
            <a:r>
              <a:rPr lang="en-US" dirty="0">
                <a:solidFill>
                  <a:schemeClr val="accent5"/>
                </a:solidFill>
              </a:rPr>
              <a:t>estrogen</a:t>
            </a:r>
            <a:r>
              <a:rPr lang="en-US" dirty="0"/>
              <a:t>, but we don’t have time to talk about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3657130">
            <a:off x="3543712" y="2732181"/>
            <a:ext cx="771473" cy="125771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3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02536" y="1867694"/>
            <a:ext cx="5138928" cy="4267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Menstruation (“periods”)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Girls are born with hundreds of thousands of tiny eggs, called ova (one is called an ovum)</a:t>
            </a:r>
          </a:p>
          <a:p>
            <a:r>
              <a:rPr lang="en-US" dirty="0">
                <a:sym typeface="Wingdings"/>
              </a:rPr>
              <a:t>These egg cells are only half-formed</a:t>
            </a:r>
          </a:p>
          <a:p>
            <a:r>
              <a:rPr lang="en-US" dirty="0">
                <a:sym typeface="Wingdings"/>
              </a:rPr>
              <a:t>At puberty, hormones tell the ovaries to start developing and releasing ova</a:t>
            </a:r>
          </a:p>
          <a:p>
            <a:r>
              <a:rPr lang="en-US" dirty="0">
                <a:sym typeface="Wingdings"/>
              </a:rPr>
              <a:t>Usually one ovum at a time develops and is released from an ovary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Menstruation (“periods”)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 ovum develops in the ovary, the uterus starts to grow a thick lining on the inside wall</a:t>
            </a:r>
          </a:p>
          <a:p>
            <a:pPr lvl="1"/>
            <a:r>
              <a:rPr lang="en-US" dirty="0"/>
              <a:t>The lining has lots of tiny blood vessels</a:t>
            </a:r>
          </a:p>
          <a:p>
            <a:pPr lvl="1"/>
            <a:r>
              <a:rPr lang="en-US" dirty="0"/>
              <a:t>The lining is there to protect and feed a fertilized egg, which is an egg that has combined with a sperm</a:t>
            </a:r>
          </a:p>
          <a:p>
            <a:r>
              <a:rPr lang="en-US" dirty="0">
                <a:sym typeface="Wingdings"/>
              </a:rPr>
              <a:t>This cycle of developing an ovum and releasing it happens every month (until the ova run out)</a:t>
            </a:r>
          </a:p>
          <a:p>
            <a:pPr lvl="1"/>
            <a:r>
              <a:rPr lang="en-US" dirty="0">
                <a:sym typeface="Wingdings"/>
              </a:rPr>
              <a:t>“Menstrual cycle”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2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of an egg (ova)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8650" y="2387806"/>
            <a:ext cx="3886200" cy="322697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Ovary </a:t>
            </a:r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is-IS" dirty="0"/>
              <a:t> fallopian tube </a:t>
            </a:r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is-IS" dirty="0">
                <a:sym typeface="Wingdings"/>
              </a:rPr>
              <a:t> uterus</a:t>
            </a:r>
          </a:p>
          <a:p>
            <a:r>
              <a:rPr lang="is-IS" dirty="0">
                <a:sym typeface="Wingdings"/>
              </a:rPr>
              <a:t>If the egg combined with a sperm, it sticks to the uterus and begins to grow</a:t>
            </a:r>
          </a:p>
          <a:p>
            <a:r>
              <a:rPr lang="is-IS" dirty="0">
                <a:sym typeface="Wingdings"/>
              </a:rPr>
              <a:t>If not, the uterus begins to break down (“bleed”) and everything flows out through the vagina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8579" y="2561968"/>
            <a:ext cx="2042243" cy="13921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3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all this stuff?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9744"/>
            <a:ext cx="3886200" cy="40831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Uterus is about the size of a pear (if not pregnant)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042844"/>
            <a:ext cx="388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https://</a:t>
            </a:r>
            <a:r>
              <a:rPr lang="en-US" sz="800" dirty="0" err="1">
                <a:solidFill>
                  <a:schemeClr val="accent3"/>
                </a:solidFill>
              </a:rPr>
              <a:t>www.cancer.gov</a:t>
            </a:r>
            <a:r>
              <a:rPr lang="en-US" sz="800" dirty="0">
                <a:solidFill>
                  <a:schemeClr val="accent3"/>
                </a:solidFill>
              </a:rPr>
              <a:t>/types/ovarian/patient/ovarian-germ-cell-treatment-pdq</a:t>
            </a:r>
          </a:p>
        </p:txBody>
      </p:sp>
    </p:spTree>
    <p:extLst>
      <p:ext uri="{BB962C8B-B14F-4D97-AF65-F5344CB8AC3E}">
        <p14:creationId xmlns:p14="http://schemas.microsoft.com/office/powerpoint/2010/main" val="1608344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Pregnancy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524000"/>
            <a:ext cx="3505198" cy="1583694"/>
          </a:xfrm>
        </p:spPr>
      </p:pic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628650" y="3429000"/>
            <a:ext cx="7886700" cy="2751593"/>
          </a:xfrm>
        </p:spPr>
        <p:txBody>
          <a:bodyPr>
            <a:normAutofit/>
          </a:bodyPr>
          <a:lstStyle/>
          <a:p>
            <a:r>
              <a:rPr lang="en-US" dirty="0"/>
              <a:t>When a fertilized egg implants into the lining of the uterus, the woman becomes pregnant</a:t>
            </a:r>
          </a:p>
          <a:p>
            <a:r>
              <a:rPr lang="en-US" dirty="0"/>
              <a:t>A zygote develops into an embryo, an embryo develops into a fetus, and when a fetus is born, a new baby enters the world</a:t>
            </a:r>
          </a:p>
          <a:p>
            <a:r>
              <a:rPr lang="en-US" dirty="0"/>
              <a:t>This usually takes about 38 to 42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0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worry, no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9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Vaginal sex </a:t>
            </a:r>
            <a:r>
              <a:rPr lang="en-US"/>
              <a:t>(penis-in-vagina </a:t>
            </a:r>
            <a:r>
              <a:rPr lang="en-US" dirty="0"/>
              <a:t>intercourse)</a:t>
            </a:r>
          </a:p>
          <a:p>
            <a:r>
              <a:rPr lang="en-US" dirty="0"/>
              <a:t>Oral sex (mouth-to-genital contact)</a:t>
            </a:r>
          </a:p>
          <a:p>
            <a:r>
              <a:rPr lang="en-US" dirty="0"/>
              <a:t>Anal sex (penis-in-anus intercourse)</a:t>
            </a:r>
          </a:p>
          <a:p>
            <a:r>
              <a:rPr lang="en-US" dirty="0"/>
              <a:t>Fingering or hand jobs (hand-to-genital contact)</a:t>
            </a:r>
          </a:p>
          <a:p>
            <a:r>
              <a:rPr lang="en-US" dirty="0"/>
              <a:t>Dry humping (genital rubbing)</a:t>
            </a:r>
          </a:p>
          <a:p>
            <a:r>
              <a:rPr lang="en-US" dirty="0"/>
              <a:t>Touching yourself (masturbation)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of these sexual activities, except masturbation, can carry the risk of sexually transmitted infections (STIs)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Puberty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2743199"/>
            <a:ext cx="3886200" cy="343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Boys</a:t>
            </a:r>
          </a:p>
          <a:p>
            <a:pPr lvl="1"/>
            <a:r>
              <a:rPr lang="en-US" dirty="0"/>
              <a:t>Start to develop new feelings and interests</a:t>
            </a:r>
          </a:p>
          <a:p>
            <a:pPr lvl="1"/>
            <a:r>
              <a:rPr lang="en-US" dirty="0"/>
              <a:t>Start to make sperm cells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9150" y="2743199"/>
            <a:ext cx="3886200" cy="34337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Girls</a:t>
            </a:r>
          </a:p>
          <a:p>
            <a:pPr lvl="1"/>
            <a:r>
              <a:rPr lang="en-US" dirty="0"/>
              <a:t>Start to develop new feelings and interests</a:t>
            </a:r>
          </a:p>
          <a:p>
            <a:pPr lvl="1"/>
            <a:r>
              <a:rPr lang="en-US" dirty="0"/>
              <a:t>Egg cells start to develop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28650" y="1801811"/>
            <a:ext cx="7886700" cy="48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When young bodies develop into adult bodies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" t="3579" r="1139" b="3624"/>
          <a:stretch/>
        </p:blipFill>
        <p:spPr>
          <a:xfrm>
            <a:off x="1601241" y="4792433"/>
            <a:ext cx="1949450" cy="1235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1908" r="4057" b="2907"/>
          <a:stretch/>
        </p:blipFill>
        <p:spPr>
          <a:xfrm>
            <a:off x="5951616" y="4792433"/>
            <a:ext cx="1241267" cy="12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penis go during penis-in-vagina sex?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9744"/>
            <a:ext cx="3886200" cy="40831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in the vagina</a:t>
            </a:r>
          </a:p>
          <a:p>
            <a:r>
              <a:rPr lang="en-US" dirty="0"/>
              <a:t>The cervix is sealed shut and cannot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make sperm and eggs?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is like the instruction manual for our cells to function</a:t>
            </a:r>
          </a:p>
          <a:p>
            <a:r>
              <a:rPr lang="en-US" dirty="0"/>
              <a:t>Sperm and eggs each have one half of that instruction manual</a:t>
            </a:r>
          </a:p>
          <a:p>
            <a:r>
              <a:rPr lang="en-US" dirty="0"/>
              <a:t>When they combine, they make a baby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57086" y="4618726"/>
            <a:ext cx="6229827" cy="1569123"/>
            <a:chOff x="1485423" y="4605001"/>
            <a:chExt cx="6229827" cy="15691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" t="3579" r="1139" b="3624"/>
            <a:stretch/>
          </p:blipFill>
          <p:spPr>
            <a:xfrm>
              <a:off x="1485423" y="4772025"/>
              <a:ext cx="1949450" cy="12350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" t="1908" r="4057" b="2907"/>
            <a:stretch/>
          </p:blipFill>
          <p:spPr>
            <a:xfrm>
              <a:off x="4076223" y="4772026"/>
              <a:ext cx="1241267" cy="1235076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3595528" y="5229543"/>
              <a:ext cx="320040" cy="320040"/>
              <a:chOff x="3590307" y="5161264"/>
              <a:chExt cx="457200" cy="4572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818907" y="5161264"/>
                <a:ext cx="0" cy="457200"/>
              </a:xfrm>
              <a:prstGeom prst="line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590307" y="5389864"/>
                <a:ext cx="457200" cy="0"/>
              </a:xfrm>
              <a:prstGeom prst="line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Arrow 15"/>
            <p:cNvSpPr/>
            <p:nvPr/>
          </p:nvSpPr>
          <p:spPr>
            <a:xfrm>
              <a:off x="5478145" y="5292049"/>
              <a:ext cx="609600" cy="195028"/>
            </a:xfrm>
            <a:prstGeom prst="rightArrow">
              <a:avLst>
                <a:gd name="adj1" fmla="val 18472"/>
                <a:gd name="adj2" fmla="val 7040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9"/>
            <a:stretch/>
          </p:blipFill>
          <p:spPr>
            <a:xfrm>
              <a:off x="6248400" y="4605001"/>
              <a:ext cx="1466850" cy="1569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85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Puberty – Girls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81400"/>
            <a:ext cx="7886700" cy="2774952"/>
          </a:xfrm>
        </p:spPr>
        <p:txBody>
          <a:bodyPr numCol="2" spcCol="182880">
            <a:normAutofit fontScale="77500" lnSpcReduction="20000"/>
          </a:bodyPr>
          <a:lstStyle/>
          <a:p>
            <a:r>
              <a:rPr lang="en-US" dirty="0"/>
              <a:t>Get taller and heavier</a:t>
            </a:r>
          </a:p>
          <a:p>
            <a:r>
              <a:rPr lang="en-US" dirty="0"/>
              <a:t>Bones grow bigger and heavier</a:t>
            </a:r>
          </a:p>
          <a:p>
            <a:r>
              <a:rPr lang="en-US" dirty="0"/>
              <a:t>Hips get wider and more curvy</a:t>
            </a:r>
          </a:p>
          <a:p>
            <a:r>
              <a:rPr lang="en-US" dirty="0"/>
              <a:t>Face changes shape</a:t>
            </a:r>
          </a:p>
          <a:p>
            <a:r>
              <a:rPr lang="en-US" dirty="0"/>
              <a:t>Voice gets a little deeper</a:t>
            </a:r>
          </a:p>
          <a:p>
            <a:r>
              <a:rPr lang="en-US" dirty="0"/>
              <a:t>Hair grows under the armpits, around the genitals (pubic hair)</a:t>
            </a:r>
          </a:p>
          <a:p>
            <a:r>
              <a:rPr lang="en-US" dirty="0"/>
              <a:t>Hair on arms and legs grows darker</a:t>
            </a:r>
          </a:p>
          <a:p>
            <a:r>
              <a:rPr lang="en-US" dirty="0"/>
              <a:t>Breasts and nipples get larger</a:t>
            </a:r>
          </a:p>
          <a:p>
            <a:r>
              <a:rPr lang="en-US" dirty="0"/>
              <a:t>Body sweats more</a:t>
            </a:r>
          </a:p>
          <a:p>
            <a:r>
              <a:rPr lang="en-US" dirty="0"/>
              <a:t>Internal and external sex organs grow</a:t>
            </a:r>
          </a:p>
          <a:p>
            <a:r>
              <a:rPr lang="en-US" dirty="0"/>
              <a:t>May have mood swings, sexual thoughts and feelings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097342" y="1431598"/>
            <a:ext cx="4939119" cy="1951364"/>
            <a:chOff x="2097342" y="1431598"/>
            <a:chExt cx="4939119" cy="195136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9" t="29197" r="2096" b="33205"/>
            <a:stretch/>
          </p:blipFill>
          <p:spPr bwMode="auto">
            <a:xfrm>
              <a:off x="2097342" y="1431598"/>
              <a:ext cx="4939119" cy="1768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097342" y="3167518"/>
              <a:ext cx="493911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Carel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J, Léger J. N </a:t>
              </a:r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Engl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 Med 2008;358:2366-2377.</a:t>
              </a:r>
              <a:endParaRPr lang="en-US" sz="8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9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Puberty – Boys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81400"/>
            <a:ext cx="7886700" cy="2774952"/>
          </a:xfrm>
        </p:spPr>
        <p:txBody>
          <a:bodyPr numCol="2" spcCol="182880">
            <a:normAutofit fontScale="85000" lnSpcReduction="10000"/>
          </a:bodyPr>
          <a:lstStyle/>
          <a:p>
            <a:r>
              <a:rPr lang="en-US" dirty="0"/>
              <a:t>Grow taller and heavier </a:t>
            </a:r>
          </a:p>
          <a:p>
            <a:r>
              <a:rPr lang="en-US" dirty="0"/>
              <a:t>Bones grow bigger and heavier</a:t>
            </a:r>
          </a:p>
          <a:p>
            <a:r>
              <a:rPr lang="en-US" dirty="0"/>
              <a:t>Nose and jaw get bigger and face gets longer</a:t>
            </a:r>
          </a:p>
          <a:p>
            <a:r>
              <a:rPr lang="en-US" dirty="0"/>
              <a:t>Hair and skin can become oily </a:t>
            </a:r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is-IS" dirty="0"/>
              <a:t> </a:t>
            </a:r>
            <a:r>
              <a:rPr lang="en-US" dirty="0"/>
              <a:t>get pimples</a:t>
            </a:r>
          </a:p>
          <a:p>
            <a:r>
              <a:rPr lang="en-US" dirty="0"/>
              <a:t>Get more muscles </a:t>
            </a:r>
          </a:p>
          <a:p>
            <a:r>
              <a:rPr lang="en-US" dirty="0"/>
              <a:t>Body sweats more</a:t>
            </a:r>
          </a:p>
          <a:p>
            <a:r>
              <a:rPr lang="en-US" dirty="0"/>
              <a:t>Hair grows on the face, under the armpits, around the genitals (pubic hair)</a:t>
            </a:r>
          </a:p>
          <a:p>
            <a:r>
              <a:rPr lang="en-US" dirty="0"/>
              <a:t>May have mood swings, sexual thoughts and feelings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085535" y="1752600"/>
            <a:ext cx="4972929" cy="1401762"/>
            <a:chOff x="2097342" y="1981200"/>
            <a:chExt cx="4972929" cy="140176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" t="71636" r="2644" b="2817"/>
            <a:stretch/>
          </p:blipFill>
          <p:spPr bwMode="auto">
            <a:xfrm>
              <a:off x="2111829" y="1981200"/>
              <a:ext cx="4958442" cy="1224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097342" y="3167518"/>
              <a:ext cx="493911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Carel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J, Léger J. N </a:t>
              </a:r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Engl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 Med 2008;358:2366-2377.</a:t>
              </a:r>
              <a:endParaRPr lang="en-US" sz="8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7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differences between boys and girls?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the physical stuff, emotional changes are the same!</a:t>
            </a:r>
          </a:p>
          <a:p>
            <a:pPr lvl="1"/>
            <a:r>
              <a:rPr lang="en-US" dirty="0"/>
              <a:t>Boys: facial hair, shoulders get wider, penis and testicles grow, wet dreams</a:t>
            </a:r>
          </a:p>
          <a:p>
            <a:pPr lvl="1"/>
            <a:r>
              <a:rPr lang="en-US" dirty="0"/>
              <a:t>Girls: hips get wider, ovulation starts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1462</Words>
  <Application>Microsoft Macintosh PowerPoint</Application>
  <PresentationFormat>On-screen Show (4:3)</PresentationFormat>
  <Paragraphs>264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 Unicode MS</vt:lpstr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Sex Education</vt:lpstr>
      <vt:lpstr>Goals</vt:lpstr>
      <vt:lpstr>Ice-breaker</vt:lpstr>
      <vt:lpstr>Puberty</vt:lpstr>
      <vt:lpstr>Puberty</vt:lpstr>
      <vt:lpstr>Why do we make sperm and eggs?</vt:lpstr>
      <vt:lpstr>Puberty – Girls</vt:lpstr>
      <vt:lpstr>Puberty – Boys</vt:lpstr>
      <vt:lpstr>What are the differences between boys and girls?</vt:lpstr>
      <vt:lpstr>Why does puberty happen?</vt:lpstr>
      <vt:lpstr>When does puberty happen?</vt:lpstr>
      <vt:lpstr>True or false?</vt:lpstr>
      <vt:lpstr>True or false?</vt:lpstr>
      <vt:lpstr>Male Anatomy</vt:lpstr>
      <vt:lpstr>Male reproductive organs (genitals)</vt:lpstr>
      <vt:lpstr>Scrotum</vt:lpstr>
      <vt:lpstr>Testicles/testes</vt:lpstr>
      <vt:lpstr>Vas deferens</vt:lpstr>
      <vt:lpstr>Seminal vesicles</vt:lpstr>
      <vt:lpstr>Prostate</vt:lpstr>
      <vt:lpstr>Urethra</vt:lpstr>
      <vt:lpstr>Penis</vt:lpstr>
      <vt:lpstr>What’s this?</vt:lpstr>
      <vt:lpstr>Recap</vt:lpstr>
      <vt:lpstr>What’s going on?</vt:lpstr>
      <vt:lpstr>How does the semen come out?</vt:lpstr>
      <vt:lpstr>Female Anatomy</vt:lpstr>
      <vt:lpstr>Vulva</vt:lpstr>
      <vt:lpstr>Labia majora</vt:lpstr>
      <vt:lpstr>Labia minora</vt:lpstr>
      <vt:lpstr>Clitoris</vt:lpstr>
      <vt:lpstr>Urethral opening</vt:lpstr>
      <vt:lpstr>Vaginal opening</vt:lpstr>
      <vt:lpstr>Anus (not pictured)</vt:lpstr>
      <vt:lpstr>Recap</vt:lpstr>
      <vt:lpstr>Vagina</vt:lpstr>
      <vt:lpstr>Cervix</vt:lpstr>
      <vt:lpstr>Uterus (“womb”)</vt:lpstr>
      <vt:lpstr>Fallopian tubes</vt:lpstr>
      <vt:lpstr>Ovary</vt:lpstr>
      <vt:lpstr>Recap</vt:lpstr>
      <vt:lpstr>Menstruation (“periods”)</vt:lpstr>
      <vt:lpstr>Menstruation (“periods”)</vt:lpstr>
      <vt:lpstr>Path of an egg (ova)</vt:lpstr>
      <vt:lpstr>How big is all this stuff?</vt:lpstr>
      <vt:lpstr>Pregnancy</vt:lpstr>
      <vt:lpstr>Sex</vt:lpstr>
      <vt:lpstr>Types of sex</vt:lpstr>
      <vt:lpstr>What’s the difference?</vt:lpstr>
      <vt:lpstr>Where does the penis go during penis-in-vagina sex?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 Education</dc:title>
  <dc:creator>Daniel Kats</dc:creator>
  <cp:lastModifiedBy>Daniel Kats</cp:lastModifiedBy>
  <cp:revision>62</cp:revision>
  <dcterms:created xsi:type="dcterms:W3CDTF">2018-01-16T19:31:07Z</dcterms:created>
  <dcterms:modified xsi:type="dcterms:W3CDTF">2020-02-03T21:07:49Z</dcterms:modified>
</cp:coreProperties>
</file>