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92" autoAdjust="0"/>
  </p:normalViewPr>
  <p:slideViewPr>
    <p:cSldViewPr snapToGrid="0" snapToObjects="1">
      <p:cViewPr varScale="1">
        <p:scale>
          <a:sx n="98" d="100"/>
          <a:sy n="98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111087" y="235848"/>
            <a:ext cx="4384714" cy="324554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648199" y="235848"/>
            <a:ext cx="4384714" cy="324554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111087" y="3506743"/>
            <a:ext cx="4384714" cy="324554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4649304" y="3506743"/>
            <a:ext cx="4384714" cy="324554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1088" y="235848"/>
            <a:ext cx="4384714" cy="3245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9304" y="235848"/>
            <a:ext cx="4384714" cy="3245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2192" y="3506743"/>
            <a:ext cx="4384714" cy="3245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9306" y="3506743"/>
            <a:ext cx="4384714" cy="3245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111087" y="235848"/>
            <a:ext cx="3469860" cy="243011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5563053" y="235848"/>
            <a:ext cx="3469860" cy="243011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111087" y="4322164"/>
            <a:ext cx="3469860" cy="243011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5563053" y="4322164"/>
            <a:ext cx="3469860" cy="243011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837070" y="2266328"/>
            <a:ext cx="3469860" cy="243011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4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310471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610549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11087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40"/>
          </p:nvPr>
        </p:nvSpPr>
        <p:spPr>
          <a:xfrm>
            <a:off x="3104714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41"/>
          </p:nvPr>
        </p:nvSpPr>
        <p:spPr>
          <a:xfrm>
            <a:off x="6105494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10471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44"/>
          </p:nvPr>
        </p:nvSpPr>
        <p:spPr>
          <a:xfrm>
            <a:off x="610549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6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476847" y="235849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5002302" y="235849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476847" y="2417190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5002302" y="2417190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476847" y="4591715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5002302" y="4591715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s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325884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3104714" y="235849"/>
            <a:ext cx="2934572" cy="325884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6105494" y="235849"/>
            <a:ext cx="2934572" cy="325884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3494690"/>
            <a:ext cx="2934572" cy="3257593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104714" y="3494690"/>
            <a:ext cx="2934572" cy="3257593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44"/>
          </p:nvPr>
        </p:nvSpPr>
        <p:spPr>
          <a:xfrm>
            <a:off x="6105494" y="3494690"/>
            <a:ext cx="2934572" cy="3257593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76200" y="23584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76200" y="4591715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0" name="Picture Placeholder 4"/>
          <p:cNvSpPr>
            <a:spLocks noGrp="1"/>
          </p:cNvSpPr>
          <p:nvPr>
            <p:ph type="pic" sz="quarter" idx="54"/>
          </p:nvPr>
        </p:nvSpPr>
        <p:spPr>
          <a:xfrm>
            <a:off x="2978545" y="3490495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55"/>
          </p:nvPr>
        </p:nvSpPr>
        <p:spPr>
          <a:xfrm>
            <a:off x="2978545" y="1309154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2" name="Picture Placeholder 4"/>
          <p:cNvSpPr>
            <a:spLocks noGrp="1"/>
          </p:cNvSpPr>
          <p:nvPr>
            <p:ph type="pic" sz="quarter" idx="56"/>
          </p:nvPr>
        </p:nvSpPr>
        <p:spPr>
          <a:xfrm>
            <a:off x="5867400" y="23584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3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5867400" y="4591715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4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5867400" y="241718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5" name="Picture Placeholder 4"/>
          <p:cNvSpPr>
            <a:spLocks noGrp="1"/>
          </p:cNvSpPr>
          <p:nvPr>
            <p:ph type="pic" sz="quarter" idx="59"/>
          </p:nvPr>
        </p:nvSpPr>
        <p:spPr>
          <a:xfrm>
            <a:off x="76200" y="241718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30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 8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310471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610549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605109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1"/>
          </p:nvPr>
        </p:nvSpPr>
        <p:spPr>
          <a:xfrm>
            <a:off x="4605986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10471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44"/>
          </p:nvPr>
        </p:nvSpPr>
        <p:spPr>
          <a:xfrm>
            <a:off x="610549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9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(3x4)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30878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2306751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4588109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6863747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30878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2306751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4588109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6863747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30878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2306751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52"/>
          </p:nvPr>
        </p:nvSpPr>
        <p:spPr>
          <a:xfrm>
            <a:off x="4588109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6863747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Picture (4x3)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11087" y="1870006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3523104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111087" y="5153875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3109624" y="235849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3109624" y="1870006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3109624" y="3523104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3109624" y="5153875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6115047" y="235849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115047" y="1870006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52"/>
          </p:nvPr>
        </p:nvSpPr>
        <p:spPr>
          <a:xfrm>
            <a:off x="6115047" y="3523104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6115047" y="5153875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Stacked Vertical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8934134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11086" y="1870006"/>
            <a:ext cx="8934135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3523104"/>
            <a:ext cx="8934134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111087" y="5153875"/>
            <a:ext cx="8934134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11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Pictures Stacked T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0" y="235849"/>
            <a:ext cx="4572000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4572000" y="235849"/>
            <a:ext cx="4571999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0" y="1870006"/>
            <a:ext cx="4572000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4572000" y="1870006"/>
            <a:ext cx="4572000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-1" y="3523104"/>
            <a:ext cx="4572000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4572000" y="3523104"/>
            <a:ext cx="4572000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-1" y="5153875"/>
            <a:ext cx="4572000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4572000" y="5153875"/>
            <a:ext cx="4571999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78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088" y="235848"/>
            <a:ext cx="2926080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13794" y="235848"/>
            <a:ext cx="2920223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1760" y="235848"/>
            <a:ext cx="2920223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088" y="4626447"/>
            <a:ext cx="2926080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13794" y="4626447"/>
            <a:ext cx="2920223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1760" y="4626447"/>
            <a:ext cx="2920223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1088" y="2435034"/>
            <a:ext cx="2926080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13794" y="2435034"/>
            <a:ext cx="2920223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21760" y="2435034"/>
            <a:ext cx="2920223" cy="2146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8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1088" y="235848"/>
            <a:ext cx="8922932" cy="3245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88" y="3506743"/>
            <a:ext cx="8922932" cy="3245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6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stacked tigh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-1" y="226315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52"/>
          </p:nvPr>
        </p:nvSpPr>
        <p:spPr>
          <a:xfrm>
            <a:off x="-1" y="1532532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-1" y="2847644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-1" y="4153279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-1" y="5458915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4571999" y="226315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4571999" y="1532532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56"/>
          </p:nvPr>
        </p:nvSpPr>
        <p:spPr>
          <a:xfrm>
            <a:off x="4571999" y="2847644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55"/>
          </p:nvPr>
        </p:nvSpPr>
        <p:spPr>
          <a:xfrm>
            <a:off x="4571999" y="4153279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54"/>
          </p:nvPr>
        </p:nvSpPr>
        <p:spPr>
          <a:xfrm>
            <a:off x="4571999" y="5458915"/>
            <a:ext cx="4572000" cy="129649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5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4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 &amp;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7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4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964"/>
            <a:ext cx="1896008" cy="377919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0800" y="326792"/>
            <a:ext cx="6096000" cy="579937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5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4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9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9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964"/>
            <a:ext cx="1896008" cy="377919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0800" y="326792"/>
            <a:ext cx="6096000" cy="579937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5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276" y="274638"/>
            <a:ext cx="5426523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964"/>
            <a:ext cx="1896008" cy="377919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0800" y="326792"/>
            <a:ext cx="6096000" cy="579937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5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276" y="274638"/>
            <a:ext cx="5426523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964"/>
            <a:ext cx="1896008" cy="377919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0800" y="326792"/>
            <a:ext cx="6096000" cy="579937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5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276" y="274638"/>
            <a:ext cx="5426523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Fu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15338" y="677333"/>
            <a:ext cx="4380462" cy="57134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677334"/>
            <a:ext cx="4380461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276" y="274638"/>
            <a:ext cx="5426523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9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310471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610549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11087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40"/>
          </p:nvPr>
        </p:nvSpPr>
        <p:spPr>
          <a:xfrm>
            <a:off x="3104714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41"/>
          </p:nvPr>
        </p:nvSpPr>
        <p:spPr>
          <a:xfrm>
            <a:off x="6105494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10471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44"/>
          </p:nvPr>
        </p:nvSpPr>
        <p:spPr>
          <a:xfrm>
            <a:off x="610549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687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476847" y="235849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476847" y="4591715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476847" y="2417190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5002302" y="235849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5002302" y="4591715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5002302" y="2417190"/>
            <a:ext cx="3657600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20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8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76200" y="23584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76200" y="4591715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0" name="Picture Placeholder 4"/>
          <p:cNvSpPr>
            <a:spLocks noGrp="1"/>
          </p:cNvSpPr>
          <p:nvPr>
            <p:ph type="pic" sz="quarter" idx="54"/>
          </p:nvPr>
        </p:nvSpPr>
        <p:spPr>
          <a:xfrm>
            <a:off x="2978545" y="3490495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55"/>
          </p:nvPr>
        </p:nvSpPr>
        <p:spPr>
          <a:xfrm>
            <a:off x="2978545" y="1309154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2" name="Picture Placeholder 4"/>
          <p:cNvSpPr>
            <a:spLocks noGrp="1"/>
          </p:cNvSpPr>
          <p:nvPr>
            <p:ph type="pic" sz="quarter" idx="56"/>
          </p:nvPr>
        </p:nvSpPr>
        <p:spPr>
          <a:xfrm>
            <a:off x="5867400" y="23584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3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5867400" y="4591715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4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5867400" y="241718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5" name="Picture Placeholder 4"/>
          <p:cNvSpPr>
            <a:spLocks noGrp="1"/>
          </p:cNvSpPr>
          <p:nvPr>
            <p:ph type="pic" sz="quarter" idx="59"/>
          </p:nvPr>
        </p:nvSpPr>
        <p:spPr>
          <a:xfrm>
            <a:off x="76200" y="2417189"/>
            <a:ext cx="3199469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300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ond 8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310471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6105494" y="235849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605109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1"/>
          </p:nvPr>
        </p:nvSpPr>
        <p:spPr>
          <a:xfrm>
            <a:off x="4605986" y="2419450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10471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44"/>
          </p:nvPr>
        </p:nvSpPr>
        <p:spPr>
          <a:xfrm>
            <a:off x="6105494" y="4605672"/>
            <a:ext cx="2934572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9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Picture (3x4)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30878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37"/>
          </p:nvPr>
        </p:nvSpPr>
        <p:spPr>
          <a:xfrm>
            <a:off x="2306751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8"/>
          </p:nvPr>
        </p:nvSpPr>
        <p:spPr>
          <a:xfrm>
            <a:off x="4588109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6863747" y="235849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30878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2306751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4588109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6863747" y="2422564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30878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2306751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52"/>
          </p:nvPr>
        </p:nvSpPr>
        <p:spPr>
          <a:xfrm>
            <a:off x="4588109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6863747" y="4606456"/>
            <a:ext cx="2249424" cy="2146611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25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Picture (4x3)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36"/>
          </p:nvPr>
        </p:nvSpPr>
        <p:spPr>
          <a:xfrm>
            <a:off x="111087" y="235849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9"/>
          </p:nvPr>
        </p:nvSpPr>
        <p:spPr>
          <a:xfrm>
            <a:off x="111087" y="1870006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42"/>
          </p:nvPr>
        </p:nvSpPr>
        <p:spPr>
          <a:xfrm>
            <a:off x="111087" y="3523104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45"/>
          </p:nvPr>
        </p:nvSpPr>
        <p:spPr>
          <a:xfrm>
            <a:off x="111087" y="5153875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46"/>
          </p:nvPr>
        </p:nvSpPr>
        <p:spPr>
          <a:xfrm>
            <a:off x="3109624" y="235849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47"/>
          </p:nvPr>
        </p:nvSpPr>
        <p:spPr>
          <a:xfrm>
            <a:off x="3109624" y="1870006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48"/>
          </p:nvPr>
        </p:nvSpPr>
        <p:spPr>
          <a:xfrm>
            <a:off x="3109624" y="3523104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49"/>
          </p:nvPr>
        </p:nvSpPr>
        <p:spPr>
          <a:xfrm>
            <a:off x="3109624" y="5153875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50"/>
          </p:nvPr>
        </p:nvSpPr>
        <p:spPr>
          <a:xfrm>
            <a:off x="6115047" y="235849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115047" y="1870006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52"/>
          </p:nvPr>
        </p:nvSpPr>
        <p:spPr>
          <a:xfrm>
            <a:off x="6115047" y="3523104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53"/>
          </p:nvPr>
        </p:nvSpPr>
        <p:spPr>
          <a:xfrm>
            <a:off x="6115047" y="5153875"/>
            <a:ext cx="2934572" cy="1600200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9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Fu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15338" y="677333"/>
            <a:ext cx="4380462" cy="57134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677334"/>
            <a:ext cx="4380461" cy="5713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379644" y="235848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111086" y="3506743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4648200" y="3506743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73059"/>
            <a:ext cx="2133600" cy="91440"/>
          </a:xfrm>
        </p:spPr>
        <p:txBody>
          <a:bodyPr/>
          <a:lstStyle>
            <a:lvl1pPr>
              <a:defRPr sz="600"/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53208" y="6773059"/>
            <a:ext cx="3666592" cy="91440"/>
          </a:xfrm>
        </p:spPr>
        <p:txBody>
          <a:bodyPr/>
          <a:lstStyle>
            <a:lvl1pPr>
              <a:defRPr sz="600"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85101" y="6773059"/>
            <a:ext cx="2701699" cy="91440"/>
          </a:xfrm>
        </p:spPr>
        <p:txBody>
          <a:bodyPr/>
          <a:lstStyle>
            <a:lvl1pPr>
              <a:defRPr sz="600"/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2095"/>
            <a:ext cx="9144000" cy="219456"/>
          </a:xfr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111086" y="235848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235848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8"/>
          </p:nvPr>
        </p:nvSpPr>
        <p:spPr>
          <a:xfrm>
            <a:off x="4648200" y="3506743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9"/>
          </p:nvPr>
        </p:nvSpPr>
        <p:spPr>
          <a:xfrm>
            <a:off x="111086" y="3506743"/>
            <a:ext cx="4384713" cy="32461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theme" Target="../theme/theme1.xml"/><Relationship Id="rId47" Type="http://schemas.openxmlformats.org/officeDocument/2006/relationships/image" Target="../media/image1.jpg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mplate_main.jpg"/>
          <p:cNvPicPr>
            <a:picLocks noChangeAspect="1"/>
          </p:cNvPicPr>
          <p:nvPr/>
        </p:nvPicPr>
        <p:blipFill rotWithShape="1">
          <a:blip r:embed="rId4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6" b="2"/>
          <a:stretch/>
        </p:blipFill>
        <p:spPr>
          <a:xfrm>
            <a:off x="-1" y="-42333"/>
            <a:ext cx="8572500" cy="69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0" y="0"/>
            <a:ext cx="85724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alpha val="9000"/>
                </a:schemeClr>
              </a:gs>
              <a:gs pos="29000">
                <a:schemeClr val="bg1"/>
              </a:gs>
              <a:gs pos="18000">
                <a:schemeClr val="bg1">
                  <a:alpha val="7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mplate_main.jpg"/>
          <p:cNvPicPr>
            <a:picLocks noChangeAspect="1"/>
          </p:cNvPicPr>
          <p:nvPr/>
        </p:nvPicPr>
        <p:blipFill rotWithShape="1">
          <a:blip r:embed="rId4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6" b="2"/>
          <a:stretch/>
        </p:blipFill>
        <p:spPr>
          <a:xfrm>
            <a:off x="-1" y="-42333"/>
            <a:ext cx="8572500" cy="69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85724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alpha val="9000"/>
                </a:schemeClr>
              </a:gs>
              <a:gs pos="29000">
                <a:schemeClr val="bg1"/>
              </a:gs>
              <a:gs pos="18000">
                <a:schemeClr val="bg1">
                  <a:alpha val="7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mplate_main.jpg"/>
          <p:cNvPicPr>
            <a:picLocks noChangeAspect="1"/>
          </p:cNvPicPr>
          <p:nvPr/>
        </p:nvPicPr>
        <p:blipFill rotWithShape="1">
          <a:blip r:embed="rId4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6" b="2"/>
          <a:stretch/>
        </p:blipFill>
        <p:spPr>
          <a:xfrm>
            <a:off x="-1" y="-42333"/>
            <a:ext cx="8572500" cy="69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-1" y="-1587"/>
            <a:ext cx="85724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">
                <a:schemeClr val="bg1">
                  <a:alpha val="9000"/>
                </a:schemeClr>
              </a:gs>
              <a:gs pos="29000">
                <a:schemeClr val="bg1"/>
              </a:gs>
              <a:gs pos="18000">
                <a:schemeClr val="bg1">
                  <a:alpha val="7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48EB81E7-2E12-7248-8F94-8A1DCECAA24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3208" y="6356350"/>
            <a:ext cx="3666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85101" y="6356350"/>
            <a:ext cx="2701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4234"/>
            <a:ext cx="3171529" cy="6052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1529" y="544234"/>
            <a:ext cx="3000671" cy="6052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44234"/>
            <a:ext cx="2971801" cy="6052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393" y="592750"/>
            <a:ext cx="3054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 smtClean="0">
                <a:latin typeface="Lato Regular"/>
                <a:cs typeface="Lato Regular"/>
              </a:rPr>
              <a:t>Graphical Interface</a:t>
            </a:r>
            <a:endParaRPr lang="en-US" sz="2600" b="1" u="sng" dirty="0">
              <a:latin typeface="Lato Regular"/>
              <a:cs typeface="Lato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4775" y="592750"/>
            <a:ext cx="21541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 smtClean="0">
                <a:latin typeface="Lato Regular"/>
                <a:cs typeface="Lato Regular"/>
              </a:rPr>
              <a:t>Scenario Gen</a:t>
            </a:r>
            <a:endParaRPr lang="en-US" sz="2600" b="1" u="sng" dirty="0">
              <a:latin typeface="Lato Regular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8850" y="592750"/>
            <a:ext cx="2018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 smtClean="0">
                <a:latin typeface="Lato Regular"/>
                <a:cs typeface="Lato Regular"/>
              </a:rPr>
              <a:t>Scenario Vis</a:t>
            </a:r>
            <a:endParaRPr lang="en-US" sz="2600" b="1" u="sng" dirty="0">
              <a:latin typeface="Lato Regular"/>
              <a:cs typeface="Lat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2832" y="1333314"/>
            <a:ext cx="3214361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Users won't </a:t>
            </a:r>
            <a:r>
              <a:rPr lang="en-US" sz="1400" dirty="0">
                <a:latin typeface="Lato Regular"/>
                <a:cs typeface="Lato Regular"/>
              </a:rPr>
              <a:t>need to adjust constraints for any one particular </a:t>
            </a:r>
            <a:r>
              <a:rPr lang="en-US" sz="1400" dirty="0" smtClean="0">
                <a:latin typeface="Lato Regular"/>
                <a:cs typeface="Lato Regular"/>
              </a:rPr>
              <a:t>BMP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Users </a:t>
            </a:r>
            <a:r>
              <a:rPr lang="en-US" sz="1400" dirty="0">
                <a:latin typeface="Lato Regular"/>
                <a:cs typeface="Lato Regular"/>
              </a:rPr>
              <a:t>may want to be able to exclude some specific BMPs though. </a:t>
            </a:r>
            <a:r>
              <a:rPr lang="en-US" sz="1400" dirty="0" smtClean="0">
                <a:latin typeface="Lato Regular"/>
                <a:cs typeface="Lato Regular"/>
              </a:rPr>
              <a:t>(For </a:t>
            </a:r>
            <a:r>
              <a:rPr lang="en-US" sz="1400" dirty="0">
                <a:latin typeface="Lato Regular"/>
                <a:cs typeface="Lato Regular"/>
              </a:rPr>
              <a:t>instance, after running an initial optimization and they see some BMPs implemented that they don't </a:t>
            </a:r>
            <a:r>
              <a:rPr lang="en-US" sz="1400" dirty="0" smtClean="0">
                <a:latin typeface="Lato Regular"/>
                <a:cs typeface="Lato Regular"/>
              </a:rPr>
              <a:t>want)</a:t>
            </a:r>
            <a:endParaRPr lang="en-US" sz="1400" dirty="0">
              <a:latin typeface="Lato Regular"/>
              <a:cs typeface="Lato Regular"/>
            </a:endParaRPr>
          </a:p>
          <a:p>
            <a:pPr marL="285750" indent="-285750" fontAlgn="ctr">
              <a:buFont typeface="Arial"/>
              <a:buChar char="•"/>
            </a:pPr>
            <a:r>
              <a:rPr lang="en-US" sz="1400" dirty="0">
                <a:latin typeface="Lato Regular"/>
                <a:cs typeface="Lato Regular"/>
              </a:rPr>
              <a:t>N</a:t>
            </a:r>
            <a:r>
              <a:rPr lang="en-US" sz="1400" dirty="0" smtClean="0">
                <a:latin typeface="Lato Regular"/>
                <a:cs typeface="Lato Regular"/>
              </a:rPr>
              <a:t>eed </a:t>
            </a:r>
            <a:r>
              <a:rPr lang="en-US" sz="1400" dirty="0">
                <a:latin typeface="Lato Regular"/>
                <a:cs typeface="Lato Regular"/>
              </a:rPr>
              <a:t>Cost Constraints (e.g. this user may only be willing to spend X amount)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>
                <a:latin typeface="Lato Regular"/>
                <a:cs typeface="Lato Regular"/>
              </a:rPr>
              <a:t>N</a:t>
            </a:r>
            <a:r>
              <a:rPr lang="en-US" sz="1400" dirty="0" smtClean="0">
                <a:latin typeface="Lato Regular"/>
                <a:cs typeface="Lato Regular"/>
              </a:rPr>
              <a:t>eed </a:t>
            </a:r>
            <a:r>
              <a:rPr lang="en-US" sz="1400" dirty="0">
                <a:latin typeface="Lato Regular"/>
                <a:cs typeface="Lato Regular"/>
              </a:rPr>
              <a:t>load target constraint as a GUI option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Need to be able to start from existing </a:t>
            </a:r>
            <a:r>
              <a:rPr lang="en-US" sz="1400" dirty="0">
                <a:latin typeface="Lato Regular"/>
                <a:cs typeface="Lato Regular"/>
              </a:rPr>
              <a:t>scenario, i.e. consider the BMPs implemented in the source scenario as 'fixed' (for the structural BMPs)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Some </a:t>
            </a:r>
            <a:r>
              <a:rPr lang="en-US" sz="1400" dirty="0">
                <a:latin typeface="Lato Regular"/>
                <a:cs typeface="Lato Regular"/>
              </a:rPr>
              <a:t>constraints might be</a:t>
            </a:r>
            <a:r>
              <a:rPr lang="en-US" sz="1400" dirty="0" smtClean="0">
                <a:latin typeface="Lato Regular"/>
                <a:cs typeface="Lato Regular"/>
              </a:rPr>
              <a:t>:</a:t>
            </a:r>
          </a:p>
          <a:p>
            <a:pPr marL="742950" lvl="1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Only </a:t>
            </a:r>
            <a:r>
              <a:rPr lang="en-US" sz="1400" dirty="0">
                <a:latin typeface="Lato Regular"/>
                <a:cs typeface="Lato Regular"/>
              </a:rPr>
              <a:t>want to get rid of 20% of Ag </a:t>
            </a:r>
            <a:r>
              <a:rPr lang="en-US" sz="1400" dirty="0" smtClean="0">
                <a:latin typeface="Lato Regular"/>
                <a:cs typeface="Lato Regular"/>
              </a:rPr>
              <a:t>land</a:t>
            </a:r>
          </a:p>
          <a:p>
            <a:pPr marL="742950" lvl="1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Only </a:t>
            </a:r>
            <a:r>
              <a:rPr lang="en-US" sz="1400" dirty="0">
                <a:latin typeface="Lato Regular"/>
                <a:cs typeface="Lato Regular"/>
              </a:rPr>
              <a:t>want to lose X amount of forest</a:t>
            </a:r>
            <a:r>
              <a:rPr lang="en-US" sz="1400" dirty="0" smtClean="0">
                <a:latin typeface="Lato Regular"/>
                <a:cs typeface="Lato Regular"/>
              </a:rPr>
              <a:t>.</a:t>
            </a:r>
            <a:endParaRPr lang="en-US" sz="1400" dirty="0">
              <a:latin typeface="Lato Regular"/>
              <a:cs typeface="Lat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1529" y="1333314"/>
            <a:ext cx="3000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/>
              <a:buChar char="•"/>
            </a:pPr>
            <a:r>
              <a:rPr lang="en-US" sz="1400" dirty="0">
                <a:latin typeface="Lato Regular"/>
                <a:cs typeface="Lato Regular"/>
              </a:rPr>
              <a:t>There are some BMPs you can't pick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>
                <a:latin typeface="Lato Regular"/>
                <a:cs typeface="Lato Regular"/>
              </a:rPr>
              <a:t>E3 values could be used as hard upper bounds for some </a:t>
            </a:r>
            <a:r>
              <a:rPr lang="en-US" sz="1400" dirty="0" smtClean="0">
                <a:latin typeface="Lato Regular"/>
                <a:cs typeface="Lato Regular"/>
              </a:rPr>
              <a:t>BMPs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>
                <a:latin typeface="Lato Regular"/>
                <a:cs typeface="Lato Regular"/>
              </a:rPr>
              <a:t>Quality Control the parameter matrices (BMPs, units, etc.</a:t>
            </a:r>
            <a:r>
              <a:rPr lang="en-US" sz="1400" dirty="0" smtClean="0">
                <a:latin typeface="Lato Regular"/>
                <a:cs typeface="Lato Regular"/>
              </a:rPr>
              <a:t>)</a:t>
            </a:r>
            <a:endParaRPr lang="en-US" sz="1400" dirty="0">
              <a:latin typeface="Lato Regular"/>
              <a:cs typeface="Lat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3329" y="1333314"/>
            <a:ext cx="30006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Look </a:t>
            </a:r>
            <a:r>
              <a:rPr lang="en-US" sz="1400" dirty="0">
                <a:latin typeface="Lato Regular"/>
                <a:cs typeface="Lato Regular"/>
              </a:rPr>
              <a:t>at/</a:t>
            </a:r>
            <a:r>
              <a:rPr lang="en-US" sz="1400" dirty="0" smtClean="0">
                <a:latin typeface="Lato Regular"/>
                <a:cs typeface="Lato Regular"/>
              </a:rPr>
              <a:t>develop </a:t>
            </a:r>
            <a:r>
              <a:rPr lang="en-US" sz="1400" dirty="0">
                <a:latin typeface="Lato Regular"/>
                <a:cs typeface="Lato Regular"/>
              </a:rPr>
              <a:t>code to analyze CAST outputs (cost, loads [at different geographic scales]) from </a:t>
            </a:r>
            <a:r>
              <a:rPr lang="en-US" sz="1400" dirty="0" smtClean="0">
                <a:latin typeface="Lato Regular"/>
                <a:cs typeface="Lato Regular"/>
              </a:rPr>
              <a:t>scenarios</a:t>
            </a:r>
          </a:p>
          <a:p>
            <a:pPr marL="285750" indent="-285750" fontAlgn="ctr">
              <a:buFont typeface="Arial"/>
              <a:buChar char="•"/>
            </a:pPr>
            <a:r>
              <a:rPr lang="en-US" sz="1400" dirty="0" smtClean="0">
                <a:latin typeface="Lato Regular"/>
                <a:cs typeface="Lato Regular"/>
              </a:rPr>
              <a:t>Make </a:t>
            </a:r>
            <a:r>
              <a:rPr lang="en-US" sz="1400" dirty="0" err="1" smtClean="0">
                <a:latin typeface="Lato Regular"/>
                <a:cs typeface="Lato Regular"/>
              </a:rPr>
              <a:t>ScenarioOutObject</a:t>
            </a:r>
            <a:endParaRPr lang="en-US" sz="1400" dirty="0">
              <a:latin typeface="Lato Regular"/>
              <a:cs typeface="Lat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94159" y="4267286"/>
            <a:ext cx="241032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Additionally:</a:t>
            </a:r>
          </a:p>
          <a:p>
            <a:pPr marL="285750" indent="-285750">
              <a:buFontTx/>
              <a:buChar char="-"/>
            </a:pPr>
            <a:r>
              <a:rPr lang="en-US" sz="1300" dirty="0" smtClean="0"/>
              <a:t>Ensure </a:t>
            </a:r>
            <a:r>
              <a:rPr lang="en-US" sz="1300" dirty="0"/>
              <a:t>modular, documented code (for others to pick up, and be flexible with CAST changes)</a:t>
            </a:r>
          </a:p>
          <a:p>
            <a:pPr marL="285750" indent="-285750">
              <a:buFontTx/>
              <a:buChar char="-"/>
            </a:pPr>
            <a:r>
              <a:rPr lang="en-US" sz="1300" dirty="0" smtClean="0"/>
              <a:t>Hook </a:t>
            </a:r>
            <a:r>
              <a:rPr lang="en-US" sz="1300" dirty="0"/>
              <a:t>into CAST source databases, and on the </a:t>
            </a:r>
            <a:r>
              <a:rPr lang="en-US" sz="1300" dirty="0" smtClean="0"/>
              <a:t>cloud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848468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1152</TotalTime>
  <Words>217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7</cp:revision>
  <dcterms:created xsi:type="dcterms:W3CDTF">2018-03-16T19:17:16Z</dcterms:created>
  <dcterms:modified xsi:type="dcterms:W3CDTF">2018-03-17T14:29:32Z</dcterms:modified>
</cp:coreProperties>
</file>