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8" r:id="rId2"/>
    <p:sldId id="256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152" autoAdjust="0"/>
  </p:normalViewPr>
  <p:slideViewPr>
    <p:cSldViewPr snapToGrid="0" snapToObjects="1">
      <p:cViewPr varScale="1">
        <p:scale>
          <a:sx n="91" d="100"/>
          <a:sy n="91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7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3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8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6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1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81E7-2E12-7248-8F94-8A1DCECAA24A}" type="datetimeFigureOut">
              <a:rPr lang="en-US" smtClean="0"/>
              <a:t>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1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Opt-BMP-Generator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91228"/>
              </p:ext>
            </p:extLst>
          </p:nvPr>
        </p:nvGraphicFramePr>
        <p:xfrm>
          <a:off x="3112245" y="134643"/>
          <a:ext cx="2592961" cy="1523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774"/>
                <a:gridCol w="2356187"/>
              </a:tblGrid>
              <a:tr h="30013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Scenario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tables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includespec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07892"/>
              </p:ext>
            </p:extLst>
          </p:nvPr>
        </p:nvGraphicFramePr>
        <p:xfrm>
          <a:off x="6301681" y="3880325"/>
          <a:ext cx="2283209" cy="1882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264"/>
                <a:gridCol w="2005945"/>
              </a:tblGrid>
              <a:tr h="246429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srcdataobj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82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validateoptions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validoptions()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91235"/>
              </p:ext>
            </p:extLst>
          </p:nvPr>
        </p:nvGraphicFramePr>
        <p:xfrm>
          <a:off x="6126235" y="117230"/>
          <a:ext cx="2889673" cy="3657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3004"/>
                <a:gridCol w="2546669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TblLoader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srcdata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basecond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lsnatural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lsdeveloped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lsagriculture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lsmanure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lsseptic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000" dirty="0" err="1" smtClean="0">
                          <a:latin typeface="Courier"/>
                          <a:cs typeface="Courier"/>
                        </a:rPr>
                        <a:t>load_source_and_base_files</a:t>
                      </a: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latin typeface="Courier"/>
                          <a:cs typeface="Courier"/>
                        </a:rPr>
                        <a:t>load_or_generate()</a:t>
                      </a:r>
                      <a:endParaRPr lang="en-US" sz="14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 err="1" smtClean="0">
                          <a:latin typeface="Courier"/>
                          <a:cs typeface="Courier"/>
                        </a:rPr>
                        <a:t>agencytranslate_fromcodes</a:t>
                      </a:r>
                      <a:r>
                        <a:rPr lang="en-US" sz="11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1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 err="1" smtClean="0">
                          <a:latin typeface="Courier"/>
                          <a:cs typeface="Courier"/>
                        </a:rPr>
                        <a:t>agencytranslate_fromnames</a:t>
                      </a:r>
                      <a:r>
                        <a:rPr lang="en-US" sz="11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1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9" y="134643"/>
            <a:ext cx="1730517" cy="16186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048" y="726512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util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93799"/>
              </p:ext>
            </p:extLst>
          </p:nvPr>
        </p:nvGraphicFramePr>
        <p:xfrm>
          <a:off x="116588" y="2244732"/>
          <a:ext cx="2762867" cy="3657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953"/>
                <a:gridCol w="243491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InputsToCast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template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df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headers_land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headers_animal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headers_manure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matrix_to_table()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create_landbmp_file()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create_animalbmp_file()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create_manurebmp_file()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writecsv()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7549"/>
              </p:ext>
            </p:extLst>
          </p:nvPr>
        </p:nvGraphicFramePr>
        <p:xfrm>
          <a:off x="3112245" y="1793629"/>
          <a:ext cx="2762867" cy="2743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953"/>
                <a:gridCol w="243491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PossibilitiesMatrix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bmpdict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geo_seg_source_bmps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__create_matrix()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 smtClean="0">
                          <a:latin typeface="Courier"/>
                          <a:cs typeface="Courier"/>
                        </a:rPr>
                        <a:t>__dict_of_bmps_by_loadsource()</a:t>
                      </a:r>
                      <a:endParaRPr lang="en-US" sz="95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 err="1" smtClean="0">
                          <a:latin typeface="Courier"/>
                          <a:cs typeface="Courier"/>
                        </a:rPr>
                        <a:t>filter_from_sat</a:t>
                      </a:r>
                      <a:r>
                        <a:rPr lang="en-US" sz="95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95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return_sparse()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removedups()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04805"/>
              </p:ext>
            </p:extLst>
          </p:nvPr>
        </p:nvGraphicFramePr>
        <p:xfrm>
          <a:off x="6301681" y="5846369"/>
          <a:ext cx="2395899" cy="914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93"/>
                <a:gridCol w="2111506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ScenarioRandomizer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"/>
                          <a:cs typeface="Courier"/>
                        </a:rPr>
                        <a:t>possmatrix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rand_integers()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3801"/>
              </p:ext>
            </p:extLst>
          </p:nvPr>
        </p:nvGraphicFramePr>
        <p:xfrm>
          <a:off x="3112245" y="4725549"/>
          <a:ext cx="2592961" cy="1578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4879"/>
                <a:gridCol w="2278082"/>
              </a:tblGrid>
              <a:tr h="246429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IncludeSpec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geo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agency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82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generate_geo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generate_agency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96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73476"/>
              </p:ext>
            </p:extLst>
          </p:nvPr>
        </p:nvGraphicFramePr>
        <p:xfrm>
          <a:off x="2726220" y="229314"/>
          <a:ext cx="3302331" cy="3657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1986"/>
                <a:gridCol w="2910345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SegmentAgencyTypeFilter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lsnat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lsdev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lsagr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lssep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lsani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lsman</a:t>
                      </a:r>
                      <a:endParaRPr lang="en-US" sz="11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filter_from_PreBMP_tables</a:t>
                      </a: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1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filter_animals_from_options</a:t>
                      </a: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filter_from_options</a:t>
                      </a: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 err="1" smtClean="0">
                          <a:latin typeface="Courier"/>
                          <a:cs typeface="Courier"/>
                        </a:rPr>
                        <a:t>containssimilarcol</a:t>
                      </a:r>
                      <a:r>
                        <a:rPr lang="en-US" sz="1100" u="sng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 err="1" smtClean="0">
                          <a:latin typeface="Courier"/>
                          <a:cs typeface="Courier"/>
                        </a:rPr>
                        <a:t>getsimilarcol</a:t>
                      </a:r>
                      <a:r>
                        <a:rPr lang="en-US" sz="11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1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9" y="134643"/>
            <a:ext cx="1730517" cy="16186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048" y="726512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filters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596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9" y="134643"/>
            <a:ext cx="1730517" cy="161867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06713"/>
              </p:ext>
            </p:extLst>
          </p:nvPr>
        </p:nvGraphicFramePr>
        <p:xfrm>
          <a:off x="3521849" y="-17205"/>
          <a:ext cx="1959817" cy="2133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630"/>
                <a:gridCol w="1727187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ExcelDataTable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filename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fullpath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sheet_names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__loadsheets()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get()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22920"/>
              </p:ext>
            </p:extLst>
          </p:nvPr>
        </p:nvGraphicFramePr>
        <p:xfrm>
          <a:off x="126282" y="1940699"/>
          <a:ext cx="2742329" cy="4876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514"/>
                <a:gridCol w="2416815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TblSourceData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georefs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bmpDefinitions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efficiencyBMPs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sourceconversionBMPs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loadreductionBMPs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animalBMPs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sourcegrps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sourcegrpcomponents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agencies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lsdefinitions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allbmps_shortnames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get_list_of_all_bmps</a:t>
                      </a: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1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getallnames()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findbmptype()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__singlebmptype()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54415"/>
              </p:ext>
            </p:extLst>
          </p:nvPr>
        </p:nvGraphicFramePr>
        <p:xfrm>
          <a:off x="3521849" y="2718159"/>
          <a:ext cx="2294172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TblBaseCondition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animalcounts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LSacres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stCxn id="9" idx="0"/>
          </p:cNvCxnSpPr>
          <p:nvPr/>
        </p:nvCxnSpPr>
        <p:spPr>
          <a:xfrm flipV="1">
            <a:off x="4668935" y="2116394"/>
            <a:ext cx="0" cy="601765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68611" y="1541173"/>
            <a:ext cx="653238" cy="450633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23177"/>
              </p:ext>
            </p:extLst>
          </p:nvPr>
        </p:nvGraphicFramePr>
        <p:xfrm>
          <a:off x="6613685" y="0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urier"/>
                          <a:cs typeface="Courier"/>
                        </a:rPr>
                        <a:t>TblPreBmpLoadSourceNatural</a:t>
                      </a:r>
                      <a:endParaRPr lang="en-US" sz="9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rier"/>
                          <a:cs typeface="Courier"/>
                        </a:rPr>
                        <a:t>PreBmpLoadSourceNatural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45826"/>
              </p:ext>
            </p:extLst>
          </p:nvPr>
        </p:nvGraphicFramePr>
        <p:xfrm>
          <a:off x="6613685" y="662672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urier"/>
                          <a:cs typeface="Courier"/>
                        </a:rPr>
                        <a:t>TblPreBmpLoadSourceDeveloped</a:t>
                      </a:r>
                      <a:endParaRPr lang="en-US" sz="8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urier"/>
                          <a:cs typeface="Courier"/>
                        </a:rPr>
                        <a:t>PreBmpLoadSourceDeveloped</a:t>
                      </a:r>
                      <a:endParaRPr lang="en-US" sz="9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10131"/>
              </p:ext>
            </p:extLst>
          </p:nvPr>
        </p:nvGraphicFramePr>
        <p:xfrm>
          <a:off x="6613685" y="1327495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Courier"/>
                          <a:cs typeface="Courier"/>
                        </a:rPr>
                        <a:t>TblPreBmpLoadSourceAgriculture</a:t>
                      </a:r>
                      <a:endParaRPr lang="en-US" sz="8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50" dirty="0" smtClean="0">
                          <a:latin typeface="Courier"/>
                          <a:cs typeface="Courier"/>
                        </a:rPr>
                        <a:t>PreBmpLoadSourceAgriculture</a:t>
                      </a:r>
                      <a:endParaRPr lang="en-US" sz="85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52787"/>
              </p:ext>
            </p:extLst>
          </p:nvPr>
        </p:nvGraphicFramePr>
        <p:xfrm>
          <a:off x="6613685" y="1991806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"/>
                          <a:cs typeface="Courier"/>
                        </a:rPr>
                        <a:t>TblManureTonsProduced</a:t>
                      </a:r>
                      <a:endParaRPr lang="en-US" sz="11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rier"/>
                          <a:cs typeface="Courier"/>
                        </a:rPr>
                        <a:t>ManureTonsProduced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66714"/>
              </p:ext>
            </p:extLst>
          </p:nvPr>
        </p:nvGraphicFramePr>
        <p:xfrm>
          <a:off x="6613685" y="2669558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"/>
                          <a:cs typeface="Courier"/>
                        </a:rPr>
                        <a:t>TblSepticSystems</a:t>
                      </a:r>
                      <a:endParaRPr lang="en-US" sz="11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 flipV="1">
            <a:off x="5481666" y="289920"/>
            <a:ext cx="1132019" cy="14879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81666" y="911178"/>
            <a:ext cx="113202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481666" y="1601465"/>
            <a:ext cx="113202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 flipV="1">
            <a:off x="5486400" y="1828800"/>
            <a:ext cx="1127285" cy="467805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</p:cNvCxnSpPr>
          <p:nvPr/>
        </p:nvCxnSpPr>
        <p:spPr>
          <a:xfrm flipH="1" flipV="1">
            <a:off x="5481666" y="2109411"/>
            <a:ext cx="1132019" cy="864946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4048" y="726512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ables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6308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254</Words>
  <Application>Microsoft Macintosh PowerPoint</Application>
  <PresentationFormat>On-screen Show (4:3)</PresentationFormat>
  <Paragraphs>190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Opt-BMP-Generator</vt:lpstr>
      <vt:lpstr>PowerPoint Presentation</vt:lpstr>
      <vt:lpstr>PowerPoint Presentation</vt:lpstr>
      <vt:lpstr>PowerPoint Presentation</vt:lpstr>
    </vt:vector>
  </TitlesOfParts>
  <Company>VIMS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58</cp:revision>
  <dcterms:created xsi:type="dcterms:W3CDTF">2018-01-08T19:05:16Z</dcterms:created>
  <dcterms:modified xsi:type="dcterms:W3CDTF">2018-01-29T21:09:00Z</dcterms:modified>
</cp:coreProperties>
</file>