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7" r:id="rId2"/>
    <p:sldId id="258" r:id="rId3"/>
  </p:sldIdLst>
  <p:sldSz cx="18288000" cy="13716000"/>
  <p:notesSz cx="6858000" cy="9144000"/>
  <p:defaultTextStyle>
    <a:defPPr>
      <a:defRPr lang="en-US"/>
    </a:defPPr>
    <a:lvl1pPr marL="0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351198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134930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3918662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702394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2" autoAdjust="0"/>
  </p:normalViewPr>
  <p:slideViewPr>
    <p:cSldViewPr snapToGrid="0" snapToObjects="1">
      <p:cViewPr>
        <p:scale>
          <a:sx n="100" d="100"/>
          <a:sy n="100" d="100"/>
        </p:scale>
        <p:origin x="1336" y="204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4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6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6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8" y="8813803"/>
            <a:ext cx="15544800" cy="2724150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8" y="5813427"/>
            <a:ext cx="1554480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5119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4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4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6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200" b="1"/>
            </a:lvl3pPr>
            <a:lvl4pPr marL="2351198" indent="0">
              <a:buNone/>
              <a:defRPr sz="2800" b="1"/>
            </a:lvl4pPr>
            <a:lvl5pPr marL="3134930" indent="0">
              <a:buNone/>
              <a:defRPr sz="2800" b="1"/>
            </a:lvl5pPr>
            <a:lvl6pPr marL="3918662" indent="0">
              <a:buNone/>
              <a:defRPr sz="2800" b="1"/>
            </a:lvl6pPr>
            <a:lvl7pPr marL="4702394" indent="0">
              <a:buNone/>
              <a:defRPr sz="2800" b="1"/>
            </a:lvl7pPr>
            <a:lvl8pPr marL="5486126" indent="0">
              <a:buNone/>
              <a:defRPr sz="2800" b="1"/>
            </a:lvl8pPr>
            <a:lvl9pPr marL="6269858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200"/>
            </a:lvl1pPr>
            <a:lvl2pPr>
              <a:defRPr sz="34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3070226"/>
            <a:ext cx="8083552" cy="1279524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200" b="1"/>
            </a:lvl3pPr>
            <a:lvl4pPr marL="2351198" indent="0">
              <a:buNone/>
              <a:defRPr sz="2800" b="1"/>
            </a:lvl4pPr>
            <a:lvl5pPr marL="3134930" indent="0">
              <a:buNone/>
              <a:defRPr sz="2800" b="1"/>
            </a:lvl5pPr>
            <a:lvl6pPr marL="3918662" indent="0">
              <a:buNone/>
              <a:defRPr sz="2800" b="1"/>
            </a:lvl6pPr>
            <a:lvl7pPr marL="4702394" indent="0">
              <a:buNone/>
              <a:defRPr sz="2800" b="1"/>
            </a:lvl7pPr>
            <a:lvl8pPr marL="5486126" indent="0">
              <a:buNone/>
              <a:defRPr sz="2800" b="1"/>
            </a:lvl8pPr>
            <a:lvl9pPr marL="6269858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4349750"/>
            <a:ext cx="8083552" cy="7902576"/>
          </a:xfrm>
        </p:spPr>
        <p:txBody>
          <a:bodyPr/>
          <a:lstStyle>
            <a:lvl1pPr>
              <a:defRPr sz="4200"/>
            </a:lvl1pPr>
            <a:lvl2pPr>
              <a:defRPr sz="34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6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5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546100"/>
            <a:ext cx="6016628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546103"/>
            <a:ext cx="10223500" cy="117062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2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2870203"/>
            <a:ext cx="6016628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200"/>
            </a:lvl2pPr>
            <a:lvl3pPr marL="1567464" indent="0">
              <a:buNone/>
              <a:defRPr sz="1800"/>
            </a:lvl3pPr>
            <a:lvl4pPr marL="2351198" indent="0">
              <a:buNone/>
              <a:defRPr sz="1600"/>
            </a:lvl4pPr>
            <a:lvl5pPr marL="3134930" indent="0">
              <a:buNone/>
              <a:defRPr sz="1600"/>
            </a:lvl5pPr>
            <a:lvl6pPr marL="3918662" indent="0">
              <a:buNone/>
              <a:defRPr sz="1600"/>
            </a:lvl6pPr>
            <a:lvl7pPr marL="4702394" indent="0">
              <a:buNone/>
              <a:defRPr sz="1600"/>
            </a:lvl7pPr>
            <a:lvl8pPr marL="5486126" indent="0">
              <a:buNone/>
              <a:defRPr sz="1600"/>
            </a:lvl8pPr>
            <a:lvl9pPr marL="6269858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7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5600"/>
            </a:lvl1pPr>
            <a:lvl2pPr marL="783732" indent="0">
              <a:buNone/>
              <a:defRPr sz="4800"/>
            </a:lvl2pPr>
            <a:lvl3pPr marL="1567464" indent="0">
              <a:buNone/>
              <a:defRPr sz="4200"/>
            </a:lvl3pPr>
            <a:lvl4pPr marL="2351198" indent="0">
              <a:buNone/>
              <a:defRPr sz="3400"/>
            </a:lvl4pPr>
            <a:lvl5pPr marL="3134930" indent="0">
              <a:buNone/>
              <a:defRPr sz="3400"/>
            </a:lvl5pPr>
            <a:lvl6pPr marL="3918662" indent="0">
              <a:buNone/>
              <a:defRPr sz="3400"/>
            </a:lvl6pPr>
            <a:lvl7pPr marL="4702394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200"/>
            </a:lvl2pPr>
            <a:lvl3pPr marL="1567464" indent="0">
              <a:buNone/>
              <a:defRPr sz="1800"/>
            </a:lvl3pPr>
            <a:lvl4pPr marL="2351198" indent="0">
              <a:buNone/>
              <a:defRPr sz="1600"/>
            </a:lvl4pPr>
            <a:lvl5pPr marL="3134930" indent="0">
              <a:buNone/>
              <a:defRPr sz="1600"/>
            </a:lvl5pPr>
            <a:lvl6pPr marL="3918662" indent="0">
              <a:buNone/>
              <a:defRPr sz="1600"/>
            </a:lvl6pPr>
            <a:lvl7pPr marL="4702394" indent="0">
              <a:buNone/>
              <a:defRPr sz="1600"/>
            </a:lvl7pPr>
            <a:lvl8pPr marL="5486126" indent="0">
              <a:buNone/>
              <a:defRPr sz="1600"/>
            </a:lvl8pPr>
            <a:lvl9pPr marL="6269858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56746" tIns="78374" rIns="156746" bIns="783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56746" tIns="78374" rIns="156746" bIns="783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56746" tIns="78374" rIns="156746" bIns="78374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2/5/18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56746" tIns="78374" rIns="156746" bIns="78374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56746" tIns="78374" rIns="156746" bIns="78374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800" indent="-587800" algn="l" defTabSz="783732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6" indent="-489834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2" indent="-391866" algn="l" defTabSz="783732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4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6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8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8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30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2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4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75313"/>
              </p:ext>
            </p:extLst>
          </p:nvPr>
        </p:nvGraphicFramePr>
        <p:xfrm>
          <a:off x="7112384" y="6911798"/>
          <a:ext cx="3302332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1986"/>
                <a:gridCol w="2910346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SegmentAgencyTypeFilter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lsndas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lsani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lsman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lsnat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lsdev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lsdev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lssep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filter_animals_from_options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filter_from_options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err="1" smtClean="0">
                          <a:latin typeface="Courier"/>
                          <a:cs typeface="Courier"/>
                        </a:rPr>
                        <a:t>containssimilarcol</a:t>
                      </a:r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err="1" smtClean="0">
                          <a:latin typeface="Courier"/>
                          <a:cs typeface="Courier"/>
                        </a:rPr>
                        <a:t>getsimilarcol</a:t>
                      </a:r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6834"/>
              </p:ext>
            </p:extLst>
          </p:nvPr>
        </p:nvGraphicFramePr>
        <p:xfrm>
          <a:off x="668417" y="3363060"/>
          <a:ext cx="2889674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004"/>
                <a:gridCol w="2546670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basecond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lsnatural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lsdeveloped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lsagriculture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lsseptic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load_source_and_base_files</a:t>
                      </a: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load_or_generate()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latin typeface="Courier"/>
                          <a:cs typeface="Courier"/>
                        </a:rPr>
                        <a:t>agencytranslate_fromcodes</a:t>
                      </a:r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latin typeface="Courier"/>
                          <a:cs typeface="Courier"/>
                        </a:rPr>
                        <a:t>agencytranslate_fromnames</a:t>
                      </a:r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280" y="2"/>
            <a:ext cx="5977444" cy="89801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aramond"/>
                <a:cs typeface="Garamond"/>
              </a:rPr>
              <a:t>Opt-BMP-Generator</a:t>
            </a:r>
            <a:endParaRPr lang="en-US" sz="4400" dirty="0">
              <a:latin typeface="Garamond"/>
              <a:cs typeface="Garamond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08566"/>
              </p:ext>
            </p:extLst>
          </p:nvPr>
        </p:nvGraphicFramePr>
        <p:xfrm>
          <a:off x="9129058" y="3343204"/>
          <a:ext cx="2762868" cy="2743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4"/>
                <a:gridCol w="2434914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PossibilitiesMatrix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bmpdict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create_emptymatrices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9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dict_of_bmps_by_loadsource</a:t>
                      </a: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filter_from_sat</a:t>
                      </a: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return_sparse()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removedups()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9656"/>
              </p:ext>
            </p:extLst>
          </p:nvPr>
        </p:nvGraphicFramePr>
        <p:xfrm>
          <a:off x="12200146" y="3343204"/>
          <a:ext cx="23959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94"/>
                <a:gridCol w="2111506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ScenarioRandomizer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400" u="sng" dirty="0" err="1" smtClean="0">
                          <a:latin typeface="Courier"/>
                          <a:cs typeface="Courier"/>
                        </a:rPr>
                        <a:t>rand_integers</a:t>
                      </a:r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70351"/>
              </p:ext>
            </p:extLst>
          </p:nvPr>
        </p:nvGraphicFramePr>
        <p:xfrm>
          <a:off x="14869256" y="3351898"/>
          <a:ext cx="2762868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4"/>
                <a:gridCol w="2434914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InputsToCast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template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df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headers_land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headers_animal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matrix_to_table()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create_landbmp_file()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create_animalbmp_file()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create_manurebmp_file()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63" y="7935061"/>
            <a:ext cx="1730518" cy="16186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64043" y="8526929"/>
            <a:ext cx="1108146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>
                <a:latin typeface="Courier"/>
                <a:cs typeface="Courier"/>
              </a:rPr>
              <a:t>ables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739016" y="7325460"/>
            <a:ext cx="0" cy="6096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12282" y="7325460"/>
            <a:ext cx="108234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/>
              <a:t>&lt;&lt;uses&gt;&gt;</a:t>
            </a:r>
            <a:endParaRPr lang="en-US" sz="18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64042" y="2558615"/>
            <a:ext cx="104020" cy="77343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41328" y="2973872"/>
            <a:ext cx="108234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/>
              <a:t>&lt;&lt;uses&gt;&gt;</a:t>
            </a:r>
            <a:endParaRPr lang="en-US" sz="18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261376" y="2133600"/>
            <a:ext cx="6991856" cy="1198444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3" idx="3"/>
          </p:cNvCxnSpPr>
          <p:nvPr/>
        </p:nvCxnSpPr>
        <p:spPr>
          <a:xfrm>
            <a:off x="3261376" y="1949015"/>
            <a:ext cx="9770836" cy="138303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61377" y="1644215"/>
            <a:ext cx="12657758" cy="168783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34170" y="1470282"/>
            <a:ext cx="108234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/>
              <a:t>&lt;&lt;uses&gt;&gt;</a:t>
            </a:r>
            <a:endParaRPr lang="en-US" sz="1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649356" y="6137737"/>
            <a:ext cx="0" cy="77406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22622" y="6389166"/>
            <a:ext cx="108234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/>
              <a:t>&lt;&lt;uses&gt;&gt;</a:t>
            </a:r>
            <a:endParaRPr lang="en-US" sz="18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52960"/>
              </p:ext>
            </p:extLst>
          </p:nvPr>
        </p:nvGraphicFramePr>
        <p:xfrm>
          <a:off x="668417" y="1339414"/>
          <a:ext cx="2592962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774"/>
                <a:gridCol w="2356188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Scenario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tables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815891" y="7009497"/>
            <a:ext cx="2216322" cy="461666"/>
          </a:xfrm>
          <a:prstGeom prst="rect">
            <a:avLst/>
          </a:prstGeom>
          <a:solidFill>
            <a:srgbClr val="ACBAD7"/>
          </a:solidFill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Constraints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97525" y="7770645"/>
            <a:ext cx="4802066" cy="461666"/>
          </a:xfrm>
          <a:prstGeom prst="rect">
            <a:avLst/>
          </a:prstGeom>
          <a:solidFill>
            <a:srgbClr val="ACBAD7"/>
          </a:solidFill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AdditionalSimplifications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96693"/>
              </p:ext>
            </p:extLst>
          </p:nvPr>
        </p:nvGraphicFramePr>
        <p:xfrm>
          <a:off x="3722715" y="3351899"/>
          <a:ext cx="2283210" cy="18828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264"/>
                <a:gridCol w="2005946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validateoptions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3314733" y="2558615"/>
            <a:ext cx="1153142" cy="77343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34481"/>
              </p:ext>
            </p:extLst>
          </p:nvPr>
        </p:nvGraphicFramePr>
        <p:xfrm>
          <a:off x="6155281" y="3335881"/>
          <a:ext cx="2592962" cy="1578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880"/>
                <a:gridCol w="2278082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IncludeSpec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agency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generate_geo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generate_agency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261377" y="2317423"/>
            <a:ext cx="3321118" cy="101462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4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9" y="269286"/>
            <a:ext cx="3461034" cy="32373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93838"/>
              </p:ext>
            </p:extLst>
          </p:nvPr>
        </p:nvGraphicFramePr>
        <p:xfrm>
          <a:off x="7043699" y="-34409"/>
          <a:ext cx="3919634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260"/>
                <a:gridCol w="3454374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ExcelDataTable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filename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fullpath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sheet_names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__loadsheets()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get()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80876"/>
              </p:ext>
            </p:extLst>
          </p:nvPr>
        </p:nvGraphicFramePr>
        <p:xfrm>
          <a:off x="252565" y="3881399"/>
          <a:ext cx="5484658" cy="975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028"/>
                <a:gridCol w="4833630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TblSourceData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georefs</a:t>
                      </a: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bmpDefinitions</a:t>
                      </a: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efficiencyBMPs</a:t>
                      </a: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sourceconversionBMPs</a:t>
                      </a: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loadreductionBMPs</a:t>
                      </a: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animalBMPs</a:t>
                      </a: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sourcegrps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sourcegrpcomponents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agencies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lsdefinitions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allbmps_shortnames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get_list_of_all_bmps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getallnames()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findbmptype()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__singlebmptype()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57254"/>
              </p:ext>
            </p:extLst>
          </p:nvPr>
        </p:nvGraphicFramePr>
        <p:xfrm>
          <a:off x="7043698" y="5436319"/>
          <a:ext cx="4588344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636"/>
                <a:gridCol w="404370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TblBaseCondition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animalcounts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LSacres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9" idx="0"/>
          </p:cNvCxnSpPr>
          <p:nvPr/>
        </p:nvCxnSpPr>
        <p:spPr>
          <a:xfrm flipV="1">
            <a:off x="9337870" y="4232789"/>
            <a:ext cx="0" cy="120353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37222" y="3082347"/>
            <a:ext cx="1306476" cy="90126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76394"/>
              </p:ext>
            </p:extLst>
          </p:nvPr>
        </p:nvGraphicFramePr>
        <p:xfrm>
          <a:off x="13227370" y="1"/>
          <a:ext cx="458834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636"/>
                <a:gridCol w="404370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TblPreBmpLoadSourceNatural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PreBmpLoadSourceNatural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52563"/>
              </p:ext>
            </p:extLst>
          </p:nvPr>
        </p:nvGraphicFramePr>
        <p:xfrm>
          <a:off x="13227370" y="1325345"/>
          <a:ext cx="458834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636"/>
                <a:gridCol w="404370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TblPreBmpLoadSourceDeveloped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PreBmpLoadSourceDeveloped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79704"/>
              </p:ext>
            </p:extLst>
          </p:nvPr>
        </p:nvGraphicFramePr>
        <p:xfrm>
          <a:off x="13227370" y="2654991"/>
          <a:ext cx="458834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636"/>
                <a:gridCol w="404370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TblPreBmpLoadSourceAgriculture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"/>
                          <a:cs typeface="Courier"/>
                        </a:rPr>
                        <a:t>PreBmpLoadSourceAgriculture</a:t>
                      </a:r>
                      <a:endParaRPr lang="en-US" sz="17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88880"/>
              </p:ext>
            </p:extLst>
          </p:nvPr>
        </p:nvGraphicFramePr>
        <p:xfrm>
          <a:off x="13227370" y="3983613"/>
          <a:ext cx="458834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636"/>
                <a:gridCol w="404370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"/>
                          <a:cs typeface="Courier"/>
                        </a:rPr>
                        <a:t>TblManureTonsProduced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ManureTonsProduced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1472"/>
              </p:ext>
            </p:extLst>
          </p:nvPr>
        </p:nvGraphicFramePr>
        <p:xfrm>
          <a:off x="13227370" y="5339117"/>
          <a:ext cx="458834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636"/>
                <a:gridCol w="404370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"/>
                          <a:cs typeface="Courier"/>
                        </a:rPr>
                        <a:t>TblSepticSystems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 marL="182880" marR="18288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10963333" y="579841"/>
            <a:ext cx="2264037" cy="2976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963332" y="1822356"/>
            <a:ext cx="226404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963332" y="3202930"/>
            <a:ext cx="226404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10972801" y="3657601"/>
            <a:ext cx="2254569" cy="93561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10963333" y="4218822"/>
            <a:ext cx="2264037" cy="172989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08096" y="1453024"/>
            <a:ext cx="184690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ables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317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105</TotalTime>
  <Words>265</Words>
  <Application>Microsoft Macintosh PowerPoint</Application>
  <PresentationFormat>Custom</PresentationFormat>
  <Paragraphs>189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Opt-BMP-Generator</vt:lpstr>
      <vt:lpstr>PowerPoint Presentation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Opt-BMP-Generator</dc:title>
  <dc:creator>Daniel</dc:creator>
  <cp:lastModifiedBy>Daniel</cp:lastModifiedBy>
  <cp:revision>15</cp:revision>
  <dcterms:created xsi:type="dcterms:W3CDTF">2018-01-23T21:05:02Z</dcterms:created>
  <dcterms:modified xsi:type="dcterms:W3CDTF">2018-02-05T15:29:29Z</dcterms:modified>
</cp:coreProperties>
</file>