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62" r:id="rId2"/>
    <p:sldId id="258" r:id="rId3"/>
    <p:sldId id="259" r:id="rId4"/>
    <p:sldId id="260" r:id="rId5"/>
    <p:sldId id="261" r:id="rId6"/>
  </p:sldIdLst>
  <p:sldSz cx="27432000" cy="13716000"/>
  <p:notesSz cx="6858000" cy="9144000"/>
  <p:defaultTextStyle>
    <a:defPPr>
      <a:defRPr lang="en-US"/>
    </a:defPPr>
    <a:lvl1pPr marL="0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351198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134930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3918662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702394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2" autoAdjust="0"/>
  </p:normalViewPr>
  <p:slideViewPr>
    <p:cSldViewPr snapToGrid="0" snapToObjects="1">
      <p:cViewPr>
        <p:scale>
          <a:sx n="50" d="100"/>
          <a:sy n="50" d="100"/>
        </p:scale>
        <p:origin x="-352" y="-512"/>
      </p:cViewPr>
      <p:guideLst>
        <p:guide orient="horz" pos="43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260853"/>
            <a:ext cx="233172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7772400"/>
            <a:ext cx="192024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4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549279"/>
            <a:ext cx="61722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49279"/>
            <a:ext cx="180594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6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2" y="8813803"/>
            <a:ext cx="23317200" cy="2724150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2" y="5813427"/>
            <a:ext cx="233172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511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200403"/>
            <a:ext cx="12115800" cy="905192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3200403"/>
            <a:ext cx="12115800" cy="905192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70226"/>
            <a:ext cx="12120564" cy="12795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200" b="1"/>
            </a:lvl3pPr>
            <a:lvl4pPr marL="2351198" indent="0">
              <a:buNone/>
              <a:defRPr sz="2800" b="1"/>
            </a:lvl4pPr>
            <a:lvl5pPr marL="3134930" indent="0">
              <a:buNone/>
              <a:defRPr sz="2800" b="1"/>
            </a:lvl5pPr>
            <a:lvl6pPr marL="3918662" indent="0">
              <a:buNone/>
              <a:defRPr sz="2800" b="1"/>
            </a:lvl6pPr>
            <a:lvl7pPr marL="4702394" indent="0">
              <a:buNone/>
              <a:defRPr sz="2800" b="1"/>
            </a:lvl7pPr>
            <a:lvl8pPr marL="5486126" indent="0">
              <a:buNone/>
              <a:defRPr sz="2800" b="1"/>
            </a:lvl8pPr>
            <a:lvl9pPr marL="6269858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49750"/>
            <a:ext cx="12120564" cy="7902576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3070226"/>
            <a:ext cx="12125328" cy="12795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200" b="1"/>
            </a:lvl3pPr>
            <a:lvl4pPr marL="2351198" indent="0">
              <a:buNone/>
              <a:defRPr sz="2800" b="1"/>
            </a:lvl4pPr>
            <a:lvl5pPr marL="3134930" indent="0">
              <a:buNone/>
              <a:defRPr sz="2800" b="1"/>
            </a:lvl5pPr>
            <a:lvl6pPr marL="3918662" indent="0">
              <a:buNone/>
              <a:defRPr sz="2800" b="1"/>
            </a:lvl6pPr>
            <a:lvl7pPr marL="4702394" indent="0">
              <a:buNone/>
              <a:defRPr sz="2800" b="1"/>
            </a:lvl7pPr>
            <a:lvl8pPr marL="5486126" indent="0">
              <a:buNone/>
              <a:defRPr sz="2800" b="1"/>
            </a:lvl8pPr>
            <a:lvl9pPr marL="6269858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4349750"/>
            <a:ext cx="12125328" cy="7902576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6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546100"/>
            <a:ext cx="9024942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546103"/>
            <a:ext cx="15335250" cy="117062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2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2870203"/>
            <a:ext cx="9024942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200"/>
            </a:lvl2pPr>
            <a:lvl3pPr marL="1567464" indent="0">
              <a:buNone/>
              <a:defRPr sz="1800"/>
            </a:lvl3pPr>
            <a:lvl4pPr marL="2351198" indent="0">
              <a:buNone/>
              <a:defRPr sz="1600"/>
            </a:lvl4pPr>
            <a:lvl5pPr marL="3134930" indent="0">
              <a:buNone/>
              <a:defRPr sz="1600"/>
            </a:lvl5pPr>
            <a:lvl6pPr marL="3918662" indent="0">
              <a:buNone/>
              <a:defRPr sz="1600"/>
            </a:lvl6pPr>
            <a:lvl7pPr marL="4702394" indent="0">
              <a:buNone/>
              <a:defRPr sz="1600"/>
            </a:lvl7pPr>
            <a:lvl8pPr marL="5486126" indent="0">
              <a:buNone/>
              <a:defRPr sz="1600"/>
            </a:lvl8pPr>
            <a:lvl9pPr marL="626985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9601200"/>
            <a:ext cx="164592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225550"/>
            <a:ext cx="16459200" cy="8229600"/>
          </a:xfrm>
        </p:spPr>
        <p:txBody>
          <a:bodyPr/>
          <a:lstStyle>
            <a:lvl1pPr marL="0" indent="0">
              <a:buNone/>
              <a:defRPr sz="5600"/>
            </a:lvl1pPr>
            <a:lvl2pPr marL="783732" indent="0">
              <a:buNone/>
              <a:defRPr sz="4800"/>
            </a:lvl2pPr>
            <a:lvl3pPr marL="1567464" indent="0">
              <a:buNone/>
              <a:defRPr sz="4200"/>
            </a:lvl3pPr>
            <a:lvl4pPr marL="2351198" indent="0">
              <a:buNone/>
              <a:defRPr sz="3400"/>
            </a:lvl4pPr>
            <a:lvl5pPr marL="3134930" indent="0">
              <a:buNone/>
              <a:defRPr sz="3400"/>
            </a:lvl5pPr>
            <a:lvl6pPr marL="3918662" indent="0">
              <a:buNone/>
              <a:defRPr sz="3400"/>
            </a:lvl6pPr>
            <a:lvl7pPr marL="4702394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0734676"/>
            <a:ext cx="164592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200"/>
            </a:lvl2pPr>
            <a:lvl3pPr marL="1567464" indent="0">
              <a:buNone/>
              <a:defRPr sz="1800"/>
            </a:lvl3pPr>
            <a:lvl4pPr marL="2351198" indent="0">
              <a:buNone/>
              <a:defRPr sz="1600"/>
            </a:lvl4pPr>
            <a:lvl5pPr marL="3134930" indent="0">
              <a:buNone/>
              <a:defRPr sz="1600"/>
            </a:lvl5pPr>
            <a:lvl6pPr marL="3918662" indent="0">
              <a:buNone/>
              <a:defRPr sz="1600"/>
            </a:lvl6pPr>
            <a:lvl7pPr marL="4702394" indent="0">
              <a:buNone/>
              <a:defRPr sz="1600"/>
            </a:lvl7pPr>
            <a:lvl8pPr marL="5486126" indent="0">
              <a:buNone/>
              <a:defRPr sz="1600"/>
            </a:lvl8pPr>
            <a:lvl9pPr marL="626985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549276"/>
            <a:ext cx="24688800" cy="2286000"/>
          </a:xfrm>
          <a:prstGeom prst="rect">
            <a:avLst/>
          </a:prstGeom>
        </p:spPr>
        <p:txBody>
          <a:bodyPr vert="horz" lIns="156746" tIns="78374" rIns="156746" bIns="78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00403"/>
            <a:ext cx="24688800" cy="9051926"/>
          </a:xfrm>
          <a:prstGeom prst="rect">
            <a:avLst/>
          </a:prstGeom>
        </p:spPr>
        <p:txBody>
          <a:bodyPr vert="horz" lIns="156746" tIns="78374" rIns="156746" bIns="78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2712703"/>
            <a:ext cx="64008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2712703"/>
            <a:ext cx="86868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2712703"/>
            <a:ext cx="6400800" cy="730250"/>
          </a:xfrm>
          <a:prstGeom prst="rect">
            <a:avLst/>
          </a:prstGeom>
        </p:spPr>
        <p:txBody>
          <a:bodyPr vert="horz" lIns="156746" tIns="78374" rIns="156746" bIns="78374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800" indent="-587800" algn="l" defTabSz="78373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6" indent="-489834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2" indent="-391866" algn="l" defTabSz="78373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4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6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8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8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30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2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4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43" y="11759807"/>
            <a:ext cx="2595777" cy="1618670"/>
          </a:xfrm>
          <a:prstGeom prst="rect">
            <a:avLst/>
          </a:prstGeom>
        </p:spPr>
      </p:pic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31906"/>
              </p:ext>
            </p:extLst>
          </p:nvPr>
        </p:nvGraphicFramePr>
        <p:xfrm>
          <a:off x="3728625" y="7233516"/>
          <a:ext cx="3157636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720"/>
                <a:gridCol w="285791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lsseptic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load_source_and_base_files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agencytranslate_fromcodes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Courier"/>
                          <a:cs typeface="Courier"/>
                        </a:rPr>
                        <a:t>agencytranslate_fromnames</a:t>
                      </a:r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940" y="-50798"/>
            <a:ext cx="8966166" cy="5084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err="1" smtClean="0">
                <a:latin typeface="Garamond"/>
                <a:cs typeface="Garamond"/>
              </a:rPr>
              <a:t>OptSandbox</a:t>
            </a:r>
            <a:endParaRPr lang="en-US" sz="4400" dirty="0">
              <a:latin typeface="Garamond"/>
              <a:cs typeface="Garamond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24943"/>
              </p:ext>
            </p:extLst>
          </p:nvPr>
        </p:nvGraphicFramePr>
        <p:xfrm>
          <a:off x="19145125" y="457613"/>
          <a:ext cx="27975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064"/>
                <a:gridCol w="246543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1400" u="sng" dirty="0" err="1" smtClean="0">
                          <a:latin typeface="Courier"/>
                          <a:cs typeface="Courier"/>
                        </a:rPr>
                        <a:t>rand_integers</a:t>
                      </a:r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29010"/>
              </p:ext>
            </p:extLst>
          </p:nvPr>
        </p:nvGraphicFramePr>
        <p:xfrm>
          <a:off x="22167327" y="457613"/>
          <a:ext cx="3081910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824"/>
                <a:gridCol w="2716086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922063" y="12201170"/>
            <a:ext cx="11081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tables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334523" y="11195916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44422" y="11195916"/>
            <a:ext cx="1061221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96063" y="2558615"/>
            <a:ext cx="156030" cy="7734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06216">
            <a:off x="3337288" y="3169965"/>
            <a:ext cx="1330487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&lt;creates&gt;</a:t>
            </a:r>
            <a:r>
              <a:rPr lang="en-US" sz="1800" dirty="0"/>
              <a:t>&gt;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19604" y="1932287"/>
            <a:ext cx="4304316" cy="139975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2801" y="1686065"/>
            <a:ext cx="1168659" cy="49244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600" b="1" dirty="0"/>
              <a:t>&lt;</a:t>
            </a:r>
            <a:r>
              <a:rPr lang="en-US" sz="2600" b="1" dirty="0" smtClean="0"/>
              <a:t>&lt;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 smtClean="0"/>
              <a:t>&gt;</a:t>
            </a:r>
            <a:r>
              <a:rPr lang="en-US" sz="2600" b="1" dirty="0"/>
              <a:t>&gt;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77316"/>
              </p:ext>
            </p:extLst>
          </p:nvPr>
        </p:nvGraphicFramePr>
        <p:xfrm>
          <a:off x="884823" y="1339414"/>
          <a:ext cx="1851859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720"/>
                <a:gridCol w="1552139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runner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97338"/>
              </p:ext>
            </p:extLst>
          </p:nvPr>
        </p:nvGraphicFramePr>
        <p:xfrm>
          <a:off x="184839" y="3263029"/>
          <a:ext cx="3167962" cy="701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037"/>
                <a:gridCol w="2791925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OptInstance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agencies_included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basecondname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baseyear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bounds_matrices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costprofilename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description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geoareanames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geographies_included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geoscalename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load_sources_included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111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pmatrices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queries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sectors_included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11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wastewatername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4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repr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4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toad_tables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save_metadata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save_freeparamgrps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set_geography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2377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000" u="none" dirty="0" err="1" smtClean="0">
                          <a:latin typeface="Courier"/>
                          <a:cs typeface="Courier"/>
                        </a:rPr>
                        <a:t>generate_emptyparametermatrix</a:t>
                      </a:r>
                      <a:r>
                        <a:rPr lang="en-US" sz="10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mark_eligibility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200" u="none" dirty="0" err="1" smtClean="0">
                          <a:latin typeface="Courier"/>
                          <a:cs typeface="Courier"/>
                        </a:rPr>
                        <a:t>generate_boundsmatrices</a:t>
                      </a:r>
                      <a:r>
                        <a:rPr lang="en-US" sz="12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0"/>
                        </a:lnSpc>
                      </a:pPr>
                      <a:r>
                        <a:rPr lang="en-US" sz="1400" u="none" dirty="0" err="1" smtClean="0">
                          <a:latin typeface="Courier"/>
                          <a:cs typeface="Courier"/>
                        </a:rPr>
                        <a:t>scenario_randomizer</a:t>
                      </a:r>
                      <a:r>
                        <a:rPr lang="en-US" sz="1400" u="none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u="none" dirty="0">
                        <a:latin typeface="Courier"/>
                        <a:cs typeface="Courier"/>
                      </a:endParaRPr>
                    </a:p>
                  </a:txBody>
                  <a:tcPr marL="137160" marR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2719604" y="2959996"/>
            <a:ext cx="2698752" cy="1973257"/>
          </a:xfrm>
          <a:custGeom>
            <a:avLst/>
            <a:gdLst>
              <a:gd name="connsiteX0" fmla="*/ 0 w 973667"/>
              <a:gd name="connsiteY0" fmla="*/ 218850 h 451683"/>
              <a:gd name="connsiteX1" fmla="*/ 571500 w 973667"/>
              <a:gd name="connsiteY1" fmla="*/ 7183 h 451683"/>
              <a:gd name="connsiteX2" fmla="*/ 973667 w 973667"/>
              <a:gd name="connsiteY2" fmla="*/ 451683 h 451683"/>
              <a:gd name="connsiteX0" fmla="*/ 0 w 1143001"/>
              <a:gd name="connsiteY0" fmla="*/ 423365 h 444531"/>
              <a:gd name="connsiteX1" fmla="*/ 740834 w 1143001"/>
              <a:gd name="connsiteY1" fmla="*/ 31 h 444531"/>
              <a:gd name="connsiteX2" fmla="*/ 1143001 w 1143001"/>
              <a:gd name="connsiteY2" fmla="*/ 444531 h 444531"/>
              <a:gd name="connsiteX0" fmla="*/ 0 w 1143001"/>
              <a:gd name="connsiteY0" fmla="*/ 423506 h 444672"/>
              <a:gd name="connsiteX1" fmla="*/ 740834 w 1143001"/>
              <a:gd name="connsiteY1" fmla="*/ 172 h 444672"/>
              <a:gd name="connsiteX2" fmla="*/ 1143001 w 1143001"/>
              <a:gd name="connsiteY2" fmla="*/ 444672 h 444672"/>
              <a:gd name="connsiteX0" fmla="*/ 0 w 1143001"/>
              <a:gd name="connsiteY0" fmla="*/ 613872 h 635038"/>
              <a:gd name="connsiteX1" fmla="*/ 740834 w 1143001"/>
              <a:gd name="connsiteY1" fmla="*/ 38 h 635038"/>
              <a:gd name="connsiteX2" fmla="*/ 1143001 w 1143001"/>
              <a:gd name="connsiteY2" fmla="*/ 635038 h 635038"/>
              <a:gd name="connsiteX0" fmla="*/ 0 w 1143001"/>
              <a:gd name="connsiteY0" fmla="*/ 444626 h 465792"/>
              <a:gd name="connsiteX1" fmla="*/ 740834 w 1143001"/>
              <a:gd name="connsiteY1" fmla="*/ 126 h 465792"/>
              <a:gd name="connsiteX2" fmla="*/ 1143001 w 1143001"/>
              <a:gd name="connsiteY2" fmla="*/ 465792 h 465792"/>
              <a:gd name="connsiteX0" fmla="*/ 0 w 1460501"/>
              <a:gd name="connsiteY0" fmla="*/ 444626 h 465792"/>
              <a:gd name="connsiteX1" fmla="*/ 740834 w 1460501"/>
              <a:gd name="connsiteY1" fmla="*/ 126 h 465792"/>
              <a:gd name="connsiteX2" fmla="*/ 1460501 w 1460501"/>
              <a:gd name="connsiteY2" fmla="*/ 465792 h 465792"/>
              <a:gd name="connsiteX0" fmla="*/ 0 w 1799168"/>
              <a:gd name="connsiteY0" fmla="*/ 547474 h 2240806"/>
              <a:gd name="connsiteX1" fmla="*/ 740834 w 1799168"/>
              <a:gd name="connsiteY1" fmla="*/ 102974 h 2240806"/>
              <a:gd name="connsiteX2" fmla="*/ 1799168 w 1799168"/>
              <a:gd name="connsiteY2" fmla="*/ 2240806 h 2240806"/>
              <a:gd name="connsiteX0" fmla="*/ 0 w 1799168"/>
              <a:gd name="connsiteY0" fmla="*/ 279925 h 1973257"/>
              <a:gd name="connsiteX1" fmla="*/ 1164167 w 1799168"/>
              <a:gd name="connsiteY1" fmla="*/ 216425 h 1973257"/>
              <a:gd name="connsiteX2" fmla="*/ 1799168 w 1799168"/>
              <a:gd name="connsiteY2" fmla="*/ 1973257 h 197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168" h="1973257">
                <a:moveTo>
                  <a:pt x="0" y="279925"/>
                </a:moveTo>
                <a:cubicBezTo>
                  <a:pt x="289277" y="-99312"/>
                  <a:pt x="864306" y="-65797"/>
                  <a:pt x="1164167" y="216425"/>
                </a:cubicBezTo>
                <a:cubicBezTo>
                  <a:pt x="1464028" y="498647"/>
                  <a:pt x="1725085" y="1920340"/>
                  <a:pt x="1799168" y="1973257"/>
                </a:cubicBez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38681"/>
              </p:ext>
            </p:extLst>
          </p:nvPr>
        </p:nvGraphicFramePr>
        <p:xfrm>
          <a:off x="3763840" y="4972363"/>
          <a:ext cx="2475907" cy="1536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965"/>
                <a:gridCol w="185494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TblQuery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256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loadsources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 rot="1806216">
            <a:off x="3782318" y="6658868"/>
            <a:ext cx="1330487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&lt;creates&gt;</a:t>
            </a:r>
            <a:r>
              <a:rPr lang="en-US" sz="1800" dirty="0"/>
              <a:t>&gt;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26835"/>
              </p:ext>
            </p:extLst>
          </p:nvPr>
        </p:nvGraphicFramePr>
        <p:xfrm>
          <a:off x="7186420" y="3228531"/>
          <a:ext cx="4140203" cy="7079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443"/>
                <a:gridCol w="3528760"/>
              </a:tblGrid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MainWindow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additionalconstraintsframe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closedbyuser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done_button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freeparamframe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metadataframe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optinstance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queries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results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skipbutton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style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t2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t3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top_frame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skipgui_and_use_default_test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t</a:t>
                      </a:r>
                      <a:r>
                        <a:rPr lang="en-US" sz="900" dirty="0" err="1" smtClean="0">
                          <a:latin typeface="Courier"/>
                          <a:cs typeface="Courier"/>
                        </a:rPr>
                        <a:t>oggleframe_togglefromanotherbutton</a:t>
                      </a:r>
                      <a:r>
                        <a:rPr lang="en-US" sz="9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toggleframe_closed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load_metadata_options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save_metadata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load_freeparamgroup_options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save_freeparamgroups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load_constraint_options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save_constraints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close_and_submit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31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on_mainwindow_closing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49882"/>
              </p:ext>
            </p:extLst>
          </p:nvPr>
        </p:nvGraphicFramePr>
        <p:xfrm>
          <a:off x="12441445" y="78818"/>
          <a:ext cx="4057202" cy="526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040"/>
                <a:gridCol w="3483162"/>
              </a:tblGrid>
              <a:tr h="286551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MetadataFrame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closedbyuser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entry_optdesc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entry_optname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geoareabox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optionsbox_basecond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optionsbox_baseyr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optionsbox_costprofile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96901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optionsbox_geoscale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optionsbox_wastewtr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qrysource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results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save_button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update_geoareabox_options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get_results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my_textentry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31180"/>
              </p:ext>
            </p:extLst>
          </p:nvPr>
        </p:nvGraphicFramePr>
        <p:xfrm>
          <a:off x="12441445" y="5736338"/>
          <a:ext cx="3431585" cy="288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040"/>
                <a:gridCol w="28575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FreeParamFrame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agencydualbox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parent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results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save_button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sectordualbox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update_box_options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get_results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my_textentry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1769"/>
              </p:ext>
            </p:extLst>
          </p:nvPr>
        </p:nvGraphicFramePr>
        <p:xfrm>
          <a:off x="12441446" y="9002838"/>
          <a:ext cx="3901497" cy="46724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133"/>
                <a:gridCol w="332436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AdditionalConstraintsFrame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snapToTicks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snapToTicksCheckVar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bmpButtonList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bmpSliderList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checkvar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noconstraints_button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optionsbox_bmp1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optionsbox_bmp2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optionsbox_bmp3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68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sliderframe1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634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sliderframe2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clickallsnaptoticks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update_box_options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5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bmpButtonCallback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11345346" y="3383136"/>
            <a:ext cx="1096098" cy="250560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345346" y="6283574"/>
            <a:ext cx="1096098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345346" y="6685105"/>
            <a:ext cx="1096098" cy="30353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4297" y="2664081"/>
            <a:ext cx="1168659" cy="49244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600" b="1" dirty="0"/>
              <a:t>&lt;</a:t>
            </a:r>
            <a:r>
              <a:rPr lang="en-US" sz="2600" b="1" dirty="0" smtClean="0"/>
              <a:t>&lt;</a:t>
            </a:r>
            <a:r>
              <a:rPr lang="en-US" sz="2600" b="1" dirty="0"/>
              <a:t> 1</a:t>
            </a:r>
            <a:r>
              <a:rPr lang="en-US" sz="2600" b="1" dirty="0" smtClean="0"/>
              <a:t> </a:t>
            </a:r>
            <a:r>
              <a:rPr lang="en-US" sz="2600" b="1" dirty="0" smtClean="0"/>
              <a:t>&gt;</a:t>
            </a:r>
            <a:r>
              <a:rPr lang="en-US" sz="2600" b="1" dirty="0"/>
              <a:t>&gt;</a:t>
            </a:r>
          </a:p>
        </p:txBody>
      </p:sp>
      <p:pic>
        <p:nvPicPr>
          <p:cNvPr id="40" name="Picture 39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78" y="10890430"/>
            <a:ext cx="2595777" cy="16186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574201" y="11373113"/>
            <a:ext cx="64640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GUI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663458" y="10326539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73357" y="10326539"/>
            <a:ext cx="1061221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/>
              <a:t>&lt;&lt;uses&gt;&gt;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97768" y="4883175"/>
            <a:ext cx="680727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TblQuery.base.get_agencies_in_lrsegs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4243" y="5403441"/>
            <a:ext cx="6961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blQuery.source.get_all_sector_names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939962" y="6500072"/>
            <a:ext cx="156030" cy="77343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97768" y="8165777"/>
            <a:ext cx="4710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OptInstance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generate_</a:t>
            </a:r>
          </a:p>
          <a:p>
            <a:r>
              <a:rPr lang="en-US" dirty="0" err="1" smtClean="0"/>
              <a:t>emptyparametermatrices</a:t>
            </a:r>
            <a:r>
              <a:rPr lang="en-US" dirty="0"/>
              <a:t>()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06183"/>
              </p:ext>
            </p:extLst>
          </p:nvPr>
        </p:nvGraphicFramePr>
        <p:xfrm>
          <a:off x="23314225" y="8070774"/>
          <a:ext cx="3911075" cy="769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41"/>
                <a:gridCol w="326653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MatrixSand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8851"/>
              </p:ext>
            </p:extLst>
          </p:nvPr>
        </p:nvGraphicFramePr>
        <p:xfrm>
          <a:off x="23314225" y="9046476"/>
          <a:ext cx="3899517" cy="769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376"/>
                <a:gridCol w="328414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MatrixAnimal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8401"/>
              </p:ext>
            </p:extLst>
          </p:nvPr>
        </p:nvGraphicFramePr>
        <p:xfrm>
          <a:off x="23314225" y="10022177"/>
          <a:ext cx="3873117" cy="769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420"/>
                <a:gridCol w="327469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MatrixManure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0"/>
                        </a:lnSpc>
                      </a:pP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22167327" y="9460496"/>
            <a:ext cx="1096098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8" idx="1"/>
          </p:cNvCxnSpPr>
          <p:nvPr/>
        </p:nvCxnSpPr>
        <p:spPr>
          <a:xfrm flipV="1">
            <a:off x="22167327" y="8455584"/>
            <a:ext cx="1146898" cy="89848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0" idx="1"/>
          </p:cNvCxnSpPr>
          <p:nvPr/>
        </p:nvCxnSpPr>
        <p:spPr>
          <a:xfrm>
            <a:off x="22167327" y="9596846"/>
            <a:ext cx="1146898" cy="810141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97768" y="10301021"/>
            <a:ext cx="7050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TblQuery.source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get_dict_of_bmps_by_loadsource_keys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04243" y="11470573"/>
            <a:ext cx="70699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MatrixBase.mark_eligible_coordinates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459895" y="-34830"/>
            <a:ext cx="1168659" cy="49244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600" b="1" dirty="0"/>
              <a:t>&lt;</a:t>
            </a:r>
            <a:r>
              <a:rPr lang="en-US" sz="2600" b="1" dirty="0" smtClean="0"/>
              <a:t>&lt;</a:t>
            </a:r>
            <a:r>
              <a:rPr lang="en-US" sz="2600" b="1" dirty="0"/>
              <a:t> 3</a:t>
            </a:r>
            <a:r>
              <a:rPr lang="en-US" sz="2600" b="1" dirty="0" smtClean="0"/>
              <a:t> </a:t>
            </a:r>
            <a:r>
              <a:rPr lang="en-US" sz="2600" b="1" dirty="0" smtClean="0"/>
              <a:t>&gt;</a:t>
            </a:r>
            <a:r>
              <a:rPr lang="en-US" sz="2600" b="1" dirty="0"/>
              <a:t>&gt;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3180630" y="5394010"/>
            <a:ext cx="4318000" cy="270190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13180630" y="8672298"/>
            <a:ext cx="4318000" cy="270190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4" y="267110"/>
            <a:ext cx="3395472" cy="31760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93838"/>
              </p:ext>
            </p:extLst>
          </p:nvPr>
        </p:nvGraphicFramePr>
        <p:xfrm>
          <a:off x="10565549" y="-34409"/>
          <a:ext cx="5879451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890"/>
                <a:gridCol w="5181561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__loadsheets()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get()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0876"/>
              </p:ext>
            </p:extLst>
          </p:nvPr>
        </p:nvGraphicFramePr>
        <p:xfrm>
          <a:off x="378848" y="3881399"/>
          <a:ext cx="8226987" cy="975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6542"/>
                <a:gridCol w="7250445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TblSourceData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georefs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bmpDefinitions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efficiencyBMPs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sourceconversionBMPs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loadreductionBMPs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animalBMPs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sourcegrps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sourcegrpcomponents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allbmps_shortnames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get_list_of_all_bmps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getallnames()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findbmptype()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__singlebmptype()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7254"/>
              </p:ext>
            </p:extLst>
          </p:nvPr>
        </p:nvGraphicFramePr>
        <p:xfrm>
          <a:off x="10565547" y="5436319"/>
          <a:ext cx="6882516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TblBaseCondition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animalcounts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14006805" y="4232789"/>
            <a:ext cx="0" cy="120353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605833" y="3082347"/>
            <a:ext cx="1959714" cy="90126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6394"/>
              </p:ext>
            </p:extLst>
          </p:nvPr>
        </p:nvGraphicFramePr>
        <p:xfrm>
          <a:off x="19841055" y="1"/>
          <a:ext cx="688251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TblPreBmpLoadSourceNatural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PreBmpLoadSourceNatural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2563"/>
              </p:ext>
            </p:extLst>
          </p:nvPr>
        </p:nvGraphicFramePr>
        <p:xfrm>
          <a:off x="19841055" y="1325345"/>
          <a:ext cx="688251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TblPreBmpLoadSourceDeveloped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PreBmpLoadSourceDeveloped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9704"/>
              </p:ext>
            </p:extLst>
          </p:nvPr>
        </p:nvGraphicFramePr>
        <p:xfrm>
          <a:off x="19841055" y="2654991"/>
          <a:ext cx="688251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TblPreBmpLoadSourceAgriculture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"/>
                          <a:cs typeface="Courier"/>
                        </a:rPr>
                        <a:t>PreBmpLoadSourceAgriculture</a:t>
                      </a:r>
                      <a:endParaRPr lang="en-US" sz="17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88880"/>
              </p:ext>
            </p:extLst>
          </p:nvPr>
        </p:nvGraphicFramePr>
        <p:xfrm>
          <a:off x="19841055" y="3983613"/>
          <a:ext cx="688251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TblManureTonsProduced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ManureTonsProduced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1472"/>
              </p:ext>
            </p:extLst>
          </p:nvPr>
        </p:nvGraphicFramePr>
        <p:xfrm>
          <a:off x="19841055" y="5339117"/>
          <a:ext cx="688251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954"/>
                <a:gridCol w="606556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TblSepticSystems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16445000" y="579841"/>
            <a:ext cx="3396056" cy="2976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44998" y="1822356"/>
            <a:ext cx="33960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444998" y="3202930"/>
            <a:ext cx="33960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16459202" y="3657601"/>
            <a:ext cx="3381854" cy="93561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16445000" y="4218823"/>
            <a:ext cx="3396056" cy="172989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2144" y="1453024"/>
            <a:ext cx="184690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317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4" y="267110"/>
            <a:ext cx="3395472" cy="31760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91869"/>
              </p:ext>
            </p:extLst>
          </p:nvPr>
        </p:nvGraphicFramePr>
        <p:xfrm>
          <a:off x="10565549" y="-34409"/>
          <a:ext cx="3663923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040"/>
                <a:gridCol w="3089883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TblQuery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tables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source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base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loadsources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40835"/>
              </p:ext>
            </p:extLst>
          </p:nvPr>
        </p:nvGraphicFramePr>
        <p:xfrm>
          <a:off x="378849" y="3881399"/>
          <a:ext cx="5818751" cy="792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684"/>
                <a:gridCol w="5128067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QrySource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tables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get_base_year_names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get_base_condition_names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get_wastewaterdata_names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get_costprofile_names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get_geoscale_names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get_geoarea_names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get_lrseg_table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get_all_agency_names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get_all_sector_names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ourier"/>
                          <a:cs typeface="Courier"/>
                        </a:rPr>
                        <a:t>get_dict_of_bmps_by_loadsource_keys</a:t>
                      </a:r>
                      <a:r>
                        <a:rPr lang="en-US" sz="15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 err="1" smtClean="0">
                          <a:latin typeface="Courier"/>
                          <a:cs typeface="Courier"/>
                        </a:rPr>
                        <a:t>removedups</a:t>
                      </a:r>
                      <a:r>
                        <a:rPr lang="en-US" sz="22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200" u="sng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49157"/>
              </p:ext>
            </p:extLst>
          </p:nvPr>
        </p:nvGraphicFramePr>
        <p:xfrm>
          <a:off x="9562482" y="4232789"/>
          <a:ext cx="483931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426"/>
                <a:gridCol w="426489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QryBase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tables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get_agencies_in_lrsegs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11982141" y="3029259"/>
            <a:ext cx="0" cy="120353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7600" y="2130132"/>
            <a:ext cx="4367949" cy="180442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2144" y="1453024"/>
            <a:ext cx="2093161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Queries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4229472" y="1879600"/>
            <a:ext cx="5933362" cy="170411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94687"/>
              </p:ext>
            </p:extLst>
          </p:nvPr>
        </p:nvGraphicFramePr>
        <p:xfrm>
          <a:off x="17206347" y="3633939"/>
          <a:ext cx="5907653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238"/>
                <a:gridCol w="5206415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QryLoadSources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tables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get_yaad_for_sand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get_yaad_for_animal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get_yaad_for_manure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_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get_sources_in_lrsegs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 err="1" smtClean="0">
                          <a:latin typeface="Courier"/>
                          <a:cs typeface="Courier"/>
                        </a:rPr>
                        <a:t>containssimilarcol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 err="1" smtClean="0">
                          <a:latin typeface="Courier"/>
                          <a:cs typeface="Courier"/>
                        </a:rPr>
                        <a:t>getsimilarcol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5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4" y="267110"/>
            <a:ext cx="3395472" cy="31760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16142"/>
              </p:ext>
            </p:extLst>
          </p:nvPr>
        </p:nvGraphicFramePr>
        <p:xfrm>
          <a:off x="9586349" y="-34409"/>
          <a:ext cx="5780652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163"/>
                <a:gridCol w="5094489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MatrixBase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name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emptyparametermatrix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eligibleparametermatrix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hardupperboundmatrix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mark_eligible_coordinates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 err="1" smtClean="0">
                          <a:latin typeface="Courier"/>
                          <a:cs typeface="Courier"/>
                        </a:rPr>
                        <a:t>expand_grid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98020"/>
              </p:ext>
            </p:extLst>
          </p:nvPr>
        </p:nvGraphicFramePr>
        <p:xfrm>
          <a:off x="1295401" y="3881399"/>
          <a:ext cx="546099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220"/>
                <a:gridCol w="4812779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MatrixSand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28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3027605" y="4232792"/>
            <a:ext cx="0" cy="985797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34200" y="3633939"/>
            <a:ext cx="2628282" cy="59885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2144" y="1453024"/>
            <a:ext cx="23394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Matrices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5367001" y="2616200"/>
            <a:ext cx="4795833" cy="192139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45649"/>
              </p:ext>
            </p:extLst>
          </p:nvPr>
        </p:nvGraphicFramePr>
        <p:xfrm>
          <a:off x="9562483" y="5218588"/>
          <a:ext cx="555051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845"/>
                <a:gridCol w="4891672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MatrixAnimal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28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2900"/>
              </p:ext>
            </p:extLst>
          </p:nvPr>
        </p:nvGraphicFramePr>
        <p:xfrm>
          <a:off x="18412847" y="4537591"/>
          <a:ext cx="551395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505"/>
                <a:gridCol w="485944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MatrixManure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yaad_table</a:t>
                      </a:r>
                      <a:endParaRPr lang="en-US" sz="28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identifyhardupperbounds</a:t>
                      </a: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4" y="267110"/>
            <a:ext cx="3395472" cy="317601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58986"/>
              </p:ext>
            </p:extLst>
          </p:nvPr>
        </p:nvGraphicFramePr>
        <p:xfrm>
          <a:off x="378849" y="3601432"/>
          <a:ext cx="5742551" cy="9877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640"/>
                <a:gridCol w="5060911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MainWindow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additionalconstraintsframe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closedbyuser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04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done_button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freeparamframe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metadataframe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optinstance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969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queries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results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skipbutton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68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style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t2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t3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top_frame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skipgui_and_use_default_test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500" dirty="0" err="1" smtClean="0">
                          <a:latin typeface="Courier"/>
                          <a:cs typeface="Courier"/>
                        </a:rPr>
                        <a:t>toggleframe_togglefromanotherbutton</a:t>
                      </a:r>
                      <a:r>
                        <a:rPr lang="en-US" sz="15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5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toggleframe_closed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load_metadata_options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save_metadata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load_freeparamgroup_options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save_freeparamgroups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load_constraint_options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save_constraints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close_and_submit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3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on_mainwindow_closing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12144" y="1453024"/>
            <a:ext cx="2585684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GUI - Top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47593"/>
              </p:ext>
            </p:extLst>
          </p:nvPr>
        </p:nvGraphicFramePr>
        <p:xfrm>
          <a:off x="18734087" y="1181392"/>
          <a:ext cx="4613138" cy="4192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040"/>
                <a:gridCol w="403909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FreeParamFrame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agencydualbox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parent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04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results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save_button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sectordualbox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update_box_options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get_results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3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my_textentry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5319"/>
              </p:ext>
            </p:extLst>
          </p:nvPr>
        </p:nvGraphicFramePr>
        <p:xfrm>
          <a:off x="8906899" y="603957"/>
          <a:ext cx="3716901" cy="1698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102"/>
                <a:gridCol w="3118799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TopFrame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parent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textbox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create_topframes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2561"/>
              </p:ext>
            </p:extLst>
          </p:nvPr>
        </p:nvGraphicFramePr>
        <p:xfrm>
          <a:off x="9900113" y="4026779"/>
          <a:ext cx="5060487" cy="7410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0679"/>
                <a:gridCol w="4459808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/>
                          <a:cs typeface="Courier"/>
                        </a:rPr>
                        <a:t>MetadataFrame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closedbyuser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entry_optdesc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04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entry_optname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geoareabox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optionsbox_basecond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optionsbox_baseyr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optionsbox_costprofile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969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optionsbox_geoscale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optionsbox_wastewtr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68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qrysource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results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save_button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load_options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update_geoareabox_options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get_results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3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my_textentry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73461"/>
              </p:ext>
            </p:extLst>
          </p:nvPr>
        </p:nvGraphicFramePr>
        <p:xfrm>
          <a:off x="18734087" y="5768331"/>
          <a:ext cx="5726113" cy="6698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9688"/>
                <a:gridCol w="5046425"/>
              </a:tblGrid>
              <a:tr h="60960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AdditionalConstraintsFrame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snapToTicks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snapToTicksCheckVar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04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bmpButtonList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bmpSliderList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checkvar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503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err="1" smtClean="0">
                          <a:latin typeface="Courier"/>
                          <a:cs typeface="Courier"/>
                        </a:rPr>
                        <a:t>noconstraints_button</a:t>
                      </a:r>
                      <a:endParaRPr lang="en-US" sz="2200" dirty="0" smtClean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optionsbox_bmp1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969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optionsbox_bmp2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0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optionsbox_bmp3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parent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68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sliderframe1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134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0"/>
                        </a:spcBef>
                      </a:pPr>
                      <a:r>
                        <a:rPr lang="en-US" sz="2200" dirty="0" smtClean="0">
                          <a:latin typeface="Courier"/>
                          <a:cs typeface="Courier"/>
                        </a:rPr>
                        <a:t>sliderframe2</a:t>
                      </a:r>
                      <a:endParaRPr lang="en-US" sz="22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create_subframes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clickallsnaptoticks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my_dropdown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update_box_options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31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</a:pPr>
                      <a:r>
                        <a:rPr lang="en-US" sz="28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 marL="274320" marR="274320" marT="91440" marB="914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3732" rtl="0" eaLnBrk="1" fontAlgn="auto" latinLnBrk="0" hangingPunct="1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bmpButtonCallback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274320" marR="274320" marT="91440" marB="9144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210</TotalTime>
  <Words>853</Words>
  <Application>Microsoft Macintosh PowerPoint</Application>
  <PresentationFormat>Custom</PresentationFormat>
  <Paragraphs>600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OptSandbox</vt:lpstr>
      <vt:lpstr>PowerPoint Presentation</vt:lpstr>
      <vt:lpstr>PowerPoint Presentation</vt:lpstr>
      <vt:lpstr>PowerPoint Presentation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Opt-BMP-Generator</dc:title>
  <dc:creator>Daniel</dc:creator>
  <cp:lastModifiedBy>Daniel</cp:lastModifiedBy>
  <cp:revision>41</cp:revision>
  <dcterms:created xsi:type="dcterms:W3CDTF">2018-01-23T21:05:02Z</dcterms:created>
  <dcterms:modified xsi:type="dcterms:W3CDTF">2018-03-08T16:52:39Z</dcterms:modified>
</cp:coreProperties>
</file>