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5" r:id="rId2"/>
    <p:sldId id="258" r:id="rId3"/>
    <p:sldId id="353" r:id="rId4"/>
    <p:sldId id="355" r:id="rId5"/>
    <p:sldId id="356" r:id="rId6"/>
    <p:sldId id="364" r:id="rId7"/>
    <p:sldId id="354" r:id="rId8"/>
    <p:sldId id="366" r:id="rId9"/>
    <p:sldId id="368" r:id="rId10"/>
    <p:sldId id="361" r:id="rId11"/>
    <p:sldId id="360" r:id="rId12"/>
    <p:sldId id="369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2A57-1838-4A20-9B7A-815ACDDA4F82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617F-B565-4D4A-BE90-EBEE53C79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2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Talk – 30 </a:t>
            </a:r>
            <a:r>
              <a:rPr lang="en-GB" dirty="0" err="1" smtClean="0"/>
              <a:t>mins</a:t>
            </a:r>
            <a:r>
              <a:rPr lang="en-GB" dirty="0" smtClean="0"/>
              <a:t>, including 5 for questions</a:t>
            </a:r>
          </a:p>
          <a:p>
            <a:r>
              <a:rPr lang="en-GB" dirty="0" smtClean="0"/>
              <a:t>Aims: (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  <a:r>
              <a:rPr lang="en-GB" baseline="0" dirty="0" smtClean="0"/>
              <a:t> O</a:t>
            </a:r>
            <a:r>
              <a:rPr lang="en-GB" dirty="0" smtClean="0"/>
              <a:t>utline strong commitment at Diamond</a:t>
            </a:r>
            <a:r>
              <a:rPr lang="en-GB" baseline="0" dirty="0" smtClean="0"/>
              <a:t> to imaging – 10 beamlines (out of 33 total)</a:t>
            </a:r>
          </a:p>
          <a:p>
            <a:r>
              <a:rPr lang="en-GB" dirty="0" smtClean="0"/>
              <a:t>(ii) Part of strong environment</a:t>
            </a:r>
            <a:r>
              <a:rPr lang="en-GB" baseline="0" dirty="0" smtClean="0"/>
              <a:t> for imaging at Harwell – EM, neutrons ,lasers…</a:t>
            </a:r>
          </a:p>
          <a:p>
            <a:r>
              <a:rPr lang="en-GB" baseline="0" dirty="0" smtClean="0"/>
              <a:t>(iii) Imaging activities set to expand further – Diamond II, XFEL, University partnerships</a:t>
            </a:r>
          </a:p>
          <a:p>
            <a:endParaRPr lang="en-GB" baseline="0" dirty="0" smtClean="0"/>
          </a:p>
          <a:p>
            <a:r>
              <a:rPr lang="en-GB" baseline="0" dirty="0" smtClean="0"/>
              <a:t>Q for CR – ‘what is microscopy’ (in this context ???)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AEE9AB-95F6-471B-9025-7CCFF4993DB9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5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8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8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5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5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30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35BF9-9349-422B-9D96-DA24260056B7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0BB7-E5D7-4788-B962-F146427083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-40008"/>
            <a:ext cx="9324528" cy="32988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4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Imaging Challenges at Diamond </a:t>
            </a:r>
            <a:endParaRPr lang="en-GB" sz="36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6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12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Annual Review Launch</a:t>
            </a: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200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Paul Quinn,  Daniil Kazantsev, Diamond Light Source</a:t>
            </a: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Bath 28</a:t>
            </a:r>
            <a:r>
              <a:rPr lang="en-GB" sz="3200" kern="0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</a:t>
            </a:r>
            <a:r>
              <a:rPr lang="en-GB" sz="3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Jan – 1</a:t>
            </a:r>
            <a:r>
              <a:rPr lang="en-GB" sz="3200" kern="0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st</a:t>
            </a:r>
            <a:r>
              <a:rPr lang="en-GB" sz="32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Feb 2019</a:t>
            </a: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32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n-GB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 defTabSz="914287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GB" sz="2000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64"/>
            <a:ext cx="9324528" cy="39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X-ray scanning spectroscopy experiment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57" y="1493531"/>
            <a:ext cx="8229600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experiment….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111561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47565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8356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19573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55577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91581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27585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63589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99593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355976" y="22768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11561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47565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83569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19573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25557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91581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27585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363589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99593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355976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111561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147565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183569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219573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55577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91581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327585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63589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399593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4355976" y="29969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111561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147565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183569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219573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255577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27585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363589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399593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4355976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147565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183569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219573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255577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291581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327585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63589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9593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355976" y="37170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11561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14756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183569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1957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255577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/>
          <p:cNvSpPr/>
          <p:nvPr/>
        </p:nvSpPr>
        <p:spPr>
          <a:xfrm>
            <a:off x="291581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327585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363589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399593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4355976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111561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147565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83569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219573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255577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291581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327585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363589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399593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4355976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111561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/>
        </p:nvSpPr>
        <p:spPr>
          <a:xfrm>
            <a:off x="147565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183569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219573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255577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291581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327585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363589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399593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4355976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/>
          <p:cNvSpPr/>
          <p:nvPr/>
        </p:nvSpPr>
        <p:spPr>
          <a:xfrm>
            <a:off x="111561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/>
          <p:cNvSpPr/>
          <p:nvPr/>
        </p:nvSpPr>
        <p:spPr>
          <a:xfrm>
            <a:off x="147565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183569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219573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255577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291581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27585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363589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9593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4355976" y="51571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55576" y="242088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55576" y="278092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55576" y="314096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55576" y="350100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452584" y="2427843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Freeform 103"/>
          <p:cNvSpPr/>
          <p:nvPr/>
        </p:nvSpPr>
        <p:spPr>
          <a:xfrm>
            <a:off x="448508" y="2787883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reeform 104"/>
          <p:cNvSpPr/>
          <p:nvPr/>
        </p:nvSpPr>
        <p:spPr>
          <a:xfrm>
            <a:off x="448508" y="350100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reeform 105"/>
          <p:cNvSpPr/>
          <p:nvPr/>
        </p:nvSpPr>
        <p:spPr>
          <a:xfrm>
            <a:off x="448508" y="314096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55576" y="386104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55576" y="422108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55576" y="458112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55576" y="494116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55576" y="5301208"/>
            <a:ext cx="46085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395536" y="386104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reeform 112"/>
          <p:cNvSpPr/>
          <p:nvPr/>
        </p:nvSpPr>
        <p:spPr>
          <a:xfrm>
            <a:off x="395536" y="4221088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reeform 113"/>
          <p:cNvSpPr/>
          <p:nvPr/>
        </p:nvSpPr>
        <p:spPr>
          <a:xfrm>
            <a:off x="376500" y="5020131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Freeform 114"/>
          <p:cNvSpPr/>
          <p:nvPr/>
        </p:nvSpPr>
        <p:spPr>
          <a:xfrm>
            <a:off x="376500" y="4653136"/>
            <a:ext cx="163052" cy="353085"/>
          </a:xfrm>
          <a:custGeom>
            <a:avLst/>
            <a:gdLst>
              <a:gd name="connsiteX0" fmla="*/ 163052 w 163052"/>
              <a:gd name="connsiteY0" fmla="*/ 0 h 353085"/>
              <a:gd name="connsiteX1" fmla="*/ 89 w 163052"/>
              <a:gd name="connsiteY1" fmla="*/ 190123 h 353085"/>
              <a:gd name="connsiteX2" fmla="*/ 144945 w 163052"/>
              <a:gd name="connsiteY2" fmla="*/ 353085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052" h="353085">
                <a:moveTo>
                  <a:pt x="163052" y="0"/>
                </a:moveTo>
                <a:cubicBezTo>
                  <a:pt x="83079" y="65638"/>
                  <a:pt x="3107" y="131276"/>
                  <a:pt x="89" y="190123"/>
                </a:cubicBezTo>
                <a:cubicBezTo>
                  <a:pt x="-2929" y="248970"/>
                  <a:pt x="71008" y="301027"/>
                  <a:pt x="144945" y="35308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115616" y="201294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55576" y="220486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115616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403648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475656" y="201294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1475656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1763688" y="2012940"/>
            <a:ext cx="0" cy="1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03648" y="2204864"/>
            <a:ext cx="72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90507" y="1730434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Raster scan a sample at constant velocity</a:t>
            </a:r>
          </a:p>
          <a:p>
            <a:endParaRPr lang="en-GB" dirty="0"/>
          </a:p>
          <a:p>
            <a:r>
              <a:rPr lang="en-GB" dirty="0" smtClean="0"/>
              <a:t>Collect signal at fixed time intervals</a:t>
            </a:r>
          </a:p>
          <a:p>
            <a:endParaRPr lang="en-GB" dirty="0"/>
          </a:p>
          <a:p>
            <a:r>
              <a:rPr lang="en-GB" dirty="0" smtClean="0"/>
              <a:t>Rotate sample or change energy to get 3D or spectroscopic information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Sample can follow a continuous path – spiral, raster, snake – dictated by motorized motion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3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Take maps at a range of energies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39552" y="1052736"/>
            <a:ext cx="4438836" cy="2505075"/>
            <a:chOff x="4582852" y="2743792"/>
            <a:chExt cx="4438836" cy="250507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2743792"/>
              <a:ext cx="3657600" cy="2505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Isosceles Triangle 6"/>
            <p:cNvSpPr/>
            <p:nvPr/>
          </p:nvSpPr>
          <p:spPr>
            <a:xfrm rot="5400000">
              <a:off x="4871737" y="3561311"/>
              <a:ext cx="912694" cy="936104"/>
            </a:xfrm>
            <a:prstGeom prst="triangl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Oval 7"/>
            <p:cNvSpPr/>
            <p:nvPr/>
          </p:nvSpPr>
          <p:spPr>
            <a:xfrm>
              <a:off x="4582852" y="3573016"/>
              <a:ext cx="493204" cy="912694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940152" y="1340768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Take 2D map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974370" y="2305273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Change energy</a:t>
            </a:r>
            <a:endParaRPr lang="en-GB" dirty="0"/>
          </a:p>
        </p:txBody>
      </p:sp>
      <p:cxnSp>
        <p:nvCxnSpPr>
          <p:cNvPr id="12" name="Elbow Connector 11"/>
          <p:cNvCxnSpPr>
            <a:stCxn id="10" idx="2"/>
          </p:cNvCxnSpPr>
          <p:nvPr/>
        </p:nvCxnSpPr>
        <p:spPr>
          <a:xfrm rot="5400000" flipH="1">
            <a:off x="6064252" y="1855095"/>
            <a:ext cx="1108520" cy="1376012"/>
          </a:xfrm>
          <a:prstGeom prst="bentConnector4">
            <a:avLst>
              <a:gd name="adj1" fmla="val -20622"/>
              <a:gd name="adj2" fmla="val 129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979361" y="3501008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Stack and align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5930506" y="4725144"/>
            <a:ext cx="266429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PCA/Cluster analysis</a:t>
            </a:r>
            <a:endParaRPr lang="en-GB" dirty="0"/>
          </a:p>
        </p:txBody>
      </p:sp>
      <p:cxnSp>
        <p:nvCxnSpPr>
          <p:cNvPr id="27" name="Straight Arrow Connector 26"/>
          <p:cNvCxnSpPr>
            <a:stCxn id="10" idx="2"/>
            <a:endCxn id="18" idx="0"/>
          </p:cNvCxnSpPr>
          <p:nvPr/>
        </p:nvCxnSpPr>
        <p:spPr>
          <a:xfrm>
            <a:off x="7306518" y="3097361"/>
            <a:ext cx="4991" cy="40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46665" y="4293096"/>
            <a:ext cx="0" cy="40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cluster analysis STX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4" y="3680126"/>
            <a:ext cx="3492961" cy="2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Live Example</a:t>
            </a:r>
            <a:br>
              <a:rPr lang="en-GB" dirty="0" smtClean="0"/>
            </a:br>
            <a:r>
              <a:rPr lang="en-GB" dirty="0" smtClean="0"/>
              <a:t>Sampling data set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9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Can we produce an optimized sampling scheme to reduce the experiment time?</a:t>
            </a:r>
          </a:p>
          <a:p>
            <a:pPr lvl="1"/>
            <a:r>
              <a:rPr lang="en-GB" dirty="0" smtClean="0"/>
              <a:t>With the data provided – could we have measured faster ?</a:t>
            </a:r>
          </a:p>
          <a:p>
            <a:pPr lvl="1"/>
            <a:r>
              <a:rPr lang="en-GB" dirty="0" smtClean="0"/>
              <a:t>Optimal Trajectory from scan to scan to optimize collection?</a:t>
            </a:r>
          </a:p>
          <a:p>
            <a:pPr lvl="1"/>
            <a:r>
              <a:rPr lang="en-GB" dirty="0" smtClean="0"/>
              <a:t>How to apply compressed sampling to hyper-spectral data ?     </a:t>
            </a:r>
          </a:p>
          <a:p>
            <a:pPr lvl="1"/>
            <a:r>
              <a:rPr lang="en-GB" dirty="0" smtClean="0"/>
              <a:t>Optimal scan sequence ? (currently sequential energies…)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The spectroscopy data provided is for one condition  –</a:t>
            </a:r>
          </a:p>
          <a:p>
            <a:pPr lvl="1"/>
            <a:r>
              <a:rPr lang="en-GB" dirty="0" smtClean="0"/>
              <a:t>If I measure one full data set can I reduce the time for the subsequent sets – e.g. when charging and discharging the battery ?</a:t>
            </a:r>
          </a:p>
          <a:p>
            <a:pPr lvl="1"/>
            <a:r>
              <a:rPr lang="en-GB" dirty="0" smtClean="0"/>
              <a:t>If something drastic happens during battery cycling would the scheme capture this 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0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83568" y="1268760"/>
            <a:ext cx="7776864" cy="51125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GB" altLang="en-US" sz="2000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Science focus:</a:t>
            </a:r>
          </a:p>
          <a:p>
            <a:pPr marL="0" indent="0" eaLnBrk="1" hangingPunct="1">
              <a:buNone/>
            </a:pPr>
            <a:endParaRPr lang="en-GB" altLang="en-US" sz="2000" i="1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r>
              <a:rPr lang="en-GB" altLang="en-US" sz="2000" dirty="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GB" altLang="en-US" sz="2000" dirty="0" smtClean="0">
                <a:solidFill>
                  <a:schemeClr val="accent2"/>
                </a:solidFill>
                <a:latin typeface="Verdana" pitchFamily="34" charset="0"/>
              </a:rPr>
              <a:t>Battery and electrochemistry challenge</a:t>
            </a:r>
            <a:endParaRPr lang="en-GB" altLang="en-US" sz="16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marL="0" indent="0" eaLnBrk="1" hangingPunct="1">
              <a:buNone/>
            </a:pPr>
            <a:r>
              <a:rPr lang="en-GB" altLang="en-US" sz="2000" i="1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</a:rPr>
              <a:t>Imaging Experiments at Diamond:</a:t>
            </a:r>
          </a:p>
          <a:p>
            <a:pPr eaLnBrk="1" hangingPunct="1">
              <a:buNone/>
            </a:pPr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r>
              <a:rPr lang="en-GB" altLang="en-US" sz="2000" dirty="0" smtClean="0">
                <a:solidFill>
                  <a:schemeClr val="accent2"/>
                </a:solidFill>
                <a:latin typeface="Verdana" pitchFamily="34" charset="0"/>
              </a:rPr>
              <a:t>Overview of a scanning experiment</a:t>
            </a:r>
          </a:p>
          <a:p>
            <a:pPr eaLnBrk="1" hangingPunct="1"/>
            <a:r>
              <a:rPr lang="en-GB" altLang="en-US" sz="2000" dirty="0" smtClean="0">
                <a:solidFill>
                  <a:schemeClr val="accent2"/>
                </a:solidFill>
                <a:latin typeface="Verdana" pitchFamily="34" charset="0"/>
              </a:rPr>
              <a:t>Overview of a 3D and 4D tomography experiment </a:t>
            </a:r>
          </a:p>
          <a:p>
            <a:pPr eaLnBrk="1" hangingPunct="1"/>
            <a:endParaRPr lang="en-GB" altLang="en-US" sz="12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r>
              <a:rPr lang="en-GB" altLang="en-US" sz="1400" dirty="0" smtClean="0">
                <a:solidFill>
                  <a:schemeClr val="accent2"/>
                </a:solidFill>
                <a:latin typeface="Verdana" pitchFamily="34" charset="0"/>
              </a:rPr>
              <a:t> Challenge -  how can make experiments faster with sampling. </a:t>
            </a:r>
          </a:p>
          <a:p>
            <a:pPr eaLnBrk="1" hangingPunct="1"/>
            <a:endParaRPr lang="en-GB" altLang="en-US" sz="14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/>
            <a:endParaRPr lang="en-GB" altLang="en-US" sz="28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en-US" altLang="en-US" sz="2800" dirty="0" smtClean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/>
          <a:lstStyle/>
          <a:p>
            <a:r>
              <a:rPr lang="en-GB" dirty="0" smtClean="0"/>
              <a:t>Sampling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2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Faraday Challenge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Government's </a:t>
            </a:r>
            <a:r>
              <a:rPr lang="en-GB" dirty="0"/>
              <a:t>programme to develop cost-effective, high-performance, durable, safe, low-weight and recyclable batteries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ambition of the programme is to make the UK the go-to place for the research, development, manufacture and production of novel battery technologies for both the automotive and the wider relevant sectors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£246 million in funding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£42 million allocated to first 4 projects (2017)</a:t>
            </a:r>
          </a:p>
          <a:p>
            <a:endParaRPr lang="en-GB" dirty="0" smtClean="0"/>
          </a:p>
          <a:p>
            <a:r>
              <a:rPr lang="en-GB" dirty="0" smtClean="0"/>
              <a:t>Call for next 4 projects just issued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Ability to characterize battery materials is a key aspect</a:t>
            </a:r>
          </a:p>
        </p:txBody>
      </p:sp>
    </p:spTree>
    <p:extLst>
      <p:ext uri="{BB962C8B-B14F-4D97-AF65-F5344CB8AC3E}">
        <p14:creationId xmlns:p14="http://schemas.microsoft.com/office/powerpoint/2010/main" val="31450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a battery work 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3456384" cy="2937926"/>
          </a:xfrm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10" y="1268760"/>
            <a:ext cx="440825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5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does it fail 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544" y="1412776"/>
            <a:ext cx="8363272" cy="4608512"/>
          </a:xfrm>
        </p:spPr>
        <p:txBody>
          <a:bodyPr>
            <a:normAutofit/>
          </a:bodyPr>
          <a:lstStyle/>
          <a:p>
            <a:r>
              <a:rPr lang="en-GB" dirty="0" smtClean="0"/>
              <a:t>It’s a chemical reaction – lots of reasons..</a:t>
            </a:r>
          </a:p>
          <a:p>
            <a:pPr lvl="1"/>
            <a:r>
              <a:rPr lang="en-GB" dirty="0" smtClean="0"/>
              <a:t>The internal structure of the particles</a:t>
            </a:r>
          </a:p>
          <a:p>
            <a:pPr lvl="1"/>
            <a:r>
              <a:rPr lang="en-GB" dirty="0" smtClean="0"/>
              <a:t>Defects </a:t>
            </a:r>
          </a:p>
          <a:p>
            <a:pPr lvl="1"/>
            <a:r>
              <a:rPr lang="en-GB" dirty="0" smtClean="0"/>
              <a:t>Contaminants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The charge/discharge cycle time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W</a:t>
            </a:r>
            <a:r>
              <a:rPr lang="en-GB" dirty="0" smtClean="0"/>
              <a:t>e need to be able to follow/measure changes to understand the underlying mechanisms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9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X-ray measurements..</a:t>
            </a:r>
            <a:endParaRPr lang="en-GB" dirty="0"/>
          </a:p>
        </p:txBody>
      </p:sp>
      <p:pic>
        <p:nvPicPr>
          <p:cNvPr id="5" name="Picture 4" descr="battery_gif_lim_v0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434365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76056" y="1412776"/>
            <a:ext cx="33837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“</a:t>
            </a:r>
            <a:r>
              <a:rPr lang="en-GB" sz="1600" dirty="0"/>
              <a:t>Origin and hysteresis of lithium compositional </a:t>
            </a:r>
            <a:r>
              <a:rPr lang="en-GB" sz="1600" dirty="0" err="1"/>
              <a:t>spatiodynamics</a:t>
            </a:r>
            <a:r>
              <a:rPr lang="en-GB" sz="1600" dirty="0"/>
              <a:t> within battery primary particles”</a:t>
            </a:r>
            <a:r>
              <a:rPr lang="en-GB" sz="1600" i="1" dirty="0"/>
              <a:t>, </a:t>
            </a:r>
            <a:r>
              <a:rPr lang="en-GB" sz="1600" dirty="0"/>
              <a:t>J. </a:t>
            </a:r>
            <a:r>
              <a:rPr lang="en-GB" sz="1600" dirty="0" err="1"/>
              <a:t>Lim,Y</a:t>
            </a:r>
            <a:r>
              <a:rPr lang="en-GB" sz="1600" dirty="0"/>
              <a:t>. Li, D. H. </a:t>
            </a:r>
            <a:r>
              <a:rPr lang="en-GB" sz="1600" dirty="0" err="1"/>
              <a:t>Alsem</a:t>
            </a:r>
            <a:r>
              <a:rPr lang="en-GB" sz="1600" dirty="0"/>
              <a:t>, H. So, S. C. Lee, P. Bai, D.A. Cogswell, X. Liu, N. </a:t>
            </a:r>
            <a:r>
              <a:rPr lang="en-GB" sz="1600" dirty="0" err="1"/>
              <a:t>Jin</a:t>
            </a:r>
            <a:r>
              <a:rPr lang="en-GB" sz="1600" dirty="0"/>
              <a:t>, Y. Yu, N. J. Salmon, D. A. Shapiro, M. Z. </a:t>
            </a:r>
            <a:r>
              <a:rPr lang="en-GB" sz="1600" dirty="0" err="1"/>
              <a:t>Bazant</a:t>
            </a:r>
            <a:r>
              <a:rPr lang="en-GB" sz="1600" dirty="0"/>
              <a:t>, </a:t>
            </a:r>
            <a:r>
              <a:rPr lang="en-GB" sz="1600" dirty="0" err="1"/>
              <a:t>T.Tyliszczak</a:t>
            </a:r>
            <a:r>
              <a:rPr lang="en-GB" sz="1600" dirty="0"/>
              <a:t>, W. C. </a:t>
            </a:r>
            <a:r>
              <a:rPr lang="en-GB" sz="1600" dirty="0" err="1"/>
              <a:t>Chueh</a:t>
            </a:r>
            <a:r>
              <a:rPr lang="en-GB" sz="1600" dirty="0"/>
              <a:t>, </a:t>
            </a:r>
            <a:r>
              <a:rPr lang="en-GB" sz="1600" dirty="0" smtClean="0"/>
              <a:t> </a:t>
            </a:r>
            <a:r>
              <a:rPr lang="en-GB" sz="1600" i="1" dirty="0" smtClean="0"/>
              <a:t>Science</a:t>
            </a:r>
            <a:r>
              <a:rPr lang="en-GB" sz="1600" dirty="0" smtClean="0"/>
              <a:t> </a:t>
            </a:r>
            <a:r>
              <a:rPr lang="en-GB" sz="1600" dirty="0"/>
              <a:t>05 Aug 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in the last 2-3 years that people have started to successful image systems in 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3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19256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How to perform experiments fast enough</a:t>
            </a:r>
            <a:r>
              <a:rPr lang="en-GB" dirty="0"/>
              <a:t> </a:t>
            </a:r>
            <a:r>
              <a:rPr lang="en-GB" dirty="0" smtClean="0"/>
              <a:t>to watch evolving systems in operation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Example – </a:t>
            </a:r>
          </a:p>
          <a:p>
            <a:pPr lvl="1"/>
            <a:r>
              <a:rPr lang="en-GB" dirty="0" smtClean="0"/>
              <a:t>Experiment in March 19 which takes 20 hours to acquire a single 3D data set from a battery sample</a:t>
            </a:r>
          </a:p>
          <a:p>
            <a:pPr lvl="1"/>
            <a:r>
              <a:rPr lang="en-GB" dirty="0" smtClean="0"/>
              <a:t>A 5 day </a:t>
            </a:r>
            <a:r>
              <a:rPr lang="en-GB" dirty="0" err="1" smtClean="0"/>
              <a:t>expt</a:t>
            </a:r>
            <a:r>
              <a:rPr lang="en-GB" dirty="0" smtClean="0"/>
              <a:t> will allow you to look at 1 sample and 5 conditions </a:t>
            </a:r>
          </a:p>
          <a:p>
            <a:pPr lvl="1"/>
            <a:r>
              <a:rPr lang="en-GB" dirty="0" smtClean="0"/>
              <a:t>A moderate 3-4 fold increase in speed would make a substantial impact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455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in electron microscopy..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99992" y="1245255"/>
            <a:ext cx="3960440" cy="1247641"/>
          </a:xfrm>
        </p:spPr>
        <p:txBody>
          <a:bodyPr>
            <a:normAutofit/>
          </a:bodyPr>
          <a:lstStyle/>
          <a:p>
            <a:r>
              <a:rPr lang="fr-FR" dirty="0" err="1"/>
              <a:t>Appl</a:t>
            </a:r>
            <a:r>
              <a:rPr lang="fr-FR" dirty="0"/>
              <a:t>. Phys. </a:t>
            </a:r>
            <a:r>
              <a:rPr lang="fr-FR" dirty="0" err="1"/>
              <a:t>Lett</a:t>
            </a:r>
            <a:r>
              <a:rPr lang="fr-FR" dirty="0"/>
              <a:t>. </a:t>
            </a:r>
            <a:r>
              <a:rPr lang="fr-FR" b="1" dirty="0"/>
              <a:t>112</a:t>
            </a:r>
            <a:r>
              <a:rPr lang="fr-FR" dirty="0"/>
              <a:t>, 043104 (2018);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499585" cy="506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7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in electron microscopy..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99992" y="1245255"/>
            <a:ext cx="3960440" cy="1247641"/>
          </a:xfrm>
        </p:spPr>
        <p:txBody>
          <a:bodyPr>
            <a:normAutofit/>
          </a:bodyPr>
          <a:lstStyle/>
          <a:p>
            <a:r>
              <a:rPr lang="fr-FR" dirty="0" err="1"/>
              <a:t>Appl</a:t>
            </a:r>
            <a:r>
              <a:rPr lang="fr-FR" dirty="0"/>
              <a:t>. Phys. </a:t>
            </a:r>
            <a:r>
              <a:rPr lang="fr-FR" dirty="0" err="1"/>
              <a:t>Lett</a:t>
            </a:r>
            <a:r>
              <a:rPr lang="fr-FR" dirty="0"/>
              <a:t>. </a:t>
            </a:r>
            <a:r>
              <a:rPr lang="fr-FR" b="1" dirty="0"/>
              <a:t>112</a:t>
            </a:r>
            <a:r>
              <a:rPr lang="fr-FR" dirty="0"/>
              <a:t>, 043104 (2018);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3499585" cy="506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9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574</Words>
  <Application>Microsoft Office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Sampling</vt:lpstr>
      <vt:lpstr>Faraday Challenge</vt:lpstr>
      <vt:lpstr>How does a battery work ?</vt:lpstr>
      <vt:lpstr>Why does it fail ?</vt:lpstr>
      <vt:lpstr>X-ray measurements..</vt:lpstr>
      <vt:lpstr>The Challenge</vt:lpstr>
      <vt:lpstr>Examples in electron microscopy..</vt:lpstr>
      <vt:lpstr>Examples in electron microscopy..</vt:lpstr>
      <vt:lpstr>X-ray scanning spectroscopy experiment :</vt:lpstr>
      <vt:lpstr>Take maps at a range of energies</vt:lpstr>
      <vt:lpstr>Data Live Example Sampling data set 1</vt:lpstr>
      <vt:lpstr>Sampling</vt:lpstr>
    </vt:vector>
  </TitlesOfParts>
  <Company>Diamond Light Source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Diamond/Bat</dc:title>
  <dc:creator>DLS PC Install</dc:creator>
  <cp:lastModifiedBy>DLS PC Install</cp:lastModifiedBy>
  <cp:revision>47</cp:revision>
  <dcterms:created xsi:type="dcterms:W3CDTF">2018-11-13T12:58:13Z</dcterms:created>
  <dcterms:modified xsi:type="dcterms:W3CDTF">2019-01-24T17:56:27Z</dcterms:modified>
</cp:coreProperties>
</file>