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5" r:id="rId2"/>
    <p:sldId id="258" r:id="rId3"/>
    <p:sldId id="371" r:id="rId4"/>
    <p:sldId id="353" r:id="rId5"/>
    <p:sldId id="372" r:id="rId6"/>
    <p:sldId id="373" r:id="rId7"/>
    <p:sldId id="376" r:id="rId8"/>
    <p:sldId id="369" r:id="rId9"/>
    <p:sldId id="374" r:id="rId10"/>
    <p:sldId id="3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72A57-1838-4A20-9B7A-815ACDDA4F82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3617F-B565-4D4A-BE90-EBEE53C79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92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Talk – 30 </a:t>
            </a:r>
            <a:r>
              <a:rPr lang="en-GB" dirty="0" err="1" smtClean="0"/>
              <a:t>mins</a:t>
            </a:r>
            <a:r>
              <a:rPr lang="en-GB" dirty="0" smtClean="0"/>
              <a:t>, including 5 for questions</a:t>
            </a:r>
          </a:p>
          <a:p>
            <a:r>
              <a:rPr lang="en-GB" dirty="0" smtClean="0"/>
              <a:t>Aims: (</a:t>
            </a:r>
            <a:r>
              <a:rPr lang="en-GB" dirty="0" err="1" smtClean="0"/>
              <a:t>i</a:t>
            </a:r>
            <a:r>
              <a:rPr lang="en-GB" dirty="0" smtClean="0"/>
              <a:t>)</a:t>
            </a:r>
            <a:r>
              <a:rPr lang="en-GB" baseline="0" dirty="0" smtClean="0"/>
              <a:t> O</a:t>
            </a:r>
            <a:r>
              <a:rPr lang="en-GB" dirty="0" smtClean="0"/>
              <a:t>utline strong commitment at Diamond</a:t>
            </a:r>
            <a:r>
              <a:rPr lang="en-GB" baseline="0" dirty="0" smtClean="0"/>
              <a:t> to imaging – 10 beamlines (out of 33 total)</a:t>
            </a:r>
          </a:p>
          <a:p>
            <a:r>
              <a:rPr lang="en-GB" dirty="0" smtClean="0"/>
              <a:t>(ii) Part of strong environment</a:t>
            </a:r>
            <a:r>
              <a:rPr lang="en-GB" baseline="0" dirty="0" smtClean="0"/>
              <a:t> for imaging at Harwell – EM, neutrons ,lasers…</a:t>
            </a:r>
          </a:p>
          <a:p>
            <a:r>
              <a:rPr lang="en-GB" baseline="0" dirty="0" smtClean="0"/>
              <a:t>(iii) Imaging activities set to expand further – Diamond II, XFEL, University partnerships</a:t>
            </a:r>
          </a:p>
          <a:p>
            <a:endParaRPr lang="en-GB" baseline="0" dirty="0" smtClean="0"/>
          </a:p>
          <a:p>
            <a:r>
              <a:rPr lang="en-GB" baseline="0" dirty="0" smtClean="0"/>
              <a:t>Q for CR – ‘what is microscopy’ (in this context ???)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AEE9AB-95F6-471B-9025-7CCFF4993DB9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9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BF9-9349-422B-9D96-DA24260056B7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0BB7-E5D7-4788-B962-F14642708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34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BF9-9349-422B-9D96-DA24260056B7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0BB7-E5D7-4788-B962-F14642708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55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BF9-9349-422B-9D96-DA24260056B7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0BB7-E5D7-4788-B962-F14642708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081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85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BF9-9349-422B-9D96-DA24260056B7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0BB7-E5D7-4788-B962-F14642708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11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BF9-9349-422B-9D96-DA24260056B7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0BB7-E5D7-4788-B962-F14642708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45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BF9-9349-422B-9D96-DA24260056B7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0BB7-E5D7-4788-B962-F14642708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55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BF9-9349-422B-9D96-DA24260056B7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0BB7-E5D7-4788-B962-F14642708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04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BF9-9349-422B-9D96-DA24260056B7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0BB7-E5D7-4788-B962-F14642708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20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BF9-9349-422B-9D96-DA24260056B7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0BB7-E5D7-4788-B962-F14642708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66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BF9-9349-422B-9D96-DA24260056B7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0BB7-E5D7-4788-B962-F14642708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30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BF9-9349-422B-9D96-DA24260056B7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0BB7-E5D7-4788-B962-F14642708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99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35BF9-9349-422B-9D96-DA24260056B7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60BB7-E5D7-4788-B962-F14642708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68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-40008"/>
            <a:ext cx="9324528" cy="32988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42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Imaging Challenges at Diamond </a:t>
            </a:r>
            <a:endParaRPr lang="en-GB" sz="3600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GB" sz="3600" kern="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GB" sz="3600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GB" sz="3600" kern="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GB" sz="3600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GB" sz="1200" kern="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Annual Review Launch</a:t>
            </a:r>
          </a:p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GB" sz="200" kern="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Paul Quinn,  Daniil Kazantsev, Diamond Light Source</a:t>
            </a:r>
          </a:p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32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Bath 28</a:t>
            </a:r>
            <a:r>
              <a:rPr lang="en-GB" sz="3200" kern="0" baseline="30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</a:t>
            </a:r>
            <a:r>
              <a:rPr lang="en-GB" sz="32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Jan – 1</a:t>
            </a:r>
            <a:r>
              <a:rPr lang="en-GB" sz="3200" kern="0" baseline="30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</a:t>
            </a:r>
            <a:r>
              <a:rPr lang="en-GB" sz="32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Feb 2019</a:t>
            </a:r>
          </a:p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32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en-GB" sz="3200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GB" sz="3200" kern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GB" sz="3200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GB" sz="3200" kern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GB" sz="3200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GB" sz="2000" kern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64"/>
            <a:ext cx="9324528" cy="398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Data Live Example</a:t>
            </a:r>
            <a:br>
              <a:rPr lang="en-GB" dirty="0" smtClean="0"/>
            </a:br>
            <a:r>
              <a:rPr lang="en-GB" dirty="0" smtClean="0"/>
              <a:t>Drift data set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83568" y="1268760"/>
            <a:ext cx="7776864" cy="51125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en-GB" altLang="en-US" sz="2000" i="1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</a:rPr>
              <a:t>Science focus:</a:t>
            </a:r>
          </a:p>
          <a:p>
            <a:pPr marL="0" indent="0" eaLnBrk="1" hangingPunct="1">
              <a:buNone/>
            </a:pPr>
            <a:endParaRPr lang="en-GB" altLang="en-US" sz="2000" i="1" dirty="0" smtClean="0">
              <a:solidFill>
                <a:schemeClr val="accent2"/>
              </a:solidFill>
              <a:latin typeface="Verdana" pitchFamily="34" charset="0"/>
            </a:endParaRPr>
          </a:p>
          <a:p>
            <a:pPr eaLnBrk="1" hangingPunct="1"/>
            <a:r>
              <a:rPr lang="en-GB" altLang="en-US" sz="2000" dirty="0" smtClean="0">
                <a:solidFill>
                  <a:schemeClr val="accent2"/>
                </a:solidFill>
                <a:latin typeface="Verdana" pitchFamily="34" charset="0"/>
              </a:rPr>
              <a:t>Sources </a:t>
            </a:r>
          </a:p>
          <a:p>
            <a:pPr eaLnBrk="1" hangingPunct="1"/>
            <a:r>
              <a:rPr lang="en-GB" altLang="en-US" sz="2000" dirty="0" smtClean="0">
                <a:solidFill>
                  <a:schemeClr val="accent2"/>
                </a:solidFill>
                <a:latin typeface="Verdana" pitchFamily="34" charset="0"/>
              </a:rPr>
              <a:t>In-situ experiments</a:t>
            </a:r>
          </a:p>
          <a:p>
            <a:pPr marL="0" indent="0" eaLnBrk="1" hangingPunct="1">
              <a:buNone/>
            </a:pPr>
            <a:r>
              <a:rPr lang="en-GB" altLang="en-US" sz="2000" dirty="0">
                <a:solidFill>
                  <a:schemeClr val="accent2"/>
                </a:solidFill>
                <a:latin typeface="Verdana" pitchFamily="34" charset="0"/>
              </a:rPr>
              <a:t> </a:t>
            </a:r>
          </a:p>
          <a:p>
            <a:pPr marL="0" indent="0" eaLnBrk="1" hangingPunct="1">
              <a:buNone/>
            </a:pPr>
            <a:endParaRPr lang="en-GB" altLang="en-US" sz="1400" dirty="0" smtClean="0">
              <a:solidFill>
                <a:schemeClr val="accent2"/>
              </a:solidFill>
              <a:latin typeface="Verdana" pitchFamily="34" charset="0"/>
            </a:endParaRPr>
          </a:p>
          <a:p>
            <a:pPr marL="0" indent="0" eaLnBrk="1" hangingPunct="1">
              <a:buNone/>
            </a:pPr>
            <a:r>
              <a:rPr lang="en-GB" altLang="en-US" sz="2000" i="1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</a:rPr>
              <a:t>Imaging Experiments at Diamond:</a:t>
            </a:r>
          </a:p>
          <a:p>
            <a:pPr eaLnBrk="1" hangingPunct="1">
              <a:buNone/>
            </a:pPr>
            <a:endParaRPr lang="en-GB" altLang="en-US" sz="1400" dirty="0" smtClean="0">
              <a:solidFill>
                <a:schemeClr val="accent2"/>
              </a:solidFill>
              <a:latin typeface="Verdana" pitchFamily="34" charset="0"/>
            </a:endParaRPr>
          </a:p>
          <a:p>
            <a:pPr eaLnBrk="1" hangingPunct="1"/>
            <a:r>
              <a:rPr lang="en-GB" altLang="en-US" sz="2000" dirty="0" smtClean="0">
                <a:solidFill>
                  <a:schemeClr val="accent2"/>
                </a:solidFill>
                <a:latin typeface="Verdana" pitchFamily="34" charset="0"/>
              </a:rPr>
              <a:t>Overview of a scanning experiment</a:t>
            </a:r>
          </a:p>
          <a:p>
            <a:pPr eaLnBrk="1" hangingPunct="1"/>
            <a:r>
              <a:rPr lang="en-GB" altLang="en-US" sz="2000" dirty="0" smtClean="0">
                <a:solidFill>
                  <a:schemeClr val="accent2"/>
                </a:solidFill>
                <a:latin typeface="Verdana" pitchFamily="34" charset="0"/>
              </a:rPr>
              <a:t>Overview of a 3D and 4D tomography experiment </a:t>
            </a:r>
          </a:p>
          <a:p>
            <a:pPr eaLnBrk="1" hangingPunct="1"/>
            <a:endParaRPr lang="en-GB" altLang="en-US" sz="1200" dirty="0" smtClean="0">
              <a:solidFill>
                <a:schemeClr val="accent2"/>
              </a:solidFill>
              <a:latin typeface="Verdana" pitchFamily="34" charset="0"/>
            </a:endParaRPr>
          </a:p>
          <a:p>
            <a:pPr eaLnBrk="1" hangingPunct="1">
              <a:buFontTx/>
              <a:buNone/>
            </a:pPr>
            <a:endParaRPr lang="en-GB" altLang="en-US" sz="1400" dirty="0" smtClean="0">
              <a:solidFill>
                <a:schemeClr val="accent2"/>
              </a:solidFill>
              <a:latin typeface="Verdana" pitchFamily="34" charset="0"/>
            </a:endParaRPr>
          </a:p>
          <a:p>
            <a:pPr eaLnBrk="1" hangingPunct="1"/>
            <a:r>
              <a:rPr lang="en-GB" altLang="en-US" sz="1400" dirty="0" smtClean="0">
                <a:solidFill>
                  <a:schemeClr val="accent2"/>
                </a:solidFill>
                <a:latin typeface="Verdana" pitchFamily="34" charset="0"/>
              </a:rPr>
              <a:t> Challenge -  how can make experiments faster with sampling. </a:t>
            </a:r>
          </a:p>
          <a:p>
            <a:pPr eaLnBrk="1" hangingPunct="1"/>
            <a:endParaRPr lang="en-GB" altLang="en-US" sz="1400" dirty="0" smtClean="0">
              <a:solidFill>
                <a:schemeClr val="accent2"/>
              </a:solidFill>
              <a:latin typeface="Verdana" pitchFamily="34" charset="0"/>
            </a:endParaRPr>
          </a:p>
          <a:p>
            <a:pPr eaLnBrk="1" hangingPunct="1"/>
            <a:endParaRPr lang="en-GB" altLang="en-US" sz="2800" dirty="0" smtClean="0">
              <a:solidFill>
                <a:schemeClr val="accent2"/>
              </a:solidFill>
              <a:latin typeface="Verdana" pitchFamily="34" charset="0"/>
            </a:endParaRPr>
          </a:p>
          <a:p>
            <a:pPr eaLnBrk="1" hangingPunct="1">
              <a:buFontTx/>
              <a:buNone/>
            </a:pPr>
            <a:endParaRPr lang="en-US" altLang="en-US" sz="2800" dirty="0" smtClean="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Drift, alignment and other problems...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2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Hyper-spectral data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539552" y="1052736"/>
            <a:ext cx="4438836" cy="2505075"/>
            <a:chOff x="4582852" y="2743792"/>
            <a:chExt cx="4438836" cy="2505075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2743792"/>
              <a:ext cx="3657600" cy="2505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Isosceles Triangle 6"/>
            <p:cNvSpPr/>
            <p:nvPr/>
          </p:nvSpPr>
          <p:spPr>
            <a:xfrm rot="5400000">
              <a:off x="4871737" y="3561311"/>
              <a:ext cx="912694" cy="936104"/>
            </a:xfrm>
            <a:prstGeom prst="triangl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8" name="Oval 7"/>
            <p:cNvSpPr/>
            <p:nvPr/>
          </p:nvSpPr>
          <p:spPr>
            <a:xfrm>
              <a:off x="4582852" y="3573016"/>
              <a:ext cx="493204" cy="912694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5940152" y="1340768"/>
            <a:ext cx="26642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 2D map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5974370" y="2305273"/>
            <a:ext cx="26642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Change energy</a:t>
            </a:r>
            <a:endParaRPr lang="en-GB" dirty="0"/>
          </a:p>
        </p:txBody>
      </p:sp>
      <p:cxnSp>
        <p:nvCxnSpPr>
          <p:cNvPr id="12" name="Elbow Connector 11"/>
          <p:cNvCxnSpPr>
            <a:stCxn id="10" idx="2"/>
          </p:cNvCxnSpPr>
          <p:nvPr/>
        </p:nvCxnSpPr>
        <p:spPr>
          <a:xfrm rot="5400000" flipH="1">
            <a:off x="6064252" y="1855095"/>
            <a:ext cx="1108520" cy="1376012"/>
          </a:xfrm>
          <a:prstGeom prst="bentConnector4">
            <a:avLst>
              <a:gd name="adj1" fmla="val -20622"/>
              <a:gd name="adj2" fmla="val 1292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979361" y="3501008"/>
            <a:ext cx="26642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Stack and align</a:t>
            </a:r>
            <a:endParaRPr lang="en-GB" dirty="0"/>
          </a:p>
        </p:txBody>
      </p:sp>
      <p:sp>
        <p:nvSpPr>
          <p:cNvPr id="25" name="Rounded Rectangle 24"/>
          <p:cNvSpPr/>
          <p:nvPr/>
        </p:nvSpPr>
        <p:spPr>
          <a:xfrm>
            <a:off x="5930506" y="4725144"/>
            <a:ext cx="26642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PCA/Cluster analysis</a:t>
            </a:r>
            <a:endParaRPr lang="en-GB" dirty="0"/>
          </a:p>
        </p:txBody>
      </p:sp>
      <p:cxnSp>
        <p:nvCxnSpPr>
          <p:cNvPr id="27" name="Straight Arrow Connector 26"/>
          <p:cNvCxnSpPr>
            <a:stCxn id="10" idx="2"/>
            <a:endCxn id="18" idx="0"/>
          </p:cNvCxnSpPr>
          <p:nvPr/>
        </p:nvCxnSpPr>
        <p:spPr>
          <a:xfrm>
            <a:off x="7306518" y="3097361"/>
            <a:ext cx="4991" cy="403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46665" y="4293096"/>
            <a:ext cx="0" cy="403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cluster analysis STX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54" y="3680126"/>
            <a:ext cx="3492961" cy="288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quality…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1600200"/>
            <a:ext cx="8219256" cy="4525963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The result depends on the alignment of the stack</a:t>
            </a:r>
          </a:p>
          <a:p>
            <a:endParaRPr lang="en-GB" dirty="0" smtClean="0"/>
          </a:p>
          <a:p>
            <a:r>
              <a:rPr lang="en-GB" dirty="0" smtClean="0"/>
              <a:t>Image alignment ?</a:t>
            </a:r>
          </a:p>
          <a:p>
            <a:pPr lvl="1"/>
            <a:r>
              <a:rPr lang="en-GB" dirty="0" smtClean="0"/>
              <a:t>FFT </a:t>
            </a:r>
          </a:p>
          <a:p>
            <a:pPr lvl="2"/>
            <a:r>
              <a:rPr lang="en-GB" dirty="0" smtClean="0"/>
              <a:t>Depends on structure</a:t>
            </a:r>
          </a:p>
          <a:p>
            <a:pPr lvl="2"/>
            <a:r>
              <a:rPr lang="en-GB" dirty="0" smtClean="0"/>
              <a:t>Never really works for small </a:t>
            </a:r>
            <a:r>
              <a:rPr lang="en-GB" dirty="0" smtClean="0"/>
              <a:t>images </a:t>
            </a:r>
            <a:r>
              <a:rPr lang="en-GB" dirty="0" smtClean="0"/>
              <a:t>- e.g.  </a:t>
            </a:r>
            <a:r>
              <a:rPr lang="en-GB" dirty="0" smtClean="0"/>
              <a:t>30x30 pixels ?  </a:t>
            </a:r>
          </a:p>
          <a:p>
            <a:pPr lvl="1"/>
            <a:r>
              <a:rPr lang="en-GB" dirty="0" smtClean="0"/>
              <a:t>Intensity </a:t>
            </a:r>
            <a:endParaRPr lang="en-GB" dirty="0"/>
          </a:p>
          <a:p>
            <a:pPr lvl="2"/>
            <a:r>
              <a:rPr lang="en-GB" dirty="0" smtClean="0"/>
              <a:t>Sum </a:t>
            </a:r>
            <a:r>
              <a:rPr lang="en-GB" dirty="0" err="1" smtClean="0"/>
              <a:t>sq</a:t>
            </a:r>
            <a:r>
              <a:rPr lang="en-GB" dirty="0" smtClean="0"/>
              <a:t> diff ? </a:t>
            </a:r>
          </a:p>
          <a:p>
            <a:pPr lvl="2"/>
            <a:r>
              <a:rPr lang="en-GB" dirty="0" smtClean="0"/>
              <a:t>Mutual information   - implementation?  </a:t>
            </a:r>
            <a:endParaRPr lang="en-GB" dirty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05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quality…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dirty="0" smtClean="0"/>
              <a:t>We know if the alignment is good by the PCA result </a:t>
            </a:r>
          </a:p>
          <a:p>
            <a:pPr lvl="1"/>
            <a:r>
              <a:rPr lang="en-GB" dirty="0" smtClean="0"/>
              <a:t>Can we align data based on reducing the number of PCA components found or reducing noise?  </a:t>
            </a:r>
          </a:p>
          <a:p>
            <a:pPr lvl="1"/>
            <a:r>
              <a:rPr lang="en-GB" dirty="0" smtClean="0"/>
              <a:t>Producing best result rather than relative image comparisons 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Dealing with motion drift… </a:t>
            </a:r>
            <a:r>
              <a:rPr lang="en-GB" dirty="0" smtClean="0"/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0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X-ray scanning experiment 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57" y="1493531"/>
            <a:ext cx="8229600" cy="4525963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experiment….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1115616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475656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835696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195736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555776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915816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275856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635896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995936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4355976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115616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1475656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835696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2195736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2555776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2915816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275856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3635896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3995936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4355976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1115616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1475656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1835696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2195736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2555776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2915816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3275856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3635896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3995936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4355976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1115616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1475656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1835696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2195736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2555776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2915816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3275856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3635896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3995936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4355976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1115616" y="37170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1475656" y="37170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1835696" y="37170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2195736" y="37170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2555776" y="37170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2915816" y="37170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3275856" y="37170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3635896" y="37170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3995936" y="37170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4355976" y="37170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111561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147565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183569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219573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255577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291581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327585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363589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399593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435597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1115616" y="443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1475656" y="443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1835696" y="443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2195736" y="443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2555776" y="443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2915816" y="443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3275856" y="443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3635896" y="443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3995936" y="443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4355976" y="443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1115616" y="47971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1475656" y="47971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1835696" y="47971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2195736" y="47971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2555776" y="47971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2915816" y="47971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3275856" y="47971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3635896" y="47971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3995936" y="47971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4355976" y="47971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/>
          <p:cNvSpPr/>
          <p:nvPr/>
        </p:nvSpPr>
        <p:spPr>
          <a:xfrm>
            <a:off x="1115616" y="51571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/>
          <p:cNvSpPr/>
          <p:nvPr/>
        </p:nvSpPr>
        <p:spPr>
          <a:xfrm>
            <a:off x="1475656" y="51571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1835696" y="51571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2195736" y="51571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2555776" y="51571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2915816" y="51571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3275856" y="51571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3635896" y="51571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3995936" y="51571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4355976" y="51571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755576" y="2420888"/>
            <a:ext cx="46085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55576" y="2780928"/>
            <a:ext cx="46085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55576" y="3140968"/>
            <a:ext cx="46085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55576" y="3501008"/>
            <a:ext cx="46085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" name="Freeform 102"/>
          <p:cNvSpPr/>
          <p:nvPr/>
        </p:nvSpPr>
        <p:spPr>
          <a:xfrm>
            <a:off x="452584" y="2427843"/>
            <a:ext cx="163052" cy="353085"/>
          </a:xfrm>
          <a:custGeom>
            <a:avLst/>
            <a:gdLst>
              <a:gd name="connsiteX0" fmla="*/ 163052 w 163052"/>
              <a:gd name="connsiteY0" fmla="*/ 0 h 353085"/>
              <a:gd name="connsiteX1" fmla="*/ 89 w 163052"/>
              <a:gd name="connsiteY1" fmla="*/ 190123 h 353085"/>
              <a:gd name="connsiteX2" fmla="*/ 144945 w 163052"/>
              <a:gd name="connsiteY2" fmla="*/ 353085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052" h="353085">
                <a:moveTo>
                  <a:pt x="163052" y="0"/>
                </a:moveTo>
                <a:cubicBezTo>
                  <a:pt x="83079" y="65638"/>
                  <a:pt x="3107" y="131276"/>
                  <a:pt x="89" y="190123"/>
                </a:cubicBezTo>
                <a:cubicBezTo>
                  <a:pt x="-2929" y="248970"/>
                  <a:pt x="71008" y="301027"/>
                  <a:pt x="144945" y="35308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Freeform 103"/>
          <p:cNvSpPr/>
          <p:nvPr/>
        </p:nvSpPr>
        <p:spPr>
          <a:xfrm>
            <a:off x="448508" y="2787883"/>
            <a:ext cx="163052" cy="353085"/>
          </a:xfrm>
          <a:custGeom>
            <a:avLst/>
            <a:gdLst>
              <a:gd name="connsiteX0" fmla="*/ 163052 w 163052"/>
              <a:gd name="connsiteY0" fmla="*/ 0 h 353085"/>
              <a:gd name="connsiteX1" fmla="*/ 89 w 163052"/>
              <a:gd name="connsiteY1" fmla="*/ 190123 h 353085"/>
              <a:gd name="connsiteX2" fmla="*/ 144945 w 163052"/>
              <a:gd name="connsiteY2" fmla="*/ 353085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052" h="353085">
                <a:moveTo>
                  <a:pt x="163052" y="0"/>
                </a:moveTo>
                <a:cubicBezTo>
                  <a:pt x="83079" y="65638"/>
                  <a:pt x="3107" y="131276"/>
                  <a:pt x="89" y="190123"/>
                </a:cubicBezTo>
                <a:cubicBezTo>
                  <a:pt x="-2929" y="248970"/>
                  <a:pt x="71008" y="301027"/>
                  <a:pt x="144945" y="35308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Freeform 104"/>
          <p:cNvSpPr/>
          <p:nvPr/>
        </p:nvSpPr>
        <p:spPr>
          <a:xfrm>
            <a:off x="448508" y="3501008"/>
            <a:ext cx="163052" cy="353085"/>
          </a:xfrm>
          <a:custGeom>
            <a:avLst/>
            <a:gdLst>
              <a:gd name="connsiteX0" fmla="*/ 163052 w 163052"/>
              <a:gd name="connsiteY0" fmla="*/ 0 h 353085"/>
              <a:gd name="connsiteX1" fmla="*/ 89 w 163052"/>
              <a:gd name="connsiteY1" fmla="*/ 190123 h 353085"/>
              <a:gd name="connsiteX2" fmla="*/ 144945 w 163052"/>
              <a:gd name="connsiteY2" fmla="*/ 353085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052" h="353085">
                <a:moveTo>
                  <a:pt x="163052" y="0"/>
                </a:moveTo>
                <a:cubicBezTo>
                  <a:pt x="83079" y="65638"/>
                  <a:pt x="3107" y="131276"/>
                  <a:pt x="89" y="190123"/>
                </a:cubicBezTo>
                <a:cubicBezTo>
                  <a:pt x="-2929" y="248970"/>
                  <a:pt x="71008" y="301027"/>
                  <a:pt x="144945" y="35308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Freeform 105"/>
          <p:cNvSpPr/>
          <p:nvPr/>
        </p:nvSpPr>
        <p:spPr>
          <a:xfrm>
            <a:off x="448508" y="3140968"/>
            <a:ext cx="163052" cy="353085"/>
          </a:xfrm>
          <a:custGeom>
            <a:avLst/>
            <a:gdLst>
              <a:gd name="connsiteX0" fmla="*/ 163052 w 163052"/>
              <a:gd name="connsiteY0" fmla="*/ 0 h 353085"/>
              <a:gd name="connsiteX1" fmla="*/ 89 w 163052"/>
              <a:gd name="connsiteY1" fmla="*/ 190123 h 353085"/>
              <a:gd name="connsiteX2" fmla="*/ 144945 w 163052"/>
              <a:gd name="connsiteY2" fmla="*/ 353085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052" h="353085">
                <a:moveTo>
                  <a:pt x="163052" y="0"/>
                </a:moveTo>
                <a:cubicBezTo>
                  <a:pt x="83079" y="65638"/>
                  <a:pt x="3107" y="131276"/>
                  <a:pt x="89" y="190123"/>
                </a:cubicBezTo>
                <a:cubicBezTo>
                  <a:pt x="-2929" y="248970"/>
                  <a:pt x="71008" y="301027"/>
                  <a:pt x="144945" y="35308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755576" y="3861048"/>
            <a:ext cx="46085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55576" y="4221088"/>
            <a:ext cx="46085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55576" y="4581128"/>
            <a:ext cx="46085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755576" y="4941168"/>
            <a:ext cx="46085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755576" y="5301208"/>
            <a:ext cx="46085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2" name="Freeform 111"/>
          <p:cNvSpPr/>
          <p:nvPr/>
        </p:nvSpPr>
        <p:spPr>
          <a:xfrm>
            <a:off x="395536" y="3861048"/>
            <a:ext cx="163052" cy="353085"/>
          </a:xfrm>
          <a:custGeom>
            <a:avLst/>
            <a:gdLst>
              <a:gd name="connsiteX0" fmla="*/ 163052 w 163052"/>
              <a:gd name="connsiteY0" fmla="*/ 0 h 353085"/>
              <a:gd name="connsiteX1" fmla="*/ 89 w 163052"/>
              <a:gd name="connsiteY1" fmla="*/ 190123 h 353085"/>
              <a:gd name="connsiteX2" fmla="*/ 144945 w 163052"/>
              <a:gd name="connsiteY2" fmla="*/ 353085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052" h="353085">
                <a:moveTo>
                  <a:pt x="163052" y="0"/>
                </a:moveTo>
                <a:cubicBezTo>
                  <a:pt x="83079" y="65638"/>
                  <a:pt x="3107" y="131276"/>
                  <a:pt x="89" y="190123"/>
                </a:cubicBezTo>
                <a:cubicBezTo>
                  <a:pt x="-2929" y="248970"/>
                  <a:pt x="71008" y="301027"/>
                  <a:pt x="144945" y="35308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Freeform 112"/>
          <p:cNvSpPr/>
          <p:nvPr/>
        </p:nvSpPr>
        <p:spPr>
          <a:xfrm>
            <a:off x="395536" y="4221088"/>
            <a:ext cx="163052" cy="353085"/>
          </a:xfrm>
          <a:custGeom>
            <a:avLst/>
            <a:gdLst>
              <a:gd name="connsiteX0" fmla="*/ 163052 w 163052"/>
              <a:gd name="connsiteY0" fmla="*/ 0 h 353085"/>
              <a:gd name="connsiteX1" fmla="*/ 89 w 163052"/>
              <a:gd name="connsiteY1" fmla="*/ 190123 h 353085"/>
              <a:gd name="connsiteX2" fmla="*/ 144945 w 163052"/>
              <a:gd name="connsiteY2" fmla="*/ 353085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052" h="353085">
                <a:moveTo>
                  <a:pt x="163052" y="0"/>
                </a:moveTo>
                <a:cubicBezTo>
                  <a:pt x="83079" y="65638"/>
                  <a:pt x="3107" y="131276"/>
                  <a:pt x="89" y="190123"/>
                </a:cubicBezTo>
                <a:cubicBezTo>
                  <a:pt x="-2929" y="248970"/>
                  <a:pt x="71008" y="301027"/>
                  <a:pt x="144945" y="35308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Freeform 113"/>
          <p:cNvSpPr/>
          <p:nvPr/>
        </p:nvSpPr>
        <p:spPr>
          <a:xfrm>
            <a:off x="376500" y="5020131"/>
            <a:ext cx="163052" cy="353085"/>
          </a:xfrm>
          <a:custGeom>
            <a:avLst/>
            <a:gdLst>
              <a:gd name="connsiteX0" fmla="*/ 163052 w 163052"/>
              <a:gd name="connsiteY0" fmla="*/ 0 h 353085"/>
              <a:gd name="connsiteX1" fmla="*/ 89 w 163052"/>
              <a:gd name="connsiteY1" fmla="*/ 190123 h 353085"/>
              <a:gd name="connsiteX2" fmla="*/ 144945 w 163052"/>
              <a:gd name="connsiteY2" fmla="*/ 353085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052" h="353085">
                <a:moveTo>
                  <a:pt x="163052" y="0"/>
                </a:moveTo>
                <a:cubicBezTo>
                  <a:pt x="83079" y="65638"/>
                  <a:pt x="3107" y="131276"/>
                  <a:pt x="89" y="190123"/>
                </a:cubicBezTo>
                <a:cubicBezTo>
                  <a:pt x="-2929" y="248970"/>
                  <a:pt x="71008" y="301027"/>
                  <a:pt x="144945" y="35308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Freeform 114"/>
          <p:cNvSpPr/>
          <p:nvPr/>
        </p:nvSpPr>
        <p:spPr>
          <a:xfrm>
            <a:off x="376500" y="4653136"/>
            <a:ext cx="163052" cy="353085"/>
          </a:xfrm>
          <a:custGeom>
            <a:avLst/>
            <a:gdLst>
              <a:gd name="connsiteX0" fmla="*/ 163052 w 163052"/>
              <a:gd name="connsiteY0" fmla="*/ 0 h 353085"/>
              <a:gd name="connsiteX1" fmla="*/ 89 w 163052"/>
              <a:gd name="connsiteY1" fmla="*/ 190123 h 353085"/>
              <a:gd name="connsiteX2" fmla="*/ 144945 w 163052"/>
              <a:gd name="connsiteY2" fmla="*/ 353085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052" h="353085">
                <a:moveTo>
                  <a:pt x="163052" y="0"/>
                </a:moveTo>
                <a:cubicBezTo>
                  <a:pt x="83079" y="65638"/>
                  <a:pt x="3107" y="131276"/>
                  <a:pt x="89" y="190123"/>
                </a:cubicBezTo>
                <a:cubicBezTo>
                  <a:pt x="-2929" y="248970"/>
                  <a:pt x="71008" y="301027"/>
                  <a:pt x="144945" y="35308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115616" y="201294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55576" y="2204864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115616" y="2012940"/>
            <a:ext cx="0" cy="19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1403648" y="2012940"/>
            <a:ext cx="0" cy="19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1475656" y="201294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1475656" y="2012940"/>
            <a:ext cx="0" cy="19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763688" y="2012940"/>
            <a:ext cx="0" cy="19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403648" y="2204864"/>
            <a:ext cx="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890507" y="1700808"/>
            <a:ext cx="27363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Slow drifts </a:t>
            </a:r>
          </a:p>
          <a:p>
            <a:endParaRPr lang="en-GB" dirty="0"/>
          </a:p>
          <a:p>
            <a:r>
              <a:rPr lang="en-GB" dirty="0" smtClean="0"/>
              <a:t>Image offset </a:t>
            </a:r>
          </a:p>
          <a:p>
            <a:r>
              <a:rPr lang="en-GB" dirty="0" smtClean="0"/>
              <a:t>Fast scanning direction </a:t>
            </a:r>
          </a:p>
          <a:p>
            <a:r>
              <a:rPr lang="en-GB" dirty="0" smtClean="0"/>
              <a:t>Row shift horizontally</a:t>
            </a:r>
          </a:p>
          <a:p>
            <a:endParaRPr lang="en-GB" dirty="0"/>
          </a:p>
          <a:p>
            <a:r>
              <a:rPr lang="en-GB" dirty="0" smtClean="0"/>
              <a:t>Slow scanning direction ?</a:t>
            </a:r>
          </a:p>
          <a:p>
            <a:r>
              <a:rPr lang="en-GB" dirty="0" smtClean="0"/>
              <a:t>Compress or vertical row shift?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786116" y="5211375"/>
            <a:ext cx="122413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7398204" y="4635311"/>
            <a:ext cx="0" cy="11521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5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In-situ corrections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 fontScale="92500"/>
          </a:bodyPr>
          <a:lstStyle/>
          <a:p>
            <a:r>
              <a:rPr lang="en-GB" dirty="0"/>
              <a:t> </a:t>
            </a:r>
            <a:r>
              <a:rPr lang="en-GB" dirty="0" smtClean="0"/>
              <a:t>If the sample is going to drift I have to make the scan area  big enough to compensate	-  wasted time !</a:t>
            </a:r>
          </a:p>
          <a:p>
            <a:endParaRPr lang="en-GB" dirty="0"/>
          </a:p>
          <a:p>
            <a:r>
              <a:rPr lang="en-GB" dirty="0" smtClean="0"/>
              <a:t>How can I track/compensate the drift during the experiment ?</a:t>
            </a:r>
          </a:p>
          <a:p>
            <a:pPr lvl="1"/>
            <a:r>
              <a:rPr lang="en-GB" dirty="0" smtClean="0"/>
              <a:t>Most reliable way to track and correct motion to minimize scan area and post experiment corrections ?</a:t>
            </a:r>
          </a:p>
          <a:p>
            <a:pPr lvl="1"/>
            <a:r>
              <a:rPr lang="en-GB" dirty="0" smtClean="0"/>
              <a:t>Prediction method 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77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Data Live Example</a:t>
            </a:r>
            <a:br>
              <a:rPr lang="en-GB" dirty="0" smtClean="0"/>
            </a:br>
            <a:r>
              <a:rPr lang="en-GB" dirty="0" smtClean="0"/>
              <a:t>Drift data set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9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Nano-tomography</a:t>
            </a:r>
            <a:endParaRPr lang="en-GB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412776"/>
            <a:ext cx="4467225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1412776"/>
            <a:ext cx="28803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Conventional tomography</a:t>
            </a:r>
          </a:p>
          <a:p>
            <a:r>
              <a:rPr lang="en-GB" dirty="0" smtClean="0"/>
              <a:t>10’s micron resolutions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Rotate the object about centre of rotation 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Alignment issues around wobble slight movements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Most rotation stages have eccentricity or wobble by 1-5um.</a:t>
            </a:r>
          </a:p>
          <a:p>
            <a:endParaRPr lang="en-GB" dirty="0"/>
          </a:p>
          <a:p>
            <a:r>
              <a:rPr lang="en-GB" dirty="0" smtClean="0"/>
              <a:t>Nano-tomography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smtClean="0"/>
              <a:t>Scan range at each angle is 10um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Uncertainty in stage position is a few um</a:t>
            </a:r>
          </a:p>
          <a:p>
            <a:r>
              <a:rPr lang="en-GB" dirty="0" smtClean="0"/>
              <a:t>Alignment of all images to a centre of rotation is more challenging….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74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4568</TotalTime>
  <Words>358</Words>
  <Application>Microsoft Office PowerPoint</Application>
  <PresentationFormat>On-screen Show (4:3)</PresentationFormat>
  <Paragraphs>86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Drift, alignment and other problems...</vt:lpstr>
      <vt:lpstr>Hyper-spectral data</vt:lpstr>
      <vt:lpstr>Data quality…</vt:lpstr>
      <vt:lpstr>Data quality…</vt:lpstr>
      <vt:lpstr>X-ray scanning experiment :</vt:lpstr>
      <vt:lpstr>In-situ corrections</vt:lpstr>
      <vt:lpstr>Data Live Example Drift data set 1</vt:lpstr>
      <vt:lpstr>Nano-tomography</vt:lpstr>
      <vt:lpstr>Data Live Example Drift data set 2</vt:lpstr>
    </vt:vector>
  </TitlesOfParts>
  <Company>Diamond Light Source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Diamond/Bat</dc:title>
  <dc:creator>DLS PC Install</dc:creator>
  <cp:lastModifiedBy>DLS PC Install</cp:lastModifiedBy>
  <cp:revision>59</cp:revision>
  <dcterms:created xsi:type="dcterms:W3CDTF">2018-11-13T12:58:13Z</dcterms:created>
  <dcterms:modified xsi:type="dcterms:W3CDTF">2019-01-24T14:12:05Z</dcterms:modified>
</cp:coreProperties>
</file>