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D57CD-1265-4F11-9479-18ADE79830EC}" type="doc">
      <dgm:prSet loTypeId="urn:microsoft.com/office/officeart/2005/8/layout/process1" loCatId="process" qsTypeId="urn:microsoft.com/office/officeart/2005/8/quickstyle/simple1" qsCatId="simple" csTypeId="urn:microsoft.com/office/officeart/2005/8/colors/accent0_1" csCatId="mainScheme" phldr="1"/>
      <dgm:spPr/>
    </dgm:pt>
    <dgm:pt modelId="{C53F0526-3072-4695-97E2-FC20F5A46F5A}">
      <dgm:prSet phldrT="[Text]"/>
      <dgm:spPr/>
      <dgm:t>
        <a:bodyPr/>
        <a:lstStyle/>
        <a:p>
          <a:r>
            <a:rPr lang="en-US" dirty="0" smtClean="0"/>
            <a:t>Tweet Extractor</a:t>
          </a:r>
          <a:endParaRPr lang="en-US" dirty="0"/>
        </a:p>
      </dgm:t>
    </dgm:pt>
    <dgm:pt modelId="{6C06A54E-A8BE-4DC9-9D4B-4A1832EA1DA9}" type="parTrans" cxnId="{03029E6D-8E8D-498A-9E3F-D07D436622DF}">
      <dgm:prSet/>
      <dgm:spPr/>
      <dgm:t>
        <a:bodyPr/>
        <a:lstStyle/>
        <a:p>
          <a:endParaRPr lang="en-US"/>
        </a:p>
      </dgm:t>
    </dgm:pt>
    <dgm:pt modelId="{D07B3198-5E8E-4928-A136-CADD43282CB2}" type="sibTrans" cxnId="{03029E6D-8E8D-498A-9E3F-D07D436622DF}">
      <dgm:prSet/>
      <dgm:spPr/>
      <dgm:t>
        <a:bodyPr/>
        <a:lstStyle/>
        <a:p>
          <a:endParaRPr lang="en-US"/>
        </a:p>
      </dgm:t>
    </dgm:pt>
    <dgm:pt modelId="{BD9FBAF2-DBBA-4B64-87B8-64AE2BB92DAD}">
      <dgm:prSet phldrT="[Text]"/>
      <dgm:spPr/>
      <dgm:t>
        <a:bodyPr/>
        <a:lstStyle/>
        <a:p>
          <a:r>
            <a:rPr lang="en-US" dirty="0" smtClean="0"/>
            <a:t>Tweet Preprocessor</a:t>
          </a:r>
          <a:endParaRPr lang="en-US" dirty="0"/>
        </a:p>
      </dgm:t>
    </dgm:pt>
    <dgm:pt modelId="{8E45AE7D-6DF2-4E97-BD7A-53B4A27E0A10}" type="parTrans" cxnId="{C16023E6-DC88-4099-A756-957DF42D306D}">
      <dgm:prSet/>
      <dgm:spPr/>
      <dgm:t>
        <a:bodyPr/>
        <a:lstStyle/>
        <a:p>
          <a:endParaRPr lang="en-US"/>
        </a:p>
      </dgm:t>
    </dgm:pt>
    <dgm:pt modelId="{C913A299-69A0-41B3-BE94-0A386801B352}" type="sibTrans" cxnId="{C16023E6-DC88-4099-A756-957DF42D306D}">
      <dgm:prSet/>
      <dgm:spPr/>
      <dgm:t>
        <a:bodyPr/>
        <a:lstStyle/>
        <a:p>
          <a:endParaRPr lang="en-US"/>
        </a:p>
      </dgm:t>
    </dgm:pt>
    <dgm:pt modelId="{9C331138-5F74-460C-886E-729E56460D81}">
      <dgm:prSet phldrT="[Text]"/>
      <dgm:spPr/>
      <dgm:t>
        <a:bodyPr/>
        <a:lstStyle/>
        <a:p>
          <a:r>
            <a:rPr lang="en-US" dirty="0" smtClean="0"/>
            <a:t>Tweet Sentiment Analyzer</a:t>
          </a:r>
          <a:endParaRPr lang="en-US" dirty="0"/>
        </a:p>
      </dgm:t>
    </dgm:pt>
    <dgm:pt modelId="{3EA9B271-5E0E-4040-9BC9-2B4B251CA2BF}" type="parTrans" cxnId="{E8836BCA-0984-431E-B063-C5827EE1A171}">
      <dgm:prSet/>
      <dgm:spPr/>
      <dgm:t>
        <a:bodyPr/>
        <a:lstStyle/>
        <a:p>
          <a:endParaRPr lang="en-US"/>
        </a:p>
      </dgm:t>
    </dgm:pt>
    <dgm:pt modelId="{3D03F7AF-DAF4-481A-8053-14F7E664EE00}" type="sibTrans" cxnId="{E8836BCA-0984-431E-B063-C5827EE1A171}">
      <dgm:prSet/>
      <dgm:spPr/>
      <dgm:t>
        <a:bodyPr/>
        <a:lstStyle/>
        <a:p>
          <a:endParaRPr lang="en-US"/>
        </a:p>
      </dgm:t>
    </dgm:pt>
    <dgm:pt modelId="{8ECCD732-15CB-4BF6-8736-974A0BE739A9}">
      <dgm:prSet/>
      <dgm:spPr/>
      <dgm:t>
        <a:bodyPr/>
        <a:lstStyle/>
        <a:p>
          <a:r>
            <a:rPr lang="en-US" dirty="0" smtClean="0"/>
            <a:t>Results aggregator</a:t>
          </a:r>
          <a:endParaRPr lang="en-US" dirty="0"/>
        </a:p>
      </dgm:t>
    </dgm:pt>
    <dgm:pt modelId="{75D8A990-B085-4F98-9A4E-6319E079618D}" type="parTrans" cxnId="{2CEE6749-4A1D-4E92-8450-0A2C51DC238D}">
      <dgm:prSet/>
      <dgm:spPr/>
      <dgm:t>
        <a:bodyPr/>
        <a:lstStyle/>
        <a:p>
          <a:endParaRPr lang="en-US"/>
        </a:p>
      </dgm:t>
    </dgm:pt>
    <dgm:pt modelId="{0647F4FB-CB9E-45D9-8AFE-EA4EE8DAEFEC}" type="sibTrans" cxnId="{2CEE6749-4A1D-4E92-8450-0A2C51DC238D}">
      <dgm:prSet/>
      <dgm:spPr/>
      <dgm:t>
        <a:bodyPr/>
        <a:lstStyle/>
        <a:p>
          <a:endParaRPr lang="en-US"/>
        </a:p>
      </dgm:t>
    </dgm:pt>
    <dgm:pt modelId="{7938AE8A-F117-4119-A7EF-EC3EB098CAB2}" type="pres">
      <dgm:prSet presAssocID="{F09D57CD-1265-4F11-9479-18ADE79830EC}" presName="Name0" presStyleCnt="0">
        <dgm:presLayoutVars>
          <dgm:dir/>
          <dgm:resizeHandles val="exact"/>
        </dgm:presLayoutVars>
      </dgm:prSet>
      <dgm:spPr/>
    </dgm:pt>
    <dgm:pt modelId="{B0794E06-4D7F-4EA4-B7B1-B43A853F4CBE}" type="pres">
      <dgm:prSet presAssocID="{C53F0526-3072-4695-97E2-FC20F5A46F5A}" presName="node" presStyleLbl="node1" presStyleIdx="0" presStyleCnt="4">
        <dgm:presLayoutVars>
          <dgm:bulletEnabled val="1"/>
        </dgm:presLayoutVars>
      </dgm:prSet>
      <dgm:spPr/>
      <dgm:t>
        <a:bodyPr/>
        <a:lstStyle/>
        <a:p>
          <a:endParaRPr lang="en-US"/>
        </a:p>
      </dgm:t>
    </dgm:pt>
    <dgm:pt modelId="{4491BCE1-9DAC-49C5-B333-3D084B6F8944}" type="pres">
      <dgm:prSet presAssocID="{D07B3198-5E8E-4928-A136-CADD43282CB2}" presName="sibTrans" presStyleLbl="sibTrans2D1" presStyleIdx="0" presStyleCnt="3"/>
      <dgm:spPr/>
      <dgm:t>
        <a:bodyPr/>
        <a:lstStyle/>
        <a:p>
          <a:endParaRPr lang="en-US"/>
        </a:p>
      </dgm:t>
    </dgm:pt>
    <dgm:pt modelId="{32D176CF-74BE-444C-91CF-1F3A18248851}" type="pres">
      <dgm:prSet presAssocID="{D07B3198-5E8E-4928-A136-CADD43282CB2}" presName="connectorText" presStyleLbl="sibTrans2D1" presStyleIdx="0" presStyleCnt="3"/>
      <dgm:spPr/>
      <dgm:t>
        <a:bodyPr/>
        <a:lstStyle/>
        <a:p>
          <a:endParaRPr lang="en-US"/>
        </a:p>
      </dgm:t>
    </dgm:pt>
    <dgm:pt modelId="{F083B9D5-A41E-403E-BBA4-BCAD7E3D9556}" type="pres">
      <dgm:prSet presAssocID="{BD9FBAF2-DBBA-4B64-87B8-64AE2BB92DAD}" presName="node" presStyleLbl="node1" presStyleIdx="1" presStyleCnt="4">
        <dgm:presLayoutVars>
          <dgm:bulletEnabled val="1"/>
        </dgm:presLayoutVars>
      </dgm:prSet>
      <dgm:spPr/>
      <dgm:t>
        <a:bodyPr/>
        <a:lstStyle/>
        <a:p>
          <a:endParaRPr lang="en-US"/>
        </a:p>
      </dgm:t>
    </dgm:pt>
    <dgm:pt modelId="{9A1765AD-C832-4CDC-8A28-281EA6F906FF}" type="pres">
      <dgm:prSet presAssocID="{C913A299-69A0-41B3-BE94-0A386801B352}" presName="sibTrans" presStyleLbl="sibTrans2D1" presStyleIdx="1" presStyleCnt="3"/>
      <dgm:spPr/>
      <dgm:t>
        <a:bodyPr/>
        <a:lstStyle/>
        <a:p>
          <a:endParaRPr lang="en-US"/>
        </a:p>
      </dgm:t>
    </dgm:pt>
    <dgm:pt modelId="{DFAC042F-644B-43D5-A101-5F2E151F653A}" type="pres">
      <dgm:prSet presAssocID="{C913A299-69A0-41B3-BE94-0A386801B352}" presName="connectorText" presStyleLbl="sibTrans2D1" presStyleIdx="1" presStyleCnt="3"/>
      <dgm:spPr/>
      <dgm:t>
        <a:bodyPr/>
        <a:lstStyle/>
        <a:p>
          <a:endParaRPr lang="en-US"/>
        </a:p>
      </dgm:t>
    </dgm:pt>
    <dgm:pt modelId="{94C16A4A-3F67-43BA-B264-453E2C3A3A79}" type="pres">
      <dgm:prSet presAssocID="{9C331138-5F74-460C-886E-729E56460D81}" presName="node" presStyleLbl="node1" presStyleIdx="2" presStyleCnt="4">
        <dgm:presLayoutVars>
          <dgm:bulletEnabled val="1"/>
        </dgm:presLayoutVars>
      </dgm:prSet>
      <dgm:spPr/>
      <dgm:t>
        <a:bodyPr/>
        <a:lstStyle/>
        <a:p>
          <a:endParaRPr lang="en-US"/>
        </a:p>
      </dgm:t>
    </dgm:pt>
    <dgm:pt modelId="{6F5F183A-25A1-4CF2-A2E4-66D1D62AEB3D}" type="pres">
      <dgm:prSet presAssocID="{3D03F7AF-DAF4-481A-8053-14F7E664EE00}" presName="sibTrans" presStyleLbl="sibTrans2D1" presStyleIdx="2" presStyleCnt="3"/>
      <dgm:spPr/>
      <dgm:t>
        <a:bodyPr/>
        <a:lstStyle/>
        <a:p>
          <a:endParaRPr lang="en-US"/>
        </a:p>
      </dgm:t>
    </dgm:pt>
    <dgm:pt modelId="{E1932DAC-9587-4E2D-A7D1-6021E36599E8}" type="pres">
      <dgm:prSet presAssocID="{3D03F7AF-DAF4-481A-8053-14F7E664EE00}" presName="connectorText" presStyleLbl="sibTrans2D1" presStyleIdx="2" presStyleCnt="3"/>
      <dgm:spPr/>
      <dgm:t>
        <a:bodyPr/>
        <a:lstStyle/>
        <a:p>
          <a:endParaRPr lang="en-US"/>
        </a:p>
      </dgm:t>
    </dgm:pt>
    <dgm:pt modelId="{48419ACE-2AFB-4E6A-9EA4-526B92F35D08}" type="pres">
      <dgm:prSet presAssocID="{8ECCD732-15CB-4BF6-8736-974A0BE739A9}" presName="node" presStyleLbl="node1" presStyleIdx="3" presStyleCnt="4">
        <dgm:presLayoutVars>
          <dgm:bulletEnabled val="1"/>
        </dgm:presLayoutVars>
      </dgm:prSet>
      <dgm:spPr/>
      <dgm:t>
        <a:bodyPr/>
        <a:lstStyle/>
        <a:p>
          <a:endParaRPr lang="en-US"/>
        </a:p>
      </dgm:t>
    </dgm:pt>
  </dgm:ptLst>
  <dgm:cxnLst>
    <dgm:cxn modelId="{B8CA2181-B0EF-4555-9AC4-149C2E0375C4}" type="presOf" srcId="{BD9FBAF2-DBBA-4B64-87B8-64AE2BB92DAD}" destId="{F083B9D5-A41E-403E-BBA4-BCAD7E3D9556}" srcOrd="0" destOrd="0" presId="urn:microsoft.com/office/officeart/2005/8/layout/process1"/>
    <dgm:cxn modelId="{9E6D2809-41A8-4102-85DB-B22D9429F06B}" type="presOf" srcId="{3D03F7AF-DAF4-481A-8053-14F7E664EE00}" destId="{6F5F183A-25A1-4CF2-A2E4-66D1D62AEB3D}" srcOrd="0" destOrd="0" presId="urn:microsoft.com/office/officeart/2005/8/layout/process1"/>
    <dgm:cxn modelId="{B993F5B8-2D72-457B-9D8D-47CF4771E511}" type="presOf" srcId="{C913A299-69A0-41B3-BE94-0A386801B352}" destId="{9A1765AD-C832-4CDC-8A28-281EA6F906FF}" srcOrd="0" destOrd="0" presId="urn:microsoft.com/office/officeart/2005/8/layout/process1"/>
    <dgm:cxn modelId="{B11E397F-2F74-4248-A290-762A50A9E152}" type="presOf" srcId="{D07B3198-5E8E-4928-A136-CADD43282CB2}" destId="{32D176CF-74BE-444C-91CF-1F3A18248851}" srcOrd="1" destOrd="0" presId="urn:microsoft.com/office/officeart/2005/8/layout/process1"/>
    <dgm:cxn modelId="{8271865D-F892-46AA-AD2A-2BFA85AA4D3D}" type="presOf" srcId="{C53F0526-3072-4695-97E2-FC20F5A46F5A}" destId="{B0794E06-4D7F-4EA4-B7B1-B43A853F4CBE}" srcOrd="0" destOrd="0" presId="urn:microsoft.com/office/officeart/2005/8/layout/process1"/>
    <dgm:cxn modelId="{DBCFE842-66CA-483B-A4EC-4BDDFDA0BB03}" type="presOf" srcId="{8ECCD732-15CB-4BF6-8736-974A0BE739A9}" destId="{48419ACE-2AFB-4E6A-9EA4-526B92F35D08}" srcOrd="0" destOrd="0" presId="urn:microsoft.com/office/officeart/2005/8/layout/process1"/>
    <dgm:cxn modelId="{CFCB88B5-7A5D-42E2-91B5-3886F8673839}" type="presOf" srcId="{F09D57CD-1265-4F11-9479-18ADE79830EC}" destId="{7938AE8A-F117-4119-A7EF-EC3EB098CAB2}" srcOrd="0" destOrd="0" presId="urn:microsoft.com/office/officeart/2005/8/layout/process1"/>
    <dgm:cxn modelId="{A7893508-81A3-4D5E-8C0F-8A66A2493B01}" type="presOf" srcId="{D07B3198-5E8E-4928-A136-CADD43282CB2}" destId="{4491BCE1-9DAC-49C5-B333-3D084B6F8944}" srcOrd="0" destOrd="0" presId="urn:microsoft.com/office/officeart/2005/8/layout/process1"/>
    <dgm:cxn modelId="{EF846C46-741C-4534-BEB0-65202C8F53E6}" type="presOf" srcId="{C913A299-69A0-41B3-BE94-0A386801B352}" destId="{DFAC042F-644B-43D5-A101-5F2E151F653A}" srcOrd="1" destOrd="0" presId="urn:microsoft.com/office/officeart/2005/8/layout/process1"/>
    <dgm:cxn modelId="{1FCCA121-B24F-46AB-9704-70A5CA8905E6}" type="presOf" srcId="{9C331138-5F74-460C-886E-729E56460D81}" destId="{94C16A4A-3F67-43BA-B264-453E2C3A3A79}" srcOrd="0" destOrd="0" presId="urn:microsoft.com/office/officeart/2005/8/layout/process1"/>
    <dgm:cxn modelId="{E8836BCA-0984-431E-B063-C5827EE1A171}" srcId="{F09D57CD-1265-4F11-9479-18ADE79830EC}" destId="{9C331138-5F74-460C-886E-729E56460D81}" srcOrd="2" destOrd="0" parTransId="{3EA9B271-5E0E-4040-9BC9-2B4B251CA2BF}" sibTransId="{3D03F7AF-DAF4-481A-8053-14F7E664EE00}"/>
    <dgm:cxn modelId="{C16023E6-DC88-4099-A756-957DF42D306D}" srcId="{F09D57CD-1265-4F11-9479-18ADE79830EC}" destId="{BD9FBAF2-DBBA-4B64-87B8-64AE2BB92DAD}" srcOrd="1" destOrd="0" parTransId="{8E45AE7D-6DF2-4E97-BD7A-53B4A27E0A10}" sibTransId="{C913A299-69A0-41B3-BE94-0A386801B352}"/>
    <dgm:cxn modelId="{03029E6D-8E8D-498A-9E3F-D07D436622DF}" srcId="{F09D57CD-1265-4F11-9479-18ADE79830EC}" destId="{C53F0526-3072-4695-97E2-FC20F5A46F5A}" srcOrd="0" destOrd="0" parTransId="{6C06A54E-A8BE-4DC9-9D4B-4A1832EA1DA9}" sibTransId="{D07B3198-5E8E-4928-A136-CADD43282CB2}"/>
    <dgm:cxn modelId="{2CEE6749-4A1D-4E92-8450-0A2C51DC238D}" srcId="{F09D57CD-1265-4F11-9479-18ADE79830EC}" destId="{8ECCD732-15CB-4BF6-8736-974A0BE739A9}" srcOrd="3" destOrd="0" parTransId="{75D8A990-B085-4F98-9A4E-6319E079618D}" sibTransId="{0647F4FB-CB9E-45D9-8AFE-EA4EE8DAEFEC}"/>
    <dgm:cxn modelId="{07B4EB95-8999-4DF6-91CE-0C3CC05BE3EF}" type="presOf" srcId="{3D03F7AF-DAF4-481A-8053-14F7E664EE00}" destId="{E1932DAC-9587-4E2D-A7D1-6021E36599E8}" srcOrd="1" destOrd="0" presId="urn:microsoft.com/office/officeart/2005/8/layout/process1"/>
    <dgm:cxn modelId="{DF7204CB-EC0B-4E77-9610-CB103BCFDAC0}" type="presParOf" srcId="{7938AE8A-F117-4119-A7EF-EC3EB098CAB2}" destId="{B0794E06-4D7F-4EA4-B7B1-B43A853F4CBE}" srcOrd="0" destOrd="0" presId="urn:microsoft.com/office/officeart/2005/8/layout/process1"/>
    <dgm:cxn modelId="{E1A2BD13-CEF1-45D4-9A79-016559215322}" type="presParOf" srcId="{7938AE8A-F117-4119-A7EF-EC3EB098CAB2}" destId="{4491BCE1-9DAC-49C5-B333-3D084B6F8944}" srcOrd="1" destOrd="0" presId="urn:microsoft.com/office/officeart/2005/8/layout/process1"/>
    <dgm:cxn modelId="{8A3FE391-9882-40EC-9D4F-154536023CE0}" type="presParOf" srcId="{4491BCE1-9DAC-49C5-B333-3D084B6F8944}" destId="{32D176CF-74BE-444C-91CF-1F3A18248851}" srcOrd="0" destOrd="0" presId="urn:microsoft.com/office/officeart/2005/8/layout/process1"/>
    <dgm:cxn modelId="{DA70B8D3-C478-4054-991C-329F71729930}" type="presParOf" srcId="{7938AE8A-F117-4119-A7EF-EC3EB098CAB2}" destId="{F083B9D5-A41E-403E-BBA4-BCAD7E3D9556}" srcOrd="2" destOrd="0" presId="urn:microsoft.com/office/officeart/2005/8/layout/process1"/>
    <dgm:cxn modelId="{31E651DE-1FC5-45ED-8DC8-B90495D7D0CC}" type="presParOf" srcId="{7938AE8A-F117-4119-A7EF-EC3EB098CAB2}" destId="{9A1765AD-C832-4CDC-8A28-281EA6F906FF}" srcOrd="3" destOrd="0" presId="urn:microsoft.com/office/officeart/2005/8/layout/process1"/>
    <dgm:cxn modelId="{629F6EFF-73F8-4F14-BB5E-B79CCEF90770}" type="presParOf" srcId="{9A1765AD-C832-4CDC-8A28-281EA6F906FF}" destId="{DFAC042F-644B-43D5-A101-5F2E151F653A}" srcOrd="0" destOrd="0" presId="urn:microsoft.com/office/officeart/2005/8/layout/process1"/>
    <dgm:cxn modelId="{18BD16ED-0AD6-4E40-8C95-194FB5D3A391}" type="presParOf" srcId="{7938AE8A-F117-4119-A7EF-EC3EB098CAB2}" destId="{94C16A4A-3F67-43BA-B264-453E2C3A3A79}" srcOrd="4" destOrd="0" presId="urn:microsoft.com/office/officeart/2005/8/layout/process1"/>
    <dgm:cxn modelId="{24E9B18F-E5FD-4487-94DF-36E4EA0180A3}" type="presParOf" srcId="{7938AE8A-F117-4119-A7EF-EC3EB098CAB2}" destId="{6F5F183A-25A1-4CF2-A2E4-66D1D62AEB3D}" srcOrd="5" destOrd="0" presId="urn:microsoft.com/office/officeart/2005/8/layout/process1"/>
    <dgm:cxn modelId="{DA764670-4BED-491B-BECD-7DB37D790A84}" type="presParOf" srcId="{6F5F183A-25A1-4CF2-A2E4-66D1D62AEB3D}" destId="{E1932DAC-9587-4E2D-A7D1-6021E36599E8}" srcOrd="0" destOrd="0" presId="urn:microsoft.com/office/officeart/2005/8/layout/process1"/>
    <dgm:cxn modelId="{9E7BFF57-9764-43BC-B3E2-D7454F89B780}" type="presParOf" srcId="{7938AE8A-F117-4119-A7EF-EC3EB098CAB2}" destId="{48419ACE-2AFB-4E6A-9EA4-526B92F35D08}"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4E06-4D7F-4EA4-B7B1-B43A853F4CBE}">
      <dsp:nvSpPr>
        <dsp:cNvPr id="0" name=""/>
        <dsp:cNvSpPr/>
      </dsp:nvSpPr>
      <dsp:spPr>
        <a:xfrm>
          <a:off x="4386" y="1815476"/>
          <a:ext cx="1917661" cy="1150597"/>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Tweet Extractor</a:t>
          </a:r>
          <a:endParaRPr lang="en-US" sz="2100" kern="1200" dirty="0"/>
        </a:p>
      </dsp:txBody>
      <dsp:txXfrm>
        <a:off x="38086" y="1849176"/>
        <a:ext cx="1850261" cy="1083197"/>
      </dsp:txXfrm>
    </dsp:sp>
    <dsp:sp modelId="{4491BCE1-9DAC-49C5-B333-3D084B6F8944}">
      <dsp:nvSpPr>
        <dsp:cNvPr id="0" name=""/>
        <dsp:cNvSpPr/>
      </dsp:nvSpPr>
      <dsp:spPr>
        <a:xfrm>
          <a:off x="2113813" y="2152984"/>
          <a:ext cx="406544" cy="47558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113813" y="2248100"/>
        <a:ext cx="284581" cy="285348"/>
      </dsp:txXfrm>
    </dsp:sp>
    <dsp:sp modelId="{F083B9D5-A41E-403E-BBA4-BCAD7E3D9556}">
      <dsp:nvSpPr>
        <dsp:cNvPr id="0" name=""/>
        <dsp:cNvSpPr/>
      </dsp:nvSpPr>
      <dsp:spPr>
        <a:xfrm>
          <a:off x="2689112" y="1815476"/>
          <a:ext cx="1917661" cy="1150597"/>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Tweet Preprocessor</a:t>
          </a:r>
          <a:endParaRPr lang="en-US" sz="2100" kern="1200" dirty="0"/>
        </a:p>
      </dsp:txBody>
      <dsp:txXfrm>
        <a:off x="2722812" y="1849176"/>
        <a:ext cx="1850261" cy="1083197"/>
      </dsp:txXfrm>
    </dsp:sp>
    <dsp:sp modelId="{9A1765AD-C832-4CDC-8A28-281EA6F906FF}">
      <dsp:nvSpPr>
        <dsp:cNvPr id="0" name=""/>
        <dsp:cNvSpPr/>
      </dsp:nvSpPr>
      <dsp:spPr>
        <a:xfrm>
          <a:off x="4798540" y="2152984"/>
          <a:ext cx="406544" cy="47558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798540" y="2248100"/>
        <a:ext cx="284581" cy="285348"/>
      </dsp:txXfrm>
    </dsp:sp>
    <dsp:sp modelId="{94C16A4A-3F67-43BA-B264-453E2C3A3A79}">
      <dsp:nvSpPr>
        <dsp:cNvPr id="0" name=""/>
        <dsp:cNvSpPr/>
      </dsp:nvSpPr>
      <dsp:spPr>
        <a:xfrm>
          <a:off x="5373838" y="1815476"/>
          <a:ext cx="1917661" cy="1150597"/>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Tweet Sentiment Analyzer</a:t>
          </a:r>
          <a:endParaRPr lang="en-US" sz="2100" kern="1200" dirty="0"/>
        </a:p>
      </dsp:txBody>
      <dsp:txXfrm>
        <a:off x="5407538" y="1849176"/>
        <a:ext cx="1850261" cy="1083197"/>
      </dsp:txXfrm>
    </dsp:sp>
    <dsp:sp modelId="{6F5F183A-25A1-4CF2-A2E4-66D1D62AEB3D}">
      <dsp:nvSpPr>
        <dsp:cNvPr id="0" name=""/>
        <dsp:cNvSpPr/>
      </dsp:nvSpPr>
      <dsp:spPr>
        <a:xfrm>
          <a:off x="7483266" y="2152984"/>
          <a:ext cx="406544" cy="47558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7483266" y="2248100"/>
        <a:ext cx="284581" cy="285348"/>
      </dsp:txXfrm>
    </dsp:sp>
    <dsp:sp modelId="{48419ACE-2AFB-4E6A-9EA4-526B92F35D08}">
      <dsp:nvSpPr>
        <dsp:cNvPr id="0" name=""/>
        <dsp:cNvSpPr/>
      </dsp:nvSpPr>
      <dsp:spPr>
        <a:xfrm>
          <a:off x="8058565" y="1815476"/>
          <a:ext cx="1917661" cy="1150597"/>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Results aggregator</a:t>
          </a:r>
          <a:endParaRPr lang="en-US" sz="2100" kern="1200" dirty="0"/>
        </a:p>
      </dsp:txBody>
      <dsp:txXfrm>
        <a:off x="8092265" y="1849176"/>
        <a:ext cx="1850261" cy="10831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95900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202421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23B3F-A7A9-44B7-B994-42FB9543E46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1829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4217027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23B3F-A7A9-44B7-B994-42FB9543E46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1618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28762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1081232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257639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334028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D87D5-894E-4A3B-8E49-907777F9E42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357254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113436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BD87D5-894E-4A3B-8E49-907777F9E427}"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3522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BD87D5-894E-4A3B-8E49-907777F9E427}"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398042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D87D5-894E-4A3B-8E49-907777F9E427}"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421131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217985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D87D5-894E-4A3B-8E49-907777F9E42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23B3F-A7A9-44B7-B994-42FB9543E464}" type="slidenum">
              <a:rPr lang="en-US" smtClean="0"/>
              <a:t>‹#›</a:t>
            </a:fld>
            <a:endParaRPr lang="en-US"/>
          </a:p>
        </p:txBody>
      </p:sp>
    </p:spTree>
    <p:extLst>
      <p:ext uri="{BB962C8B-B14F-4D97-AF65-F5344CB8AC3E}">
        <p14:creationId xmlns:p14="http://schemas.microsoft.com/office/powerpoint/2010/main" val="382592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BD87D5-894E-4A3B-8E49-907777F9E427}" type="datetimeFigureOut">
              <a:rPr lang="en-US" smtClean="0"/>
              <a:t>12/2/2016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123B3F-A7A9-44B7-B994-42FB9543E464}" type="slidenum">
              <a:rPr lang="en-US" smtClean="0"/>
              <a:t>‹#›</a:t>
            </a:fld>
            <a:endParaRPr lang="en-US"/>
          </a:p>
        </p:txBody>
      </p:sp>
    </p:spTree>
    <p:extLst>
      <p:ext uri="{BB962C8B-B14F-4D97-AF65-F5344CB8AC3E}">
        <p14:creationId xmlns:p14="http://schemas.microsoft.com/office/powerpoint/2010/main" val="2262683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62076"/>
            <a:ext cx="8915399" cy="1704974"/>
          </a:xfrm>
        </p:spPr>
        <p:txBody>
          <a:bodyPr>
            <a:normAutofit fontScale="90000"/>
          </a:bodyPr>
          <a:lstStyle/>
          <a:p>
            <a:r>
              <a:rPr lang="en-US" dirty="0" smtClean="0"/>
              <a:t>Twitter Sentiment Analysis of Presidential elections	2016</a:t>
            </a:r>
            <a:endParaRPr lang="en-US" dirty="0"/>
          </a:p>
        </p:txBody>
      </p:sp>
      <p:sp>
        <p:nvSpPr>
          <p:cNvPr id="3" name="Subtitle 2"/>
          <p:cNvSpPr>
            <a:spLocks noGrp="1"/>
          </p:cNvSpPr>
          <p:nvPr>
            <p:ph type="subTitle" idx="1"/>
          </p:nvPr>
        </p:nvSpPr>
        <p:spPr>
          <a:xfrm>
            <a:off x="2589213" y="5124449"/>
            <a:ext cx="8915399" cy="1419225"/>
          </a:xfrm>
        </p:spPr>
        <p:txBody>
          <a:bodyPr/>
          <a:lstStyle/>
          <a:p>
            <a:r>
              <a:rPr lang="en-US" b="1" dirty="0" smtClean="0"/>
              <a:t>Krishna Chaitanya </a:t>
            </a:r>
            <a:r>
              <a:rPr lang="en-US" b="1" dirty="0" err="1" smtClean="0"/>
              <a:t>Dodda</a:t>
            </a:r>
            <a:r>
              <a:rPr lang="en-US" b="1" dirty="0" smtClean="0"/>
              <a:t> – krd150230</a:t>
            </a:r>
          </a:p>
          <a:p>
            <a:r>
              <a:rPr lang="en-US" b="1" dirty="0" smtClean="0"/>
              <a:t>Srinivas </a:t>
            </a:r>
            <a:r>
              <a:rPr lang="en-US" b="1" dirty="0" err="1" smtClean="0"/>
              <a:t>Varupula</a:t>
            </a:r>
            <a:r>
              <a:rPr lang="en-US" b="1" dirty="0" smtClean="0"/>
              <a:t> </a:t>
            </a:r>
            <a:r>
              <a:rPr lang="en-US" b="1" dirty="0"/>
              <a:t>- sxv152730</a:t>
            </a:r>
            <a:endParaRPr lang="en-US" b="1" dirty="0" smtClean="0"/>
          </a:p>
          <a:p>
            <a:r>
              <a:rPr lang="fi-FI" b="1" dirty="0" smtClean="0"/>
              <a:t>Venkata </a:t>
            </a:r>
            <a:r>
              <a:rPr lang="fi-FI" b="1" dirty="0"/>
              <a:t>Sai </a:t>
            </a:r>
            <a:r>
              <a:rPr lang="fi-FI" b="1" dirty="0" smtClean="0"/>
              <a:t>Chaitanya</a:t>
            </a:r>
            <a:r>
              <a:rPr lang="fi-FI" b="1" dirty="0"/>
              <a:t> </a:t>
            </a:r>
            <a:r>
              <a:rPr lang="fi-FI" b="1" dirty="0" smtClean="0"/>
              <a:t>Vaddella vxv150530</a:t>
            </a:r>
            <a:endParaRPr lang="en-US" b="1" dirty="0"/>
          </a:p>
          <a:p>
            <a:endParaRPr lang="en-US" b="1" dirty="0"/>
          </a:p>
        </p:txBody>
      </p:sp>
    </p:spTree>
    <p:extLst>
      <p:ext uri="{BB962C8B-B14F-4D97-AF65-F5344CB8AC3E}">
        <p14:creationId xmlns:p14="http://schemas.microsoft.com/office/powerpoint/2010/main" val="269635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857375" y="1400175"/>
            <a:ext cx="10201275" cy="5029200"/>
          </a:xfrm>
        </p:spPr>
        <p:txBody>
          <a:bodyPr>
            <a:normAutofit lnSpcReduction="10000"/>
          </a:bodyPr>
          <a:lstStyle/>
          <a:p>
            <a:r>
              <a:rPr lang="en-US" dirty="0" smtClean="0"/>
              <a:t>The model on a closer look gives a much accurate picture of the electoral outcome</a:t>
            </a:r>
          </a:p>
          <a:p>
            <a:r>
              <a:rPr lang="en-US" dirty="0" smtClean="0"/>
              <a:t>The model accurately predicts the outcome of the elections in more urban states like</a:t>
            </a:r>
          </a:p>
          <a:p>
            <a:pPr>
              <a:buFont typeface="Arial" panose="020B0604020202020204" pitchFamily="34" charset="0"/>
              <a:buChar char="•"/>
            </a:pPr>
            <a:r>
              <a:rPr lang="en-US" dirty="0" smtClean="0"/>
              <a:t>CA –  0.54 for Hillary (actual 0.61)</a:t>
            </a:r>
          </a:p>
          <a:p>
            <a:pPr>
              <a:buFont typeface="Arial" panose="020B0604020202020204" pitchFamily="34" charset="0"/>
              <a:buChar char="•"/>
            </a:pPr>
            <a:r>
              <a:rPr lang="en-US" dirty="0" smtClean="0"/>
              <a:t>NJ </a:t>
            </a:r>
            <a:r>
              <a:rPr lang="en-US" smtClean="0"/>
              <a:t>– 0.54 </a:t>
            </a:r>
            <a:r>
              <a:rPr lang="en-US" dirty="0" smtClean="0"/>
              <a:t>for Hillary ( actual 0.55)</a:t>
            </a:r>
          </a:p>
          <a:p>
            <a:r>
              <a:rPr lang="en-US" b="1" dirty="0" smtClean="0"/>
              <a:t>Our Conclusion </a:t>
            </a:r>
          </a:p>
          <a:p>
            <a:pPr marL="0" indent="0">
              <a:buNone/>
            </a:pPr>
            <a:r>
              <a:rPr lang="en-US" b="1" dirty="0" smtClean="0"/>
              <a:t>Election is too close to be predicted but model can be a barometer for trend picking</a:t>
            </a:r>
          </a:p>
          <a:p>
            <a:pPr marL="0" indent="0">
              <a:buNone/>
            </a:pPr>
            <a:r>
              <a:rPr lang="en-US" b="1" dirty="0" smtClean="0"/>
              <a:t>– SWING VOTERS / Swing States</a:t>
            </a:r>
          </a:p>
          <a:p>
            <a:pPr marL="0" indent="0">
              <a:buNone/>
            </a:pPr>
            <a:r>
              <a:rPr lang="en-US" dirty="0" smtClean="0"/>
              <a:t>The Presidential Race was won because of the swing voters. We calculated that if Donald Trump had received nearly all of the neutral voter’s vote, he would have crossed the majority electoral seats (would win 27 states).</a:t>
            </a:r>
          </a:p>
          <a:p>
            <a:pPr marL="0" indent="0">
              <a:buNone/>
            </a:pPr>
            <a:r>
              <a:rPr lang="en-US" b="1" dirty="0" smtClean="0"/>
              <a:t>- HINTERLAND</a:t>
            </a:r>
            <a:endParaRPr lang="en-US" dirty="0" smtClean="0"/>
          </a:p>
          <a:p>
            <a:pPr marL="0" indent="0">
              <a:buNone/>
            </a:pPr>
            <a:r>
              <a:rPr lang="en-US" dirty="0" smtClean="0"/>
              <a:t> We believe that twitter is a medium of platform more for the urban youth and users than voters in the countryside. One of the reasons the twitter data was not entirely correct is because these voters cant be analyzed from twitter tweets.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507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3741" y="205159"/>
            <a:ext cx="6064477" cy="5950053"/>
          </a:xfrm>
          <a:prstGeom prst="rect">
            <a:avLst/>
          </a:prstGeom>
        </p:spPr>
      </p:pic>
      <p:pic>
        <p:nvPicPr>
          <p:cNvPr id="5" name="Picture 4"/>
          <p:cNvPicPr>
            <a:picLocks noChangeAspect="1"/>
          </p:cNvPicPr>
          <p:nvPr/>
        </p:nvPicPr>
        <p:blipFill>
          <a:blip r:embed="rId3"/>
          <a:stretch>
            <a:fillRect/>
          </a:stretch>
        </p:blipFill>
        <p:spPr>
          <a:xfrm rot="19618562">
            <a:off x="4910368" y="3589540"/>
            <a:ext cx="7410450" cy="1724025"/>
          </a:xfrm>
          <a:prstGeom prst="rect">
            <a:avLst/>
          </a:prstGeom>
        </p:spPr>
      </p:pic>
    </p:spTree>
    <p:extLst>
      <p:ext uri="{BB962C8B-B14F-4D97-AF65-F5344CB8AC3E}">
        <p14:creationId xmlns:p14="http://schemas.microsoft.com/office/powerpoint/2010/main" val="413574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Data Collection </a:t>
            </a:r>
          </a:p>
          <a:p>
            <a:pPr marL="0" indent="0">
              <a:buNone/>
            </a:pPr>
            <a:r>
              <a:rPr lang="en-US" dirty="0"/>
              <a:t>	</a:t>
            </a:r>
            <a:r>
              <a:rPr lang="en-US" dirty="0" smtClean="0"/>
              <a:t>more than a million tweets processed .</a:t>
            </a:r>
          </a:p>
          <a:p>
            <a:pPr marL="0" indent="0">
              <a:buNone/>
            </a:pPr>
            <a:r>
              <a:rPr lang="en-US" dirty="0"/>
              <a:t>	</a:t>
            </a:r>
            <a:r>
              <a:rPr lang="en-US" dirty="0" smtClean="0"/>
              <a:t>had to bypass twitter server blockings( twitter server blocks users if hit rate 	is high even)</a:t>
            </a:r>
            <a:r>
              <a:rPr lang="en-US" dirty="0"/>
              <a:t>	</a:t>
            </a:r>
            <a:endParaRPr lang="en-US" dirty="0" smtClean="0"/>
          </a:p>
          <a:p>
            <a:r>
              <a:rPr lang="en-US" dirty="0" smtClean="0"/>
              <a:t>Preprocessing the tweets</a:t>
            </a:r>
          </a:p>
          <a:p>
            <a:r>
              <a:rPr lang="en-US" dirty="0" smtClean="0"/>
              <a:t>Analyzing the results – understanding the </a:t>
            </a:r>
            <a:r>
              <a:rPr lang="en-US" smtClean="0"/>
              <a:t>political process</a:t>
            </a:r>
            <a:endParaRPr lang="en-US" dirty="0"/>
          </a:p>
        </p:txBody>
      </p:sp>
    </p:spTree>
    <p:extLst>
      <p:ext uri="{BB962C8B-B14F-4D97-AF65-F5344CB8AC3E}">
        <p14:creationId xmlns:p14="http://schemas.microsoft.com/office/powerpoint/2010/main" val="376014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smtClean="0"/>
              <a:t>	THANKYOU !</a:t>
            </a:r>
            <a:endParaRPr lang="en-US" sz="3200" b="1" dirty="0"/>
          </a:p>
        </p:txBody>
      </p:sp>
    </p:spTree>
    <p:extLst>
      <p:ext uri="{BB962C8B-B14F-4D97-AF65-F5344CB8AC3E}">
        <p14:creationId xmlns:p14="http://schemas.microsoft.com/office/powerpoint/2010/main" val="166392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1790"/>
          </a:xfrm>
        </p:spPr>
        <p:txBody>
          <a:bodyPr/>
          <a:lstStyle/>
          <a:p>
            <a:r>
              <a:rPr lang="en-US" dirty="0" smtClean="0"/>
              <a:t>Project Description</a:t>
            </a:r>
            <a:endParaRPr lang="en-US" dirty="0"/>
          </a:p>
        </p:txBody>
      </p:sp>
      <p:sp>
        <p:nvSpPr>
          <p:cNvPr id="3" name="Content Placeholder 2"/>
          <p:cNvSpPr>
            <a:spLocks noGrp="1"/>
          </p:cNvSpPr>
          <p:nvPr>
            <p:ph idx="1"/>
          </p:nvPr>
        </p:nvSpPr>
        <p:spPr>
          <a:xfrm>
            <a:off x="2589212" y="1609725"/>
            <a:ext cx="8915400" cy="4301497"/>
          </a:xfrm>
        </p:spPr>
        <p:txBody>
          <a:bodyPr/>
          <a:lstStyle/>
          <a:p>
            <a:r>
              <a:rPr lang="en-US" dirty="0" smtClean="0"/>
              <a:t>Goal- Predict the potential candidate for presidency based on Sentiment Analysis of tweets.</a:t>
            </a:r>
          </a:p>
          <a:p>
            <a:r>
              <a:rPr lang="en-US" dirty="0" smtClean="0"/>
              <a:t>Analyzed tweets for a series of 4 days before the final election day.</a:t>
            </a:r>
          </a:p>
          <a:p>
            <a:pPr marL="0" indent="0">
              <a:buNone/>
            </a:pPr>
            <a:r>
              <a:rPr lang="en-US" dirty="0" smtClean="0"/>
              <a:t>Searched by keywords – ‘trump’ , ‘presidentialelection2016’ , ‘Hillary’ </a:t>
            </a:r>
            <a:r>
              <a:rPr lang="en-US" dirty="0" err="1" smtClean="0"/>
              <a:t>etc</a:t>
            </a:r>
            <a:endParaRPr lang="en-US" dirty="0" smtClean="0"/>
          </a:p>
          <a:p>
            <a:r>
              <a:rPr lang="en-US" dirty="0" smtClean="0"/>
              <a:t>Language used – Java</a:t>
            </a:r>
          </a:p>
          <a:p>
            <a:r>
              <a:rPr lang="en-US" dirty="0" smtClean="0"/>
              <a:t>Tools – Stanford NLP toolkit</a:t>
            </a:r>
          </a:p>
          <a:p>
            <a:r>
              <a:rPr lang="en-US" dirty="0" smtClean="0"/>
              <a:t>Backend Storage  - </a:t>
            </a:r>
            <a:r>
              <a:rPr lang="en-US" dirty="0" err="1" smtClean="0"/>
              <a:t>mySQL</a:t>
            </a:r>
            <a:endParaRPr lang="en-US" dirty="0"/>
          </a:p>
          <a:p>
            <a:endParaRPr lang="en-US" dirty="0" smtClean="0"/>
          </a:p>
          <a:p>
            <a:endParaRPr lang="en-US" dirty="0"/>
          </a:p>
        </p:txBody>
      </p:sp>
    </p:spTree>
    <p:extLst>
      <p:ext uri="{BB962C8B-B14F-4D97-AF65-F5344CB8AC3E}">
        <p14:creationId xmlns:p14="http://schemas.microsoft.com/office/powerpoint/2010/main" val="14690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990037"/>
              </p:ext>
            </p:extLst>
          </p:nvPr>
        </p:nvGraphicFramePr>
        <p:xfrm>
          <a:off x="1524000" y="1619250"/>
          <a:ext cx="9980613" cy="478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69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1790"/>
          </a:xfrm>
        </p:spPr>
        <p:txBody>
          <a:bodyPr/>
          <a:lstStyle/>
          <a:p>
            <a:r>
              <a:rPr lang="en-US" dirty="0" smtClean="0"/>
              <a:t>Tweet Extractor</a:t>
            </a:r>
            <a:endParaRPr lang="en-US" dirty="0"/>
          </a:p>
        </p:txBody>
      </p:sp>
      <p:sp>
        <p:nvSpPr>
          <p:cNvPr id="3" name="Content Placeholder 2"/>
          <p:cNvSpPr>
            <a:spLocks noGrp="1"/>
          </p:cNvSpPr>
          <p:nvPr>
            <p:ph idx="1"/>
          </p:nvPr>
        </p:nvSpPr>
        <p:spPr>
          <a:xfrm>
            <a:off x="2589212" y="1571625"/>
            <a:ext cx="8915400" cy="4339597"/>
          </a:xfrm>
        </p:spPr>
        <p:txBody>
          <a:bodyPr/>
          <a:lstStyle/>
          <a:p>
            <a:r>
              <a:rPr lang="en-US" dirty="0" smtClean="0"/>
              <a:t>Stage to pull out raw tweets from twitter</a:t>
            </a:r>
          </a:p>
          <a:p>
            <a:r>
              <a:rPr lang="en-US" dirty="0" smtClean="0"/>
              <a:t>Crucial stage as it is essential for data collection.</a:t>
            </a:r>
          </a:p>
          <a:p>
            <a:r>
              <a:rPr lang="en-US" dirty="0" smtClean="0"/>
              <a:t>Use twitter4j library</a:t>
            </a:r>
          </a:p>
          <a:p>
            <a:r>
              <a:rPr lang="en-US" dirty="0" smtClean="0"/>
              <a:t>Twitter search API</a:t>
            </a:r>
          </a:p>
          <a:p>
            <a:r>
              <a:rPr lang="en-US" dirty="0" smtClean="0"/>
              <a:t>Main challenge was to beat the twitter limit on access </a:t>
            </a:r>
          </a:p>
          <a:p>
            <a:r>
              <a:rPr lang="en-US" dirty="0" smtClean="0"/>
              <a:t>Collected nearly a million tweets</a:t>
            </a:r>
          </a:p>
          <a:p>
            <a:r>
              <a:rPr lang="en-US" dirty="0" smtClean="0"/>
              <a:t>Extracted only those tweets which had location information </a:t>
            </a:r>
          </a:p>
          <a:p>
            <a:endParaRPr lang="en-US" dirty="0"/>
          </a:p>
        </p:txBody>
      </p:sp>
    </p:spTree>
    <p:extLst>
      <p:ext uri="{BB962C8B-B14F-4D97-AF65-F5344CB8AC3E}">
        <p14:creationId xmlns:p14="http://schemas.microsoft.com/office/powerpoint/2010/main" val="3749308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Preprocessor</a:t>
            </a:r>
            <a:endParaRPr lang="en-US" dirty="0"/>
          </a:p>
        </p:txBody>
      </p:sp>
      <p:sp>
        <p:nvSpPr>
          <p:cNvPr id="3" name="Content Placeholder 2"/>
          <p:cNvSpPr>
            <a:spLocks noGrp="1"/>
          </p:cNvSpPr>
          <p:nvPr>
            <p:ph idx="1"/>
          </p:nvPr>
        </p:nvSpPr>
        <p:spPr/>
        <p:txBody>
          <a:bodyPr/>
          <a:lstStyle/>
          <a:p>
            <a:r>
              <a:rPr lang="en-US" dirty="0" smtClean="0"/>
              <a:t>Tokenizer</a:t>
            </a:r>
          </a:p>
          <a:p>
            <a:r>
              <a:rPr lang="en-US" dirty="0" smtClean="0"/>
              <a:t>Remove </a:t>
            </a:r>
            <a:r>
              <a:rPr lang="en-US" dirty="0" err="1" smtClean="0"/>
              <a:t>usertags</a:t>
            </a:r>
            <a:endParaRPr lang="en-US" dirty="0" smtClean="0"/>
          </a:p>
          <a:p>
            <a:r>
              <a:rPr lang="en-US" dirty="0" smtClean="0"/>
              <a:t>Lemmatization</a:t>
            </a:r>
          </a:p>
          <a:p>
            <a:r>
              <a:rPr lang="en-US" dirty="0" smtClean="0"/>
              <a:t>Remove unwanted words, </a:t>
            </a:r>
            <a:r>
              <a:rPr lang="en-US" dirty="0" err="1" smtClean="0"/>
              <a:t>urls</a:t>
            </a:r>
            <a:endParaRPr lang="en-US" dirty="0" smtClean="0"/>
          </a:p>
          <a:p>
            <a:endParaRPr lang="en-US" dirty="0"/>
          </a:p>
        </p:txBody>
      </p:sp>
    </p:spTree>
    <p:extLst>
      <p:ext uri="{BB962C8B-B14F-4D97-AF65-F5344CB8AC3E}">
        <p14:creationId xmlns:p14="http://schemas.microsoft.com/office/powerpoint/2010/main" val="719566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Sentiment Analyzer and Results aggregator </a:t>
            </a:r>
            <a:endParaRPr lang="en-US" dirty="0"/>
          </a:p>
        </p:txBody>
      </p:sp>
      <p:sp>
        <p:nvSpPr>
          <p:cNvPr id="3" name="Content Placeholder 2"/>
          <p:cNvSpPr>
            <a:spLocks noGrp="1"/>
          </p:cNvSpPr>
          <p:nvPr>
            <p:ph idx="1"/>
          </p:nvPr>
        </p:nvSpPr>
        <p:spPr>
          <a:xfrm>
            <a:off x="2181225" y="2290916"/>
            <a:ext cx="10257451" cy="3777622"/>
          </a:xfrm>
        </p:spPr>
        <p:txBody>
          <a:bodyPr>
            <a:normAutofit/>
          </a:bodyPr>
          <a:lstStyle/>
          <a:p>
            <a:r>
              <a:rPr lang="en-US" dirty="0" smtClean="0"/>
              <a:t>Sentiment analysis was done for each tweet using Stanford NLP toolkit</a:t>
            </a:r>
          </a:p>
          <a:p>
            <a:r>
              <a:rPr lang="en-US" dirty="0" smtClean="0"/>
              <a:t>Sentiments generated had a scale from 0 to 4 with 4 being a positive sentiment</a:t>
            </a:r>
          </a:p>
          <a:p>
            <a:r>
              <a:rPr lang="en-US" dirty="0" smtClean="0"/>
              <a:t>Sentiment was also determined by analyzing the hashtags</a:t>
            </a:r>
          </a:p>
          <a:p>
            <a:pPr marL="0" indent="0">
              <a:buNone/>
            </a:pPr>
            <a:r>
              <a:rPr lang="en-US" dirty="0" err="1" smtClean="0"/>
              <a:t>Eg</a:t>
            </a:r>
            <a:r>
              <a:rPr lang="en-US" dirty="0" smtClean="0"/>
              <a:t>: popular hashtags like #MAGA #</a:t>
            </a:r>
            <a:r>
              <a:rPr lang="en-US" dirty="0" err="1" smtClean="0"/>
              <a:t>votefortrump</a:t>
            </a:r>
            <a:r>
              <a:rPr lang="en-US" dirty="0" smtClean="0"/>
              <a:t> #</a:t>
            </a:r>
            <a:r>
              <a:rPr lang="en-US" dirty="0" err="1" smtClean="0"/>
              <a:t>crookedHillary</a:t>
            </a:r>
            <a:r>
              <a:rPr lang="en-US" dirty="0" smtClean="0"/>
              <a:t> meant a positive sentiment for trump </a:t>
            </a:r>
          </a:p>
          <a:p>
            <a:pPr marL="0" indent="0">
              <a:buNone/>
            </a:pPr>
            <a:endParaRPr lang="en-US" dirty="0" smtClean="0"/>
          </a:p>
          <a:p>
            <a:r>
              <a:rPr lang="en-US" dirty="0" smtClean="0"/>
              <a:t>A sentiment score of 2 meant the voter was neutral</a:t>
            </a:r>
          </a:p>
          <a:p>
            <a:r>
              <a:rPr lang="en-US" dirty="0" smtClean="0"/>
              <a:t>All sentiments were aggregated</a:t>
            </a:r>
          </a:p>
          <a:p>
            <a:r>
              <a:rPr lang="en-US" dirty="0" smtClean="0"/>
              <a:t>Results determined for each state and for country as a whole</a:t>
            </a:r>
          </a:p>
          <a:p>
            <a:endParaRPr lang="en-US" dirty="0"/>
          </a:p>
        </p:txBody>
      </p:sp>
      <p:pic>
        <p:nvPicPr>
          <p:cNvPr id="4" name="Picture 3"/>
          <p:cNvPicPr>
            <a:picLocks noChangeAspect="1"/>
          </p:cNvPicPr>
          <p:nvPr/>
        </p:nvPicPr>
        <p:blipFill>
          <a:blip r:embed="rId2"/>
          <a:stretch>
            <a:fillRect/>
          </a:stretch>
        </p:blipFill>
        <p:spPr>
          <a:xfrm>
            <a:off x="2135558" y="3929772"/>
            <a:ext cx="9826420" cy="499909"/>
          </a:xfrm>
          <a:prstGeom prst="rect">
            <a:avLst/>
          </a:prstGeom>
        </p:spPr>
      </p:pic>
    </p:spTree>
    <p:extLst>
      <p:ext uri="{BB962C8B-B14F-4D97-AF65-F5344CB8AC3E}">
        <p14:creationId xmlns:p14="http://schemas.microsoft.com/office/powerpoint/2010/main" val="2156870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Popular Vote </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9531507"/>
              </p:ext>
            </p:extLst>
          </p:nvPr>
        </p:nvGraphicFramePr>
        <p:xfrm>
          <a:off x="2660650" y="3057924"/>
          <a:ext cx="8127999" cy="1502646"/>
        </p:xfrm>
        <a:graphic>
          <a:graphicData uri="http://schemas.openxmlformats.org/drawingml/2006/table">
            <a:tbl>
              <a:tblPr firstRow="1" bandRow="1">
                <a:tableStyleId>{5C22544A-7EE6-4342-B048-85BDC9FD1C3A}</a:tableStyleId>
              </a:tblPr>
              <a:tblGrid>
                <a:gridCol w="2709333"/>
                <a:gridCol w="2709333"/>
                <a:gridCol w="2709333"/>
              </a:tblGrid>
              <a:tr h="405366">
                <a:tc>
                  <a:txBody>
                    <a:bodyPr/>
                    <a:lstStyle/>
                    <a:p>
                      <a:endParaRPr lang="en-US" dirty="0"/>
                    </a:p>
                  </a:txBody>
                  <a:tcPr/>
                </a:tc>
                <a:tc>
                  <a:txBody>
                    <a:bodyPr/>
                    <a:lstStyle/>
                    <a:p>
                      <a:r>
                        <a:rPr lang="en-US" dirty="0" smtClean="0"/>
                        <a:t>Predicted</a:t>
                      </a:r>
                      <a:endParaRPr lang="en-US" dirty="0"/>
                    </a:p>
                  </a:txBody>
                  <a:tcPr/>
                </a:tc>
                <a:tc>
                  <a:txBody>
                    <a:bodyPr/>
                    <a:lstStyle/>
                    <a:p>
                      <a:r>
                        <a:rPr lang="en-US" dirty="0" smtClean="0"/>
                        <a:t>Actual</a:t>
                      </a:r>
                      <a:endParaRPr lang="en-US" dirty="0"/>
                    </a:p>
                  </a:txBody>
                  <a:tcPr/>
                </a:tc>
              </a:tr>
              <a:tr h="362718">
                <a:tc>
                  <a:txBody>
                    <a:bodyPr/>
                    <a:lstStyle/>
                    <a:p>
                      <a:r>
                        <a:rPr lang="en-US" dirty="0" smtClean="0"/>
                        <a:t>Trump</a:t>
                      </a:r>
                      <a:endParaRPr lang="en-US" dirty="0"/>
                    </a:p>
                  </a:txBody>
                  <a:tcPr/>
                </a:tc>
                <a:tc>
                  <a:txBody>
                    <a:bodyPr/>
                    <a:lstStyle/>
                    <a:p>
                      <a:r>
                        <a:rPr lang="en-US" dirty="0" smtClean="0"/>
                        <a:t>0.304</a:t>
                      </a:r>
                      <a:endParaRPr lang="en-US" dirty="0"/>
                    </a:p>
                  </a:txBody>
                  <a:tcPr/>
                </a:tc>
                <a:tc>
                  <a:txBody>
                    <a:bodyPr/>
                    <a:lstStyle/>
                    <a:p>
                      <a:r>
                        <a:rPr lang="en-US" dirty="0" smtClean="0"/>
                        <a:t>0.475</a:t>
                      </a:r>
                      <a:endParaRPr lang="en-US" dirty="0"/>
                    </a:p>
                  </a:txBody>
                  <a:tcPr/>
                </a:tc>
              </a:tr>
              <a:tr h="362718">
                <a:tc>
                  <a:txBody>
                    <a:bodyPr/>
                    <a:lstStyle/>
                    <a:p>
                      <a:r>
                        <a:rPr lang="en-US" dirty="0" smtClean="0"/>
                        <a:t>Hillary</a:t>
                      </a:r>
                      <a:endParaRPr lang="en-US" dirty="0"/>
                    </a:p>
                  </a:txBody>
                  <a:tcPr/>
                </a:tc>
                <a:tc>
                  <a:txBody>
                    <a:bodyPr/>
                    <a:lstStyle/>
                    <a:p>
                      <a:r>
                        <a:rPr lang="en-US" dirty="0" smtClean="0"/>
                        <a:t>0.493</a:t>
                      </a:r>
                      <a:endParaRPr lang="en-US" dirty="0"/>
                    </a:p>
                  </a:txBody>
                  <a:tcPr/>
                </a:tc>
                <a:tc>
                  <a:txBody>
                    <a:bodyPr/>
                    <a:lstStyle/>
                    <a:p>
                      <a:r>
                        <a:rPr lang="en-US" dirty="0" smtClean="0"/>
                        <a:t>0.477</a:t>
                      </a:r>
                      <a:endParaRPr lang="en-US" dirty="0"/>
                    </a:p>
                  </a:txBody>
                  <a:tcPr/>
                </a:tc>
              </a:tr>
              <a:tr h="362718">
                <a:tc>
                  <a:txBody>
                    <a:bodyPr/>
                    <a:lstStyle/>
                    <a:p>
                      <a:r>
                        <a:rPr lang="en-US" dirty="0" smtClean="0"/>
                        <a:t>Neutral</a:t>
                      </a:r>
                      <a:endParaRPr lang="en-US" dirty="0"/>
                    </a:p>
                  </a:txBody>
                  <a:tcPr/>
                </a:tc>
                <a:tc>
                  <a:txBody>
                    <a:bodyPr/>
                    <a:lstStyle/>
                    <a:p>
                      <a:r>
                        <a:rPr lang="en-US" dirty="0" smtClean="0"/>
                        <a:t>0.203</a:t>
                      </a:r>
                      <a:endParaRPr lang="en-US" dirty="0"/>
                    </a:p>
                  </a:txBody>
                  <a:tcPr anchor="ctr"/>
                </a:tc>
                <a:tc>
                  <a:txBody>
                    <a:bodyPr/>
                    <a:lstStyle/>
                    <a:p>
                      <a:r>
                        <a:rPr lang="en-US" dirty="0" smtClean="0"/>
                        <a:t>0.048</a:t>
                      </a:r>
                      <a:endParaRPr lang="en-US" dirty="0"/>
                    </a:p>
                  </a:txBody>
                  <a:tcPr/>
                </a:tc>
              </a:tr>
            </a:tbl>
          </a:graphicData>
        </a:graphic>
      </p:graphicFrame>
    </p:spTree>
    <p:extLst>
      <p:ext uri="{BB962C8B-B14F-4D97-AF65-F5344CB8AC3E}">
        <p14:creationId xmlns:p14="http://schemas.microsoft.com/office/powerpoint/2010/main" val="2465979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7015"/>
          </a:xfrm>
        </p:spPr>
        <p:txBody>
          <a:bodyPr>
            <a:normAutofit fontScale="90000"/>
          </a:bodyPr>
          <a:lstStyle/>
          <a:p>
            <a:r>
              <a:rPr lang="en-US" dirty="0"/>
              <a:t>Was it a failure of the model</a:t>
            </a:r>
            <a:r>
              <a:rPr lang="en-US" dirty="0" smtClean="0"/>
              <a:t>? NO</a:t>
            </a:r>
            <a:r>
              <a:rPr lang="en-US" dirty="0"/>
              <a:t/>
            </a:r>
            <a:br>
              <a:rPr lang="en-US" dirty="0"/>
            </a:br>
            <a:endParaRPr lang="en-US" dirty="0"/>
          </a:p>
        </p:txBody>
      </p:sp>
      <p:sp>
        <p:nvSpPr>
          <p:cNvPr id="3" name="Content Placeholder 2"/>
          <p:cNvSpPr>
            <a:spLocks noGrp="1"/>
          </p:cNvSpPr>
          <p:nvPr>
            <p:ph idx="1"/>
          </p:nvPr>
        </p:nvSpPr>
        <p:spPr>
          <a:xfrm>
            <a:off x="2589212" y="1495425"/>
            <a:ext cx="8915400" cy="4415797"/>
          </a:xfrm>
        </p:spPr>
        <p:txBody>
          <a:bodyPr>
            <a:normAutofit fontScale="92500" lnSpcReduction="10000"/>
          </a:bodyPr>
          <a:lstStyle/>
          <a:p>
            <a:r>
              <a:rPr lang="en-US" dirty="0" smtClean="0"/>
              <a:t> Dataset</a:t>
            </a:r>
          </a:p>
          <a:p>
            <a:pPr>
              <a:buFont typeface="Arial" panose="020B0604020202020204" pitchFamily="34" charset="0"/>
              <a:buChar char="•"/>
            </a:pPr>
            <a:r>
              <a:rPr lang="en-US" dirty="0" smtClean="0"/>
              <a:t>The dataset that is considered is solely based on twitter feed and for only 5 days</a:t>
            </a:r>
          </a:p>
          <a:p>
            <a:pPr>
              <a:buFont typeface="Arial" panose="020B0604020202020204" pitchFamily="34" charset="0"/>
              <a:buChar char="•"/>
            </a:pPr>
            <a:r>
              <a:rPr lang="en-US" dirty="0" smtClean="0"/>
              <a:t>This is not the entire population sample space and not representing a wider time frame</a:t>
            </a:r>
          </a:p>
          <a:p>
            <a:pPr>
              <a:buFont typeface="Arial" panose="020B0604020202020204" pitchFamily="34" charset="0"/>
              <a:buChar char="•"/>
            </a:pPr>
            <a:r>
              <a:rPr lang="en-US" dirty="0" smtClean="0"/>
              <a:t>Also, some part of the dataset is yet to be run </a:t>
            </a:r>
          </a:p>
          <a:p>
            <a:r>
              <a:rPr lang="en-US" dirty="0" smtClean="0"/>
              <a:t>The neutral voters</a:t>
            </a:r>
          </a:p>
          <a:p>
            <a:pPr>
              <a:buFont typeface="Arial" panose="020B0604020202020204" pitchFamily="34" charset="0"/>
              <a:buChar char="•"/>
            </a:pPr>
            <a:r>
              <a:rPr lang="en-US" dirty="0" smtClean="0"/>
              <a:t>The model calculated the neutrality of the voter when sentiment is given a value of 2.</a:t>
            </a:r>
          </a:p>
          <a:p>
            <a:pPr>
              <a:buFont typeface="Arial" panose="020B0604020202020204" pitchFamily="34" charset="0"/>
              <a:buChar char="•"/>
            </a:pPr>
            <a:r>
              <a:rPr lang="en-US" dirty="0" smtClean="0"/>
              <a:t>Reality is that most neutral voters tend to make a choice at time of voting</a:t>
            </a:r>
          </a:p>
          <a:p>
            <a:pPr>
              <a:buFont typeface="Arial" panose="020B0604020202020204" pitchFamily="34" charset="0"/>
              <a:buChar char="•"/>
            </a:pPr>
            <a:r>
              <a:rPr lang="en-US" dirty="0" smtClean="0"/>
              <a:t>The predicted value of 0.22  for neutral voters was most likely capturing the vote share of swing voters who favored trump</a:t>
            </a:r>
          </a:p>
          <a:p>
            <a:r>
              <a:rPr lang="en-US" dirty="0" smtClean="0"/>
              <a:t>Popular vote prediction is not the right way to proceed in a winner takes all political setup</a:t>
            </a:r>
          </a:p>
          <a:p>
            <a:pPr marL="0" indent="0">
              <a:buNone/>
            </a:pPr>
            <a:endParaRPr lang="en-US" dirty="0"/>
          </a:p>
        </p:txBody>
      </p:sp>
    </p:spTree>
    <p:extLst>
      <p:ext uri="{BB962C8B-B14F-4D97-AF65-F5344CB8AC3E}">
        <p14:creationId xmlns:p14="http://schemas.microsoft.com/office/powerpoint/2010/main" val="1736490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9840"/>
          </a:xfrm>
        </p:spPr>
        <p:txBody>
          <a:bodyPr>
            <a:normAutofit fontScale="90000"/>
          </a:bodyPr>
          <a:lstStyle/>
          <a:p>
            <a:r>
              <a:rPr lang="en-US" dirty="0" err="1" smtClean="0"/>
              <a:t>Statewise</a:t>
            </a:r>
            <a:r>
              <a:rPr lang="en-US" dirty="0" smtClean="0"/>
              <a:t> Share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631" y="1352549"/>
            <a:ext cx="3886537" cy="5298313"/>
          </a:xfrm>
          <a:prstGeom prst="rect">
            <a:avLst/>
          </a:prstGeom>
        </p:spPr>
      </p:pic>
    </p:spTree>
    <p:extLst>
      <p:ext uri="{BB962C8B-B14F-4D97-AF65-F5344CB8AC3E}">
        <p14:creationId xmlns:p14="http://schemas.microsoft.com/office/powerpoint/2010/main" val="2759985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567</TotalTime>
  <Words>537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Twitter Sentiment Analysis of Presidential elections 2016</vt:lpstr>
      <vt:lpstr>Project Description</vt:lpstr>
      <vt:lpstr>Workflow</vt:lpstr>
      <vt:lpstr>Tweet Extractor</vt:lpstr>
      <vt:lpstr>Tweet Preprocessor</vt:lpstr>
      <vt:lpstr>Tweet Sentiment Analyzer and Results aggregator </vt:lpstr>
      <vt:lpstr>Results</vt:lpstr>
      <vt:lpstr>Was it a failure of the model? NO </vt:lpstr>
      <vt:lpstr>Statewise Share</vt:lpstr>
      <vt:lpstr>Conclusion</vt:lpstr>
      <vt:lpstr>PowerPoint Presentation</vt:lpstr>
      <vt:lpstr>Challenges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of Presidential elections </dc:title>
  <dc:creator>krishna chaitanya</dc:creator>
  <cp:lastModifiedBy>krishna chaitanya</cp:lastModifiedBy>
  <cp:revision>73</cp:revision>
  <dcterms:created xsi:type="dcterms:W3CDTF">2016-12-02T06:32:44Z</dcterms:created>
  <dcterms:modified xsi:type="dcterms:W3CDTF">2016-12-03T04:58:15Z</dcterms:modified>
</cp:coreProperties>
</file>