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3" r:id="rId2"/>
    <p:sldId id="324" r:id="rId3"/>
    <p:sldId id="325" r:id="rId4"/>
    <p:sldId id="311" r:id="rId5"/>
    <p:sldId id="343" r:id="rId6"/>
    <p:sldId id="329" r:id="rId7"/>
    <p:sldId id="318" r:id="rId8"/>
    <p:sldId id="320" r:id="rId9"/>
    <p:sldId id="330" r:id="rId10"/>
    <p:sldId id="314" r:id="rId11"/>
    <p:sldId id="328" r:id="rId12"/>
    <p:sldId id="348" r:id="rId13"/>
    <p:sldId id="352" r:id="rId14"/>
    <p:sldId id="353" r:id="rId15"/>
    <p:sldId id="344" r:id="rId16"/>
    <p:sldId id="355" r:id="rId17"/>
    <p:sldId id="351" r:id="rId18"/>
    <p:sldId id="331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F9"/>
    <a:srgbClr val="E6B9B8"/>
    <a:srgbClr val="FCD5B5"/>
    <a:srgbClr val="4E80BC"/>
    <a:srgbClr val="93CDDE"/>
    <a:srgbClr val="292929"/>
    <a:srgbClr val="595959"/>
    <a:srgbClr val="2A8CC8"/>
    <a:srgbClr val="53B3E3"/>
    <a:srgbClr val="BDD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/>
    <p:restoredTop sz="95776" autoAdjust="0"/>
  </p:normalViewPr>
  <p:slideViewPr>
    <p:cSldViewPr>
      <p:cViewPr varScale="1">
        <p:scale>
          <a:sx n="143" d="100"/>
          <a:sy n="143" d="100"/>
        </p:scale>
        <p:origin x="9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AE20FE9-10BF-BE58-3409-405D713578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D4D015-8903-8AE7-3950-4B18761C33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D7C87-B318-6847-9859-D5CE1EB2531B}" type="datetimeFigureOut">
              <a:rPr kumimoji="1" lang="zh-TW" altLang="en-US" smtClean="0"/>
              <a:t>2022/6/7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FE8E75-DE15-1E62-7D09-C85717A928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AE0FBB-8C07-C2FB-F277-96A3F3418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81AE-79E3-B141-8DEB-8DA5ED4F1D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71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F9B-98C7-43B1-A79C-48E2C00906C0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1C4D-2C1C-4193-868A-9F00459B52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64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11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379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22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5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7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1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3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3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6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59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C4D-2C1C-4193-868A-9F00459B522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0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8">
            <a:extLst>
              <a:ext uri="{FF2B5EF4-FFF2-40B4-BE49-F238E27FC236}">
                <a16:creationId xmlns:a16="http://schemas.microsoft.com/office/drawing/2014/main" id="{9B631711-5A41-2A41-8134-63A6A50A6A9F}"/>
              </a:ext>
            </a:extLst>
          </p:cNvPr>
          <p:cNvSpPr/>
          <p:nvPr userDrawn="1"/>
        </p:nvSpPr>
        <p:spPr>
          <a:xfrm>
            <a:off x="859278" y="880262"/>
            <a:ext cx="3644990" cy="3282949"/>
          </a:xfrm>
          <a:custGeom>
            <a:avLst/>
            <a:gdLst/>
            <a:ahLst/>
            <a:cxnLst/>
            <a:rect l="l" t="t" r="r" b="b"/>
            <a:pathLst>
              <a:path w="7162800" h="8229600">
                <a:moveTo>
                  <a:pt x="71628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7162800" y="0"/>
                </a:lnTo>
                <a:lnTo>
                  <a:pt x="7162800" y="8229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effectLst/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3599EA5-0931-BB46-8ACD-D18B6C8E8194}"/>
              </a:ext>
            </a:extLst>
          </p:cNvPr>
          <p:cNvSpPr/>
          <p:nvPr userDrawn="1"/>
        </p:nvSpPr>
        <p:spPr>
          <a:xfrm>
            <a:off x="4639734" y="880262"/>
            <a:ext cx="3644990" cy="3282949"/>
          </a:xfrm>
          <a:custGeom>
            <a:avLst/>
            <a:gdLst/>
            <a:ahLst/>
            <a:cxnLst/>
            <a:rect l="l" t="t" r="r" b="b"/>
            <a:pathLst>
              <a:path w="7162800" h="8229600">
                <a:moveTo>
                  <a:pt x="71628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7162800" y="0"/>
                </a:lnTo>
                <a:lnTo>
                  <a:pt x="7162800" y="8229600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FBDEA0-332F-2C4A-A9E2-87D4699B1A41}"/>
              </a:ext>
            </a:extLst>
          </p:cNvPr>
          <p:cNvSpPr txBox="1"/>
          <p:nvPr userDrawn="1"/>
        </p:nvSpPr>
        <p:spPr>
          <a:xfrm>
            <a:off x="2863710" y="368543"/>
            <a:ext cx="2980624" cy="300083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zh-TW" altLang="en-US" sz="1500" dirty="0"/>
              <a:t>資料創新應用競賽｜</a:t>
            </a:r>
            <a:r>
              <a:rPr kumimoji="1" lang="en-US" altLang="zh-TW" sz="1500" dirty="0"/>
              <a:t>Jun.15, 2022</a:t>
            </a:r>
            <a:endParaRPr kumimoji="1" lang="zh-TW" altLang="en-US" sz="1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54EE3A-BFBA-5343-96A2-CEEFBEED136F}"/>
              </a:ext>
            </a:extLst>
          </p:cNvPr>
          <p:cNvSpPr txBox="1"/>
          <p:nvPr userDrawn="1"/>
        </p:nvSpPr>
        <p:spPr>
          <a:xfrm>
            <a:off x="4816226" y="4501893"/>
            <a:ext cx="3292007" cy="386645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0" marR="0" indent="0" algn="ctr" defTabSz="685783" rtl="0" eaLnBrk="1" fontAlgn="auto" latinLnBrk="0" hangingPunct="1">
              <a:lnSpc>
                <a:spcPts val="24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500" dirty="0"/>
              <a:t>團隊名稱：</a:t>
            </a:r>
            <a:r>
              <a:rPr kumimoji="1" lang="en-US" altLang="zh-TW" sz="1500" dirty="0"/>
              <a:t>INSIGHTEYE-</a:t>
            </a:r>
            <a:r>
              <a:rPr kumimoji="1" lang="zh-TW" altLang="en-US" sz="1500" dirty="0"/>
              <a:t>硬是愛數據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77A500-A08A-EB47-946A-7742AE553046}"/>
              </a:ext>
            </a:extLst>
          </p:cNvPr>
          <p:cNvSpPr txBox="1"/>
          <p:nvPr userDrawn="1"/>
        </p:nvSpPr>
        <p:spPr>
          <a:xfrm>
            <a:off x="1009517" y="2103714"/>
            <a:ext cx="3344505" cy="1031051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ts val="7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0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海是會害怕</a:t>
            </a:r>
            <a:endParaRPr lang="en-US" altLang="zh-TW" sz="5000" b="1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4259" y="1359883"/>
            <a:ext cx="2295939" cy="242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1492021" y="4556716"/>
            <a:ext cx="2379497" cy="300083"/>
          </a:xfrm>
          <a:prstGeom prst="rect">
            <a:avLst/>
          </a:prstGeom>
        </p:spPr>
        <p:txBody>
          <a:bodyPr wrap="none" lIns="68579" tIns="34289" rIns="68579" bIns="34289">
            <a:spAutoFit/>
          </a:bodyPr>
          <a:lstStyle/>
          <a:p>
            <a:r>
              <a:rPr kumimoji="1" lang="zh-TW" altLang="en-US" sz="1500" dirty="0">
                <a:latin typeface="+mn-ea"/>
                <a:ea typeface="+mn-ea"/>
              </a:rPr>
              <a:t>參賽編號：</a:t>
            </a:r>
            <a:r>
              <a:rPr kumimoji="1" lang="en-US" altLang="zh-TW" sz="1500" dirty="0">
                <a:latin typeface="+mn-ea"/>
                <a:ea typeface="+mn-ea"/>
              </a:rPr>
              <a:t>OD-94280086</a:t>
            </a:r>
            <a:endParaRPr lang="zh-TW" altLang="en-US" sz="15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16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投影片">
    <p:bg>
      <p:bgPr>
        <a:pattFill prst="dotGrid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-1" y="0"/>
            <a:ext cx="165181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 userDrawn="1"/>
        </p:nvGrpSpPr>
        <p:grpSpPr>
          <a:xfrm>
            <a:off x="101023" y="195486"/>
            <a:ext cx="1446641" cy="1368152"/>
            <a:chOff x="107504" y="339502"/>
            <a:chExt cx="1259180" cy="1190862"/>
          </a:xfrm>
        </p:grpSpPr>
        <p:sp>
          <p:nvSpPr>
            <p:cNvPr id="30" name="圓角矩形 29"/>
            <p:cNvSpPr/>
            <p:nvPr userDrawn="1"/>
          </p:nvSpPr>
          <p:spPr>
            <a:xfrm>
              <a:off x="107504" y="339502"/>
              <a:ext cx="1259180" cy="11908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 userDrawn="1"/>
          </p:nvSpPr>
          <p:spPr>
            <a:xfrm>
              <a:off x="209642" y="434811"/>
              <a:ext cx="1057626" cy="1000243"/>
            </a:xfrm>
            <a:prstGeom prst="rect">
              <a:avLst/>
            </a:prstGeom>
            <a:solidFill>
              <a:srgbClr val="84C6D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</a:rPr>
                <a:t>技術整合</a:t>
              </a:r>
              <a:endParaRPr lang="en-US" altLang="zh-TW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圓角矩形 63"/>
          <p:cNvSpPr/>
          <p:nvPr userDrawn="1"/>
        </p:nvSpPr>
        <p:spPr>
          <a:xfrm>
            <a:off x="1763688" y="87474"/>
            <a:ext cx="7272808" cy="4968552"/>
          </a:xfrm>
          <a:prstGeom prst="roundRect">
            <a:avLst>
              <a:gd name="adj" fmla="val 6179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>
            <a:off x="8783960" y="4783460"/>
            <a:ext cx="360040" cy="3600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6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9E513D-A3CD-EA43-8366-69D2EB4759E5}"/>
              </a:ext>
            </a:extLst>
          </p:cNvPr>
          <p:cNvSpPr/>
          <p:nvPr userDrawn="1"/>
        </p:nvSpPr>
        <p:spPr>
          <a:xfrm>
            <a:off x="2" y="0"/>
            <a:ext cx="3062177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6B45FD-5255-3B48-92CE-2242172778AA}"/>
              </a:ext>
            </a:extLst>
          </p:cNvPr>
          <p:cNvSpPr/>
          <p:nvPr userDrawn="1"/>
        </p:nvSpPr>
        <p:spPr>
          <a:xfrm>
            <a:off x="3062178" y="0"/>
            <a:ext cx="637954" cy="5143500"/>
          </a:xfrm>
          <a:prstGeom prst="rect">
            <a:avLst/>
          </a:prstGeom>
          <a:solidFill>
            <a:schemeClr val="accent4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7DFBF7-F1DD-3449-8B73-181426AE09F8}"/>
              </a:ext>
            </a:extLst>
          </p:cNvPr>
          <p:cNvSpPr txBox="1"/>
          <p:nvPr userDrawn="1"/>
        </p:nvSpPr>
        <p:spPr>
          <a:xfrm>
            <a:off x="4090376" y="1983129"/>
            <a:ext cx="4943801" cy="1177243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TW" altLang="en-US" sz="7200" b="1" dirty="0">
                <a:solidFill>
                  <a:schemeClr val="accent4"/>
                </a:solidFill>
              </a:rPr>
              <a:t>發展與規劃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65A2E2-73FF-BA49-8D1A-0D9013E826C9}"/>
              </a:ext>
            </a:extLst>
          </p:cNvPr>
          <p:cNvSpPr/>
          <p:nvPr userDrawn="1"/>
        </p:nvSpPr>
        <p:spPr>
          <a:xfrm>
            <a:off x="3700133" y="0"/>
            <a:ext cx="285587" cy="5143500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F00222-195F-A043-9D80-61CC72D69C9C}"/>
              </a:ext>
            </a:extLst>
          </p:cNvPr>
          <p:cNvSpPr txBox="1"/>
          <p:nvPr userDrawn="1"/>
        </p:nvSpPr>
        <p:spPr>
          <a:xfrm>
            <a:off x="797442" y="551967"/>
            <a:ext cx="1978745" cy="4039565"/>
          </a:xfrm>
          <a:prstGeom prst="rect">
            <a:avLst/>
          </a:prstGeom>
          <a:noFill/>
          <a:effectLst>
            <a:outerShdw blurRad="101600" dist="88900" dir="36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TW" sz="25800" b="1" i="1" dirty="0">
                <a:solidFill>
                  <a:schemeClr val="bg1"/>
                </a:solidFill>
              </a:rPr>
              <a:t>5</a:t>
            </a:r>
            <a:endParaRPr kumimoji="1" lang="zh-TW" altLang="en-US" sz="25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7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標題投影片">
    <p:bg>
      <p:bgPr>
        <a:pattFill prst="dotGrid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-1" y="0"/>
            <a:ext cx="165181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 userDrawn="1"/>
        </p:nvGrpSpPr>
        <p:grpSpPr>
          <a:xfrm>
            <a:off x="101023" y="195486"/>
            <a:ext cx="1446641" cy="1368152"/>
            <a:chOff x="107504" y="339502"/>
            <a:chExt cx="1259180" cy="1190862"/>
          </a:xfrm>
        </p:grpSpPr>
        <p:sp>
          <p:nvSpPr>
            <p:cNvPr id="30" name="圓角矩形 29"/>
            <p:cNvSpPr/>
            <p:nvPr userDrawn="1"/>
          </p:nvSpPr>
          <p:spPr>
            <a:xfrm>
              <a:off x="107504" y="339502"/>
              <a:ext cx="1259180" cy="11908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 userDrawn="1"/>
          </p:nvSpPr>
          <p:spPr>
            <a:xfrm>
              <a:off x="209642" y="434811"/>
              <a:ext cx="1057626" cy="10002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</a:rPr>
                <a:t>發展與規劃</a:t>
              </a:r>
              <a:endParaRPr lang="en-US" altLang="zh-TW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圓角矩形 63"/>
          <p:cNvSpPr/>
          <p:nvPr userDrawn="1"/>
        </p:nvSpPr>
        <p:spPr>
          <a:xfrm>
            <a:off x="1763688" y="87474"/>
            <a:ext cx="7272808" cy="4968552"/>
          </a:xfrm>
          <a:prstGeom prst="roundRect">
            <a:avLst>
              <a:gd name="adj" fmla="val 6179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>
            <a:off x="8783960" y="4783460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31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標題投影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8">
            <a:extLst>
              <a:ext uri="{FF2B5EF4-FFF2-40B4-BE49-F238E27FC236}">
                <a16:creationId xmlns:a16="http://schemas.microsoft.com/office/drawing/2014/main" id="{9B631711-5A41-2A41-8134-63A6A50A6A9F}"/>
              </a:ext>
            </a:extLst>
          </p:cNvPr>
          <p:cNvSpPr/>
          <p:nvPr userDrawn="1"/>
        </p:nvSpPr>
        <p:spPr>
          <a:xfrm>
            <a:off x="859276" y="930277"/>
            <a:ext cx="7425446" cy="3282949"/>
          </a:xfrm>
          <a:custGeom>
            <a:avLst/>
            <a:gdLst/>
            <a:ahLst/>
            <a:cxnLst/>
            <a:rect l="l" t="t" r="r" b="b"/>
            <a:pathLst>
              <a:path w="7162800" h="8229600">
                <a:moveTo>
                  <a:pt x="71628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7162800" y="0"/>
                </a:lnTo>
                <a:lnTo>
                  <a:pt x="7162800" y="8229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effectLst/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56AF8A-D583-8543-9ADC-5FD490198D7C}"/>
              </a:ext>
            </a:extLst>
          </p:cNvPr>
          <p:cNvSpPr txBox="1"/>
          <p:nvPr userDrawn="1"/>
        </p:nvSpPr>
        <p:spPr>
          <a:xfrm>
            <a:off x="1444309" y="2029295"/>
            <a:ext cx="6255381" cy="1084910"/>
          </a:xfrm>
          <a:prstGeom prst="rect">
            <a:avLst/>
          </a:prstGeom>
          <a:noFill/>
        </p:spPr>
        <p:txBody>
          <a:bodyPr wrap="square" lIns="68579" tIns="34289" rIns="68579" bIns="34289" rtlCol="0" anchor="t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600" b="1" dirty="0">
                <a:solidFill>
                  <a:schemeClr val="bg1"/>
                </a:solidFill>
              </a:rPr>
              <a:t>產品 </a:t>
            </a:r>
            <a:r>
              <a:rPr lang="en-US" altLang="zh-TW" sz="6600" b="1" dirty="0">
                <a:solidFill>
                  <a:schemeClr val="bg1"/>
                </a:solidFill>
              </a:rPr>
              <a:t>DEMO</a:t>
            </a:r>
            <a:endParaRPr lang="zh-TW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9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投影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8">
            <a:extLst>
              <a:ext uri="{FF2B5EF4-FFF2-40B4-BE49-F238E27FC236}">
                <a16:creationId xmlns:a16="http://schemas.microsoft.com/office/drawing/2014/main" id="{9B631711-5A41-2A41-8134-63A6A50A6A9F}"/>
              </a:ext>
            </a:extLst>
          </p:cNvPr>
          <p:cNvSpPr/>
          <p:nvPr userDrawn="1"/>
        </p:nvSpPr>
        <p:spPr>
          <a:xfrm>
            <a:off x="859278" y="930277"/>
            <a:ext cx="3644990" cy="3282949"/>
          </a:xfrm>
          <a:custGeom>
            <a:avLst/>
            <a:gdLst/>
            <a:ahLst/>
            <a:cxnLst/>
            <a:rect l="l" t="t" r="r" b="b"/>
            <a:pathLst>
              <a:path w="7162800" h="8229600">
                <a:moveTo>
                  <a:pt x="71628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7162800" y="0"/>
                </a:lnTo>
                <a:lnTo>
                  <a:pt x="7162800" y="8229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effectLst/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3599EA5-0931-BB46-8ACD-D18B6C8E8194}"/>
              </a:ext>
            </a:extLst>
          </p:cNvPr>
          <p:cNvSpPr/>
          <p:nvPr userDrawn="1"/>
        </p:nvSpPr>
        <p:spPr>
          <a:xfrm>
            <a:off x="4639734" y="930277"/>
            <a:ext cx="3644990" cy="3282949"/>
          </a:xfrm>
          <a:custGeom>
            <a:avLst/>
            <a:gdLst/>
            <a:ahLst/>
            <a:cxnLst/>
            <a:rect l="l" t="t" r="r" b="b"/>
            <a:pathLst>
              <a:path w="7162800" h="8229600">
                <a:moveTo>
                  <a:pt x="71628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7162800" y="0"/>
                </a:lnTo>
                <a:lnTo>
                  <a:pt x="7162800" y="8229600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56AF8A-D583-8543-9ADC-5FD490198D7C}"/>
              </a:ext>
            </a:extLst>
          </p:cNvPr>
          <p:cNvSpPr txBox="1"/>
          <p:nvPr userDrawn="1"/>
        </p:nvSpPr>
        <p:spPr>
          <a:xfrm>
            <a:off x="924371" y="1922029"/>
            <a:ext cx="3514803" cy="1081769"/>
          </a:xfrm>
          <a:prstGeom prst="rect">
            <a:avLst/>
          </a:prstGeom>
          <a:noFill/>
        </p:spPr>
        <p:txBody>
          <a:bodyPr wrap="square" lIns="68579" tIns="34289" rIns="68579" bIns="34289" rtlCol="0" anchor="t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000" b="1" dirty="0">
                <a:solidFill>
                  <a:schemeClr val="bg1"/>
                </a:solidFill>
              </a:rPr>
              <a:t>謝謝聆聽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FBDEA0-332F-2C4A-A9E2-87D4699B1A41}"/>
              </a:ext>
            </a:extLst>
          </p:cNvPr>
          <p:cNvSpPr txBox="1"/>
          <p:nvPr userDrawn="1"/>
        </p:nvSpPr>
        <p:spPr>
          <a:xfrm>
            <a:off x="2929677" y="368543"/>
            <a:ext cx="2980624" cy="300083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zh-TW" altLang="en-US" sz="1500" dirty="0"/>
              <a:t>資料創新應用競賽｜</a:t>
            </a:r>
            <a:r>
              <a:rPr kumimoji="1" lang="en-US" altLang="zh-TW" sz="1500" dirty="0"/>
              <a:t>Jun.15, 2022</a:t>
            </a:r>
            <a:endParaRPr kumimoji="1" lang="zh-TW" altLang="en-US" sz="15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EC5C6B-FFE2-AF0A-1A33-82CD1C54D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93" y="1397170"/>
            <a:ext cx="2429472" cy="23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6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ABD9C2-FD56-F043-A24A-B46CB5C2D15E}"/>
              </a:ext>
            </a:extLst>
          </p:cNvPr>
          <p:cNvSpPr/>
          <p:nvPr userDrawn="1"/>
        </p:nvSpPr>
        <p:spPr>
          <a:xfrm>
            <a:off x="0" y="3716866"/>
            <a:ext cx="9144000" cy="14266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B631711-5A41-2A41-8134-63A6A50A6A9F}"/>
              </a:ext>
            </a:extLst>
          </p:cNvPr>
          <p:cNvSpPr/>
          <p:nvPr userDrawn="1"/>
        </p:nvSpPr>
        <p:spPr>
          <a:xfrm>
            <a:off x="1425615" y="727502"/>
            <a:ext cx="6292772" cy="3498066"/>
          </a:xfrm>
          <a:custGeom>
            <a:avLst/>
            <a:gdLst/>
            <a:ahLst/>
            <a:cxnLst/>
            <a:rect l="l" t="t" r="r" b="b"/>
            <a:pathLst>
              <a:path w="7162800" h="8229600">
                <a:moveTo>
                  <a:pt x="716280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7162800" y="0"/>
                </a:lnTo>
                <a:lnTo>
                  <a:pt x="7162800" y="8229600"/>
                </a:lnTo>
                <a:close/>
              </a:path>
            </a:pathLst>
          </a:custGeom>
          <a:solidFill>
            <a:schemeClr val="bg1"/>
          </a:solidFill>
          <a:effectLst>
            <a:outerShdw blurRad="279400" algn="ctr" rotWithShape="0">
              <a:prstClr val="black">
                <a:alpha val="15975"/>
              </a:prstClr>
            </a:outerShdw>
          </a:effectLst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28E58D-F459-A340-B209-75F8DA0CF7C1}"/>
              </a:ext>
            </a:extLst>
          </p:cNvPr>
          <p:cNvSpPr/>
          <p:nvPr userDrawn="1"/>
        </p:nvSpPr>
        <p:spPr>
          <a:xfrm>
            <a:off x="2177334" y="1763218"/>
            <a:ext cx="1603022" cy="14266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r>
              <a:rPr kumimoji="1" lang="zh-TW" altLang="en-US" sz="3000" b="1" dirty="0"/>
              <a:t>大綱</a:t>
            </a:r>
          </a:p>
        </p:txBody>
      </p:sp>
      <p:grpSp>
        <p:nvGrpSpPr>
          <p:cNvPr id="4" name="群組 3"/>
          <p:cNvGrpSpPr/>
          <p:nvPr userDrawn="1"/>
        </p:nvGrpSpPr>
        <p:grpSpPr>
          <a:xfrm>
            <a:off x="4860041" y="980705"/>
            <a:ext cx="2154192" cy="3012484"/>
            <a:chOff x="4884067" y="1123317"/>
            <a:chExt cx="2463346" cy="3444819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0BB085EF-7043-1A42-A973-42AEC2C3F0C5}"/>
                </a:ext>
              </a:extLst>
            </p:cNvPr>
            <p:cNvSpPr/>
            <p:nvPr userDrawn="1"/>
          </p:nvSpPr>
          <p:spPr>
            <a:xfrm>
              <a:off x="4884067" y="1123317"/>
              <a:ext cx="603230" cy="6032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kumimoji="1" lang="en-US" altLang="zh-TW" sz="2400" b="1" dirty="0"/>
                <a:t>1</a:t>
              </a:r>
              <a:endParaRPr kumimoji="1" lang="zh-TW" altLang="en-US" sz="2400" b="1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00F24DC-7D80-E549-AF6B-20DE3A0B54B3}"/>
                </a:ext>
              </a:extLst>
            </p:cNvPr>
            <p:cNvSpPr/>
            <p:nvPr userDrawn="1"/>
          </p:nvSpPr>
          <p:spPr>
            <a:xfrm>
              <a:off x="4884067" y="1833714"/>
              <a:ext cx="603230" cy="60322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kumimoji="1" lang="en-US" altLang="zh-TW" sz="2400" b="1" dirty="0"/>
                <a:t>2</a:t>
              </a:r>
              <a:endParaRPr kumimoji="1" lang="zh-TW" altLang="en-US" sz="2400" b="1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C02FE7A-75DE-A04F-B947-C72C8306815F}"/>
                </a:ext>
              </a:extLst>
            </p:cNvPr>
            <p:cNvSpPr/>
            <p:nvPr userDrawn="1"/>
          </p:nvSpPr>
          <p:spPr>
            <a:xfrm>
              <a:off x="4884067" y="2544111"/>
              <a:ext cx="603230" cy="6032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kumimoji="1" lang="en-US" altLang="zh-TW" sz="2400" b="1" dirty="0"/>
                <a:t>3</a:t>
              </a:r>
              <a:endParaRPr kumimoji="1" lang="zh-TW" altLang="en-US" sz="2400" b="1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270E91C-DBAD-164F-866A-5347DDD49E10}"/>
                </a:ext>
              </a:extLst>
            </p:cNvPr>
            <p:cNvSpPr txBox="1"/>
            <p:nvPr userDrawn="1"/>
          </p:nvSpPr>
          <p:spPr>
            <a:xfrm>
              <a:off x="5722596" y="1216157"/>
              <a:ext cx="1331530" cy="431134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kumimoji="1" lang="zh-TW" altLang="en-US" sz="2000" dirty="0"/>
                <a:t>緣起理念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14858F5-0734-E74A-889F-A841E87A8CCD}"/>
                </a:ext>
              </a:extLst>
            </p:cNvPr>
            <p:cNvSpPr txBox="1"/>
            <p:nvPr userDrawn="1"/>
          </p:nvSpPr>
          <p:spPr>
            <a:xfrm>
              <a:off x="5722597" y="1919761"/>
              <a:ext cx="1331530" cy="431134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kumimoji="1" lang="zh-TW" altLang="en-US" sz="2000" dirty="0"/>
                <a:t>使用對象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F90B66-B99D-B146-932F-749B56D7AC4B}"/>
                </a:ext>
              </a:extLst>
            </p:cNvPr>
            <p:cNvSpPr txBox="1"/>
            <p:nvPr userDrawn="1"/>
          </p:nvSpPr>
          <p:spPr>
            <a:xfrm>
              <a:off x="5722599" y="2623366"/>
              <a:ext cx="1331530" cy="431134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kumimoji="1" lang="zh-TW" altLang="en-US" sz="2000" dirty="0"/>
                <a:t>資料運用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C02FE7A-75DE-A04F-B947-C72C8306815F}"/>
                </a:ext>
              </a:extLst>
            </p:cNvPr>
            <p:cNvSpPr/>
            <p:nvPr userDrawn="1"/>
          </p:nvSpPr>
          <p:spPr>
            <a:xfrm>
              <a:off x="4884067" y="3254508"/>
              <a:ext cx="603230" cy="6032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kumimoji="1" lang="en-US" altLang="zh-TW" sz="2400" b="1" dirty="0"/>
                <a:t>4</a:t>
              </a:r>
              <a:endParaRPr kumimoji="1" lang="zh-TW" altLang="en-US" sz="2400" b="1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7F90B66-B99D-B146-932F-749B56D7AC4B}"/>
                </a:ext>
              </a:extLst>
            </p:cNvPr>
            <p:cNvSpPr txBox="1"/>
            <p:nvPr userDrawn="1"/>
          </p:nvSpPr>
          <p:spPr>
            <a:xfrm>
              <a:off x="5722596" y="3337160"/>
              <a:ext cx="1331530" cy="431132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kumimoji="1" lang="zh-TW" altLang="en-US" sz="2000" dirty="0"/>
                <a:t>技術整合</a:t>
              </a: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C02FE7A-75DE-A04F-B947-C72C8306815F}"/>
                </a:ext>
              </a:extLst>
            </p:cNvPr>
            <p:cNvSpPr/>
            <p:nvPr userDrawn="1"/>
          </p:nvSpPr>
          <p:spPr>
            <a:xfrm>
              <a:off x="4884067" y="3964906"/>
              <a:ext cx="603230" cy="6032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kumimoji="1" lang="en-US" altLang="zh-TW" sz="2400" b="1" dirty="0"/>
                <a:t>5</a:t>
              </a:r>
              <a:endParaRPr kumimoji="1" lang="zh-TW" altLang="en-US" sz="2400" b="1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7F90B66-B99D-B146-932F-749B56D7AC4B}"/>
                </a:ext>
              </a:extLst>
            </p:cNvPr>
            <p:cNvSpPr txBox="1"/>
            <p:nvPr userDrawn="1"/>
          </p:nvSpPr>
          <p:spPr>
            <a:xfrm>
              <a:off x="5722595" y="4050955"/>
              <a:ext cx="1624818" cy="431132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kumimoji="1" lang="zh-TW" altLang="en-US" sz="2000" dirty="0"/>
                <a:t>發展與規劃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4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9E513D-A3CD-EA43-8366-69D2EB4759E5}"/>
              </a:ext>
            </a:extLst>
          </p:cNvPr>
          <p:cNvSpPr/>
          <p:nvPr userDrawn="1"/>
        </p:nvSpPr>
        <p:spPr>
          <a:xfrm>
            <a:off x="2" y="0"/>
            <a:ext cx="3062177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34338D-D08A-BB46-9FE2-00AF282444DF}"/>
              </a:ext>
            </a:extLst>
          </p:cNvPr>
          <p:cNvSpPr txBox="1"/>
          <p:nvPr userDrawn="1"/>
        </p:nvSpPr>
        <p:spPr>
          <a:xfrm>
            <a:off x="797442" y="551967"/>
            <a:ext cx="1979148" cy="4039568"/>
          </a:xfrm>
          <a:prstGeom prst="rect">
            <a:avLst/>
          </a:prstGeom>
          <a:noFill/>
          <a:effectLst>
            <a:outerShdw blurRad="101600" dist="88900" dir="36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TW" sz="25800" b="1" i="1" dirty="0">
                <a:solidFill>
                  <a:schemeClr val="bg1"/>
                </a:solidFill>
              </a:rPr>
              <a:t>1</a:t>
            </a:r>
            <a:endParaRPr kumimoji="1" lang="zh-TW" altLang="en-US" sz="25800" b="1" i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6B45FD-5255-3B48-92CE-2242172778AA}"/>
              </a:ext>
            </a:extLst>
          </p:cNvPr>
          <p:cNvSpPr/>
          <p:nvPr userDrawn="1"/>
        </p:nvSpPr>
        <p:spPr>
          <a:xfrm>
            <a:off x="3062178" y="0"/>
            <a:ext cx="637954" cy="5143500"/>
          </a:xfrm>
          <a:prstGeom prst="rect">
            <a:avLst/>
          </a:prstGeom>
          <a:solidFill>
            <a:schemeClr val="accent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65A2E2-73FF-BA49-8D1A-0D9013E826C9}"/>
              </a:ext>
            </a:extLst>
          </p:cNvPr>
          <p:cNvSpPr/>
          <p:nvPr userDrawn="1"/>
        </p:nvSpPr>
        <p:spPr>
          <a:xfrm>
            <a:off x="3700133" y="0"/>
            <a:ext cx="285587" cy="51435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E34D49-940B-E346-B8C1-EC012EFAFA5D}"/>
              </a:ext>
            </a:extLst>
          </p:cNvPr>
          <p:cNvSpPr txBox="1"/>
          <p:nvPr userDrawn="1"/>
        </p:nvSpPr>
        <p:spPr>
          <a:xfrm>
            <a:off x="4090376" y="1873482"/>
            <a:ext cx="4943801" cy="139268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TW" altLang="en-US" sz="8600" b="1" dirty="0">
                <a:solidFill>
                  <a:schemeClr val="accent2"/>
                </a:solidFill>
              </a:rPr>
              <a:t>緣起理念</a:t>
            </a:r>
          </a:p>
        </p:txBody>
      </p:sp>
    </p:spTree>
    <p:extLst>
      <p:ext uri="{BB962C8B-B14F-4D97-AF65-F5344CB8AC3E}">
        <p14:creationId xmlns:p14="http://schemas.microsoft.com/office/powerpoint/2010/main" val="17208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投影片">
    <p:bg>
      <p:bgPr>
        <a:pattFill prst="dotGrid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-1" y="0"/>
            <a:ext cx="16518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 userDrawn="1"/>
        </p:nvGrpSpPr>
        <p:grpSpPr>
          <a:xfrm>
            <a:off x="101023" y="195486"/>
            <a:ext cx="1446641" cy="1368152"/>
            <a:chOff x="107504" y="339502"/>
            <a:chExt cx="1259180" cy="1190862"/>
          </a:xfrm>
        </p:grpSpPr>
        <p:sp>
          <p:nvSpPr>
            <p:cNvPr id="30" name="矩形 29"/>
            <p:cNvSpPr/>
            <p:nvPr userDrawn="1"/>
          </p:nvSpPr>
          <p:spPr>
            <a:xfrm>
              <a:off x="107504" y="339502"/>
              <a:ext cx="1259180" cy="11908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209642" y="434811"/>
              <a:ext cx="1057626" cy="1000243"/>
            </a:xfrm>
            <a:prstGeom prst="rect">
              <a:avLst/>
            </a:prstGeom>
            <a:solidFill>
              <a:srgbClr val="D78F8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</a:rPr>
                <a:t>緣起</a:t>
              </a:r>
              <a:endParaRPr lang="en-US" altLang="zh-TW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800" b="1" dirty="0">
                  <a:solidFill>
                    <a:schemeClr val="bg1"/>
                  </a:solidFill>
                </a:rPr>
                <a:t>理念</a:t>
              </a:r>
            </a:p>
          </p:txBody>
        </p:sp>
      </p:grpSp>
      <p:sp>
        <p:nvSpPr>
          <p:cNvPr id="64" name="圓角矩形 63"/>
          <p:cNvSpPr/>
          <p:nvPr userDrawn="1"/>
        </p:nvSpPr>
        <p:spPr>
          <a:xfrm>
            <a:off x="1763688" y="87474"/>
            <a:ext cx="7272808" cy="4968552"/>
          </a:xfrm>
          <a:prstGeom prst="roundRect">
            <a:avLst>
              <a:gd name="adj" fmla="val 617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 userDrawn="1"/>
        </p:nvSpPr>
        <p:spPr>
          <a:xfrm>
            <a:off x="8783960" y="478346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9E513D-A3CD-EA43-8366-69D2EB4759E5}"/>
              </a:ext>
            </a:extLst>
          </p:cNvPr>
          <p:cNvSpPr/>
          <p:nvPr userDrawn="1"/>
        </p:nvSpPr>
        <p:spPr>
          <a:xfrm>
            <a:off x="2" y="0"/>
            <a:ext cx="3062177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6B45FD-5255-3B48-92CE-2242172778AA}"/>
              </a:ext>
            </a:extLst>
          </p:cNvPr>
          <p:cNvSpPr/>
          <p:nvPr userDrawn="1"/>
        </p:nvSpPr>
        <p:spPr>
          <a:xfrm>
            <a:off x="3062178" y="0"/>
            <a:ext cx="637954" cy="5143500"/>
          </a:xfrm>
          <a:prstGeom prst="rect">
            <a:avLst/>
          </a:prstGeom>
          <a:solidFill>
            <a:schemeClr val="accent6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65A2E2-73FF-BA49-8D1A-0D9013E826C9}"/>
              </a:ext>
            </a:extLst>
          </p:cNvPr>
          <p:cNvSpPr/>
          <p:nvPr userDrawn="1"/>
        </p:nvSpPr>
        <p:spPr>
          <a:xfrm>
            <a:off x="3700133" y="0"/>
            <a:ext cx="285587" cy="5143500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F00222-195F-A043-9D80-61CC72D69C9C}"/>
              </a:ext>
            </a:extLst>
          </p:cNvPr>
          <p:cNvSpPr txBox="1"/>
          <p:nvPr userDrawn="1"/>
        </p:nvSpPr>
        <p:spPr>
          <a:xfrm>
            <a:off x="797442" y="551967"/>
            <a:ext cx="1979148" cy="4039568"/>
          </a:xfrm>
          <a:prstGeom prst="rect">
            <a:avLst/>
          </a:prstGeom>
          <a:noFill/>
          <a:effectLst>
            <a:outerShdw blurRad="101600" dist="88900" dir="36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TW" sz="25800" b="1" i="1" dirty="0">
                <a:solidFill>
                  <a:schemeClr val="bg1"/>
                </a:solidFill>
              </a:rPr>
              <a:t>2</a:t>
            </a:r>
            <a:endParaRPr kumimoji="1" lang="zh-TW" altLang="en-US" sz="25800" b="1" i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E8EC83-F0A0-7342-BB28-B9FD90FD30D1}"/>
              </a:ext>
            </a:extLst>
          </p:cNvPr>
          <p:cNvSpPr txBox="1"/>
          <p:nvPr userDrawn="1"/>
        </p:nvSpPr>
        <p:spPr>
          <a:xfrm>
            <a:off x="4090376" y="1873482"/>
            <a:ext cx="4943801" cy="139268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TW" altLang="en-US" sz="8600" b="1" dirty="0">
                <a:solidFill>
                  <a:schemeClr val="accent6"/>
                </a:solidFill>
              </a:rPr>
              <a:t>使用對象</a:t>
            </a:r>
          </a:p>
        </p:txBody>
      </p:sp>
    </p:spTree>
    <p:extLst>
      <p:ext uri="{BB962C8B-B14F-4D97-AF65-F5344CB8AC3E}">
        <p14:creationId xmlns:p14="http://schemas.microsoft.com/office/powerpoint/2010/main" val="210766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投影片">
    <p:bg>
      <p:bgPr>
        <a:pattFill prst="dotGrid">
          <a:fgClr>
            <a:srgbClr val="FCE2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-1" y="0"/>
            <a:ext cx="165181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 userDrawn="1"/>
        </p:nvGrpSpPr>
        <p:grpSpPr>
          <a:xfrm>
            <a:off x="101023" y="195486"/>
            <a:ext cx="1446641" cy="1368152"/>
            <a:chOff x="107504" y="339502"/>
            <a:chExt cx="1259180" cy="1190862"/>
          </a:xfrm>
        </p:grpSpPr>
        <p:sp>
          <p:nvSpPr>
            <p:cNvPr id="30" name="圓角矩形 29"/>
            <p:cNvSpPr/>
            <p:nvPr userDrawn="1"/>
          </p:nvSpPr>
          <p:spPr>
            <a:xfrm>
              <a:off x="107504" y="339502"/>
              <a:ext cx="1259180" cy="11908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 userDrawn="1"/>
          </p:nvSpPr>
          <p:spPr>
            <a:xfrm>
              <a:off x="209642" y="434811"/>
              <a:ext cx="1057626" cy="1000243"/>
            </a:xfrm>
            <a:prstGeom prst="rect">
              <a:avLst/>
            </a:prstGeom>
            <a:solidFill>
              <a:srgbClr val="F9B2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</a:rPr>
                <a:t>使用</a:t>
              </a:r>
              <a:endParaRPr lang="en-US" altLang="zh-TW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800" b="1" dirty="0">
                  <a:solidFill>
                    <a:schemeClr val="bg1"/>
                  </a:solidFill>
                </a:rPr>
                <a:t>對象</a:t>
              </a:r>
            </a:p>
          </p:txBody>
        </p:sp>
      </p:grpSp>
      <p:sp>
        <p:nvSpPr>
          <p:cNvPr id="64" name="圓角矩形 63"/>
          <p:cNvSpPr/>
          <p:nvPr userDrawn="1"/>
        </p:nvSpPr>
        <p:spPr>
          <a:xfrm>
            <a:off x="1763688" y="87474"/>
            <a:ext cx="7272808" cy="4968552"/>
          </a:xfrm>
          <a:prstGeom prst="roundRect">
            <a:avLst>
              <a:gd name="adj" fmla="val 617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>
            <a:off x="8783960" y="4783460"/>
            <a:ext cx="360040" cy="3600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9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9E513D-A3CD-EA43-8366-69D2EB4759E5}"/>
              </a:ext>
            </a:extLst>
          </p:cNvPr>
          <p:cNvSpPr/>
          <p:nvPr userDrawn="1"/>
        </p:nvSpPr>
        <p:spPr>
          <a:xfrm>
            <a:off x="2" y="0"/>
            <a:ext cx="3062177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6B45FD-5255-3B48-92CE-2242172778AA}"/>
              </a:ext>
            </a:extLst>
          </p:cNvPr>
          <p:cNvSpPr/>
          <p:nvPr userDrawn="1"/>
        </p:nvSpPr>
        <p:spPr>
          <a:xfrm>
            <a:off x="3062178" y="0"/>
            <a:ext cx="637954" cy="5143500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7DFBF7-F1DD-3449-8B73-181426AE09F8}"/>
              </a:ext>
            </a:extLst>
          </p:cNvPr>
          <p:cNvSpPr txBox="1"/>
          <p:nvPr userDrawn="1"/>
        </p:nvSpPr>
        <p:spPr>
          <a:xfrm>
            <a:off x="4090376" y="1873482"/>
            <a:ext cx="4943801" cy="139268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TW" altLang="en-US" sz="8600" b="1" dirty="0">
                <a:solidFill>
                  <a:schemeClr val="accent3"/>
                </a:solidFill>
              </a:rPr>
              <a:t>資料運用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65A2E2-73FF-BA49-8D1A-0D9013E826C9}"/>
              </a:ext>
            </a:extLst>
          </p:cNvPr>
          <p:cNvSpPr/>
          <p:nvPr userDrawn="1"/>
        </p:nvSpPr>
        <p:spPr>
          <a:xfrm>
            <a:off x="3700133" y="0"/>
            <a:ext cx="285587" cy="51435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F00222-195F-A043-9D80-61CC72D69C9C}"/>
              </a:ext>
            </a:extLst>
          </p:cNvPr>
          <p:cNvSpPr txBox="1"/>
          <p:nvPr userDrawn="1"/>
        </p:nvSpPr>
        <p:spPr>
          <a:xfrm>
            <a:off x="797442" y="551967"/>
            <a:ext cx="1979148" cy="4039568"/>
          </a:xfrm>
          <a:prstGeom prst="rect">
            <a:avLst/>
          </a:prstGeom>
          <a:noFill/>
          <a:effectLst>
            <a:outerShdw blurRad="101600" dist="88900" dir="36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TW" sz="25800" b="1" i="1" dirty="0">
                <a:solidFill>
                  <a:schemeClr val="bg1"/>
                </a:solidFill>
              </a:rPr>
              <a:t>3</a:t>
            </a:r>
            <a:endParaRPr kumimoji="1" lang="zh-TW" altLang="en-US" sz="25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1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投影片">
    <p:bg>
      <p:bgPr>
        <a:pattFill prst="dotGrid">
          <a:fgClr>
            <a:schemeClr val="accent3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-1" y="0"/>
            <a:ext cx="1651819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 userDrawn="1"/>
        </p:nvGrpSpPr>
        <p:grpSpPr>
          <a:xfrm>
            <a:off x="101023" y="195486"/>
            <a:ext cx="1446641" cy="1368152"/>
            <a:chOff x="107504" y="339502"/>
            <a:chExt cx="1259180" cy="1190862"/>
          </a:xfrm>
        </p:grpSpPr>
        <p:sp>
          <p:nvSpPr>
            <p:cNvPr id="30" name="圓角矩形 29"/>
            <p:cNvSpPr/>
            <p:nvPr userDrawn="1"/>
          </p:nvSpPr>
          <p:spPr>
            <a:xfrm>
              <a:off x="107504" y="339502"/>
              <a:ext cx="1259180" cy="11908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 userDrawn="1"/>
          </p:nvSpPr>
          <p:spPr>
            <a:xfrm>
              <a:off x="209642" y="434811"/>
              <a:ext cx="1057626" cy="1000243"/>
            </a:xfrm>
            <a:prstGeom prst="rect">
              <a:avLst/>
            </a:prstGeom>
            <a:solidFill>
              <a:srgbClr val="B7CE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</a:rPr>
                <a:t>資料</a:t>
              </a:r>
              <a:endParaRPr lang="en-US" altLang="zh-TW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800" b="1" dirty="0">
                  <a:solidFill>
                    <a:schemeClr val="bg1"/>
                  </a:solidFill>
                </a:rPr>
                <a:t>運用</a:t>
              </a:r>
            </a:p>
          </p:txBody>
        </p:sp>
      </p:grpSp>
      <p:sp>
        <p:nvSpPr>
          <p:cNvPr id="64" name="圓角矩形 63"/>
          <p:cNvSpPr/>
          <p:nvPr userDrawn="1"/>
        </p:nvSpPr>
        <p:spPr>
          <a:xfrm>
            <a:off x="1763688" y="87474"/>
            <a:ext cx="7272808" cy="4968552"/>
          </a:xfrm>
          <a:prstGeom prst="roundRect">
            <a:avLst>
              <a:gd name="adj" fmla="val 6179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>
            <a:off x="8783960" y="4783460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8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9E513D-A3CD-EA43-8366-69D2EB4759E5}"/>
              </a:ext>
            </a:extLst>
          </p:cNvPr>
          <p:cNvSpPr/>
          <p:nvPr userDrawn="1"/>
        </p:nvSpPr>
        <p:spPr>
          <a:xfrm>
            <a:off x="2" y="0"/>
            <a:ext cx="3062177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6B45FD-5255-3B48-92CE-2242172778AA}"/>
              </a:ext>
            </a:extLst>
          </p:cNvPr>
          <p:cNvSpPr/>
          <p:nvPr userDrawn="1"/>
        </p:nvSpPr>
        <p:spPr>
          <a:xfrm>
            <a:off x="3062178" y="0"/>
            <a:ext cx="637954" cy="5143500"/>
          </a:xfrm>
          <a:prstGeom prst="rect">
            <a:avLst/>
          </a:prstGeom>
          <a:solidFill>
            <a:schemeClr val="accent5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7DFBF7-F1DD-3449-8B73-181426AE09F8}"/>
              </a:ext>
            </a:extLst>
          </p:cNvPr>
          <p:cNvSpPr txBox="1"/>
          <p:nvPr userDrawn="1"/>
        </p:nvSpPr>
        <p:spPr>
          <a:xfrm>
            <a:off x="4090376" y="1873482"/>
            <a:ext cx="4943801" cy="1392687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kumimoji="1" lang="zh-TW" altLang="en-US" sz="8600" b="1" dirty="0">
                <a:solidFill>
                  <a:schemeClr val="accent5"/>
                </a:solidFill>
              </a:rPr>
              <a:t>技術整合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65A2E2-73FF-BA49-8D1A-0D9013E826C9}"/>
              </a:ext>
            </a:extLst>
          </p:cNvPr>
          <p:cNvSpPr/>
          <p:nvPr userDrawn="1"/>
        </p:nvSpPr>
        <p:spPr>
          <a:xfrm>
            <a:off x="3700133" y="0"/>
            <a:ext cx="285587" cy="51435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F00222-195F-A043-9D80-61CC72D69C9C}"/>
              </a:ext>
            </a:extLst>
          </p:cNvPr>
          <p:cNvSpPr txBox="1"/>
          <p:nvPr userDrawn="1"/>
        </p:nvSpPr>
        <p:spPr>
          <a:xfrm>
            <a:off x="797442" y="551967"/>
            <a:ext cx="1978745" cy="4039565"/>
          </a:xfrm>
          <a:prstGeom prst="rect">
            <a:avLst/>
          </a:prstGeom>
          <a:noFill/>
          <a:effectLst>
            <a:outerShdw blurRad="101600" dist="88900" dir="3600000" algn="tl" rotWithShape="0">
              <a:prstClr val="black">
                <a:alpha val="40000"/>
              </a:prstClr>
            </a:outerShdw>
          </a:effectLst>
        </p:spPr>
        <p:txBody>
          <a:bodyPr wrap="none" lIns="68579" tIns="34289" rIns="68579" bIns="34289" rtlCol="0">
            <a:spAutoFit/>
          </a:bodyPr>
          <a:lstStyle/>
          <a:p>
            <a:r>
              <a:rPr kumimoji="1" lang="en-US" altLang="zh-TW" sz="25800" b="1" i="1" dirty="0">
                <a:solidFill>
                  <a:schemeClr val="bg1"/>
                </a:solidFill>
              </a:rPr>
              <a:t>4</a:t>
            </a:r>
            <a:endParaRPr kumimoji="1" lang="zh-TW" altLang="en-US" sz="25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7AED-3BFB-4C80-9553-35163852DD7B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D7A5-8F86-4D4D-8579-42172BB2B4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04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62" r:id="rId4"/>
    <p:sldLayoutId id="2147483681" r:id="rId5"/>
    <p:sldLayoutId id="2147483668" r:id="rId6"/>
    <p:sldLayoutId id="2147483683" r:id="rId7"/>
    <p:sldLayoutId id="2147483669" r:id="rId8"/>
    <p:sldLayoutId id="2147483689" r:id="rId9"/>
    <p:sldLayoutId id="2147483670" r:id="rId10"/>
    <p:sldLayoutId id="2147483691" r:id="rId11"/>
    <p:sldLayoutId id="2147483692" r:id="rId12"/>
    <p:sldLayoutId id="2147483693" r:id="rId13"/>
    <p:sldLayoutId id="214748368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yYAMQqEug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81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2241476" y="267494"/>
            <a:ext cx="3035382" cy="4482331"/>
            <a:chOff x="2242288" y="409284"/>
            <a:chExt cx="2941549" cy="4343769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494294C-7862-95E3-0156-966B4618B915}"/>
                </a:ext>
              </a:extLst>
            </p:cNvPr>
            <p:cNvSpPr txBox="1"/>
            <p:nvPr/>
          </p:nvSpPr>
          <p:spPr>
            <a:xfrm>
              <a:off x="2242288" y="2972090"/>
              <a:ext cx="139653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TW" altLang="en-US" b="1" dirty="0">
                  <a:solidFill>
                    <a:srgbClr val="256482"/>
                  </a:solidFill>
                  <a:latin typeface="+mn-ea"/>
                </a:rPr>
                <a:t>海洋保育署</a:t>
              </a:r>
              <a:endParaRPr kumimoji="1" lang="en-US" altLang="zh-TW" b="1" dirty="0">
                <a:solidFill>
                  <a:srgbClr val="256482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水質監測資料</a:t>
              </a:r>
              <a:endParaRPr kumimoji="1" lang="en-US" altLang="zh-TW" sz="1200" b="1" dirty="0">
                <a:solidFill>
                  <a:srgbClr val="0F2F3F"/>
                </a:solidFill>
                <a:latin typeface="+mn-ea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B2DB1D7-A02C-7107-1C08-A0C9420235BB}"/>
                </a:ext>
              </a:extLst>
            </p:cNvPr>
            <p:cNvSpPr txBox="1"/>
            <p:nvPr/>
          </p:nvSpPr>
          <p:spPr>
            <a:xfrm>
              <a:off x="2267744" y="409284"/>
              <a:ext cx="2233304" cy="1615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TW" altLang="en-US" b="1" dirty="0">
                  <a:solidFill>
                    <a:srgbClr val="256482"/>
                  </a:solidFill>
                  <a:latin typeface="+mn-ea"/>
                </a:rPr>
                <a:t>氣象資料開放平台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自動氣象站</a:t>
              </a:r>
              <a:r>
                <a:rPr kumimoji="1" lang="en-US" altLang="zh-TW" sz="1200" b="1" dirty="0">
                  <a:solidFill>
                    <a:srgbClr val="0F2F3F"/>
                  </a:solidFill>
                  <a:latin typeface="+mn-ea"/>
                </a:rPr>
                <a:t>-</a:t>
              </a: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氣象觀測資料</a:t>
              </a:r>
              <a:endParaRPr kumimoji="1" lang="en-US" altLang="zh-TW" sz="1200" b="1" dirty="0">
                <a:solidFill>
                  <a:srgbClr val="0F2F3F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海面天氣預報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育樂天氣預報資料 </a:t>
              </a:r>
              <a:endParaRPr kumimoji="1" lang="en-US" altLang="zh-TW" sz="1200" b="1" dirty="0">
                <a:solidFill>
                  <a:srgbClr val="0F2F3F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藍色公路海況預報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78A8A96-867E-7334-8B6A-2C162D071A92}"/>
                </a:ext>
              </a:extLst>
            </p:cNvPr>
            <p:cNvSpPr txBox="1"/>
            <p:nvPr/>
          </p:nvSpPr>
          <p:spPr>
            <a:xfrm>
              <a:off x="2267744" y="1944488"/>
              <a:ext cx="2024455" cy="9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TW" altLang="en-US" b="1" dirty="0">
                  <a:solidFill>
                    <a:srgbClr val="256482"/>
                  </a:solidFill>
                  <a:latin typeface="+mn-ea"/>
                </a:rPr>
                <a:t>政府資料開放平台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各縣市危險水域</a:t>
              </a:r>
              <a:endParaRPr kumimoji="1" lang="en-US" altLang="zh-TW" sz="1200" b="1" dirty="0">
                <a:solidFill>
                  <a:srgbClr val="0F2F3F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港口地點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C67977E-1CE9-EC5B-F804-590A086529C3}"/>
                </a:ext>
              </a:extLst>
            </p:cNvPr>
            <p:cNvSpPr txBox="1"/>
            <p:nvPr/>
          </p:nvSpPr>
          <p:spPr>
            <a:xfrm>
              <a:off x="2259934" y="3756919"/>
              <a:ext cx="2923903" cy="99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TW" altLang="en-US" b="1" dirty="0">
                  <a:solidFill>
                    <a:srgbClr val="256482"/>
                  </a:solidFill>
                  <a:latin typeface="+mn-ea"/>
                </a:rPr>
                <a:t>其他開放資料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日出日沒時刻表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TW" sz="1200" b="1" dirty="0">
                  <a:solidFill>
                    <a:srgbClr val="0F2F3F"/>
                  </a:solidFill>
                  <a:latin typeface="+mn-ea"/>
                </a:rPr>
                <a:t>109 </a:t>
              </a:r>
              <a:r>
                <a:rPr kumimoji="1" lang="zh-TW" altLang="en-US" sz="1200" b="1" dirty="0">
                  <a:solidFill>
                    <a:srgbClr val="0F2F3F"/>
                  </a:solidFill>
                  <a:latin typeface="+mn-ea"/>
                </a:rPr>
                <a:t>年行政區電信信令人口統計資料 </a:t>
              </a:r>
            </a:p>
          </p:txBody>
        </p: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90053E6B-33F8-60FF-E65A-3EDC872BD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024" y="1292816"/>
            <a:ext cx="3888432" cy="2558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9F41FE7-C29D-B92D-EDDB-365E00F7C8A1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10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1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61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B9673E7B-8ECB-1699-03CB-1A232801E5C7}"/>
              </a:ext>
            </a:extLst>
          </p:cNvPr>
          <p:cNvGrpSpPr/>
          <p:nvPr/>
        </p:nvGrpSpPr>
        <p:grpSpPr>
          <a:xfrm>
            <a:off x="3270196" y="2934284"/>
            <a:ext cx="2018423" cy="1425752"/>
            <a:chOff x="3497498" y="1779662"/>
            <a:chExt cx="2222328" cy="166802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22707C-AE1E-30C8-9F42-F04D159E7E25}"/>
                </a:ext>
              </a:extLst>
            </p:cNvPr>
            <p:cNvSpPr/>
            <p:nvPr/>
          </p:nvSpPr>
          <p:spPr>
            <a:xfrm>
              <a:off x="4324749" y="1988825"/>
              <a:ext cx="695475" cy="101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610BA6E0-172C-AFC6-D391-CAFA863EE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7498" y="1779662"/>
              <a:ext cx="2222328" cy="1668029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1BC03093-14C7-3897-0E58-EBF4FEFE7DDD}"/>
              </a:ext>
            </a:extLst>
          </p:cNvPr>
          <p:cNvGrpSpPr/>
          <p:nvPr/>
        </p:nvGrpSpPr>
        <p:grpSpPr>
          <a:xfrm>
            <a:off x="2195736" y="2795393"/>
            <a:ext cx="900181" cy="1521054"/>
            <a:chOff x="2216404" y="1187092"/>
            <a:chExt cx="900181" cy="1521054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85DCCBD-7B19-C827-566B-4028FB8C5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8412" y="1971561"/>
              <a:ext cx="736585" cy="736585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683C09CA-E8A1-6D9A-9944-508747141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640" b="77759" l="10000" r="90000">
                          <a14:foregroundMark x1="33200" y1="42778" x2="79900" y2="42963"/>
                          <a14:foregroundMark x1="30600" y1="46111" x2="43800" y2="56204"/>
                          <a14:foregroundMark x1="43800" y1="56204" x2="51200" y2="57870"/>
                          <a14:foregroundMark x1="25900" y1="64352" x2="56100" y2="64630"/>
                          <a14:foregroundMark x1="65100" y1="25648" x2="63600" y2="25463"/>
                          <a14:foregroundMark x1="70700" y1="25833" x2="71900" y2="26296"/>
                          <a14:foregroundMark x1="76700" y1="26296" x2="76700" y2="262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3601"/>
            <a:stretch/>
          </p:blipFill>
          <p:spPr>
            <a:xfrm>
              <a:off x="2216404" y="1187092"/>
              <a:ext cx="900181" cy="839972"/>
            </a:xfrm>
            <a:prstGeom prst="rect">
              <a:avLst/>
            </a:prstGeom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FC5A1E6-4665-0C9C-B0FD-16EB41BB542E}"/>
              </a:ext>
            </a:extLst>
          </p:cNvPr>
          <p:cNvGrpSpPr/>
          <p:nvPr/>
        </p:nvGrpSpPr>
        <p:grpSpPr>
          <a:xfrm>
            <a:off x="5649762" y="627534"/>
            <a:ext cx="907100" cy="1656184"/>
            <a:chOff x="5770222" y="1227722"/>
            <a:chExt cx="907100" cy="165618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F431918-6E9C-DEFC-BF4B-C3DEA7069A5D}"/>
                </a:ext>
              </a:extLst>
            </p:cNvPr>
            <p:cNvSpPr txBox="1"/>
            <p:nvPr/>
          </p:nvSpPr>
          <p:spPr>
            <a:xfrm>
              <a:off x="5844588" y="2576129"/>
              <a:ext cx="8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595959"/>
                  </a:solidFill>
                </a:rPr>
                <a:t>Line bot</a:t>
              </a:r>
              <a:endParaRPr kumimoji="1" lang="zh-TW" altLang="en-US" sz="1400" dirty="0">
                <a:solidFill>
                  <a:srgbClr val="595959"/>
                </a:solidFill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58780E-0E62-E8F3-A244-05070C3EF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70222" y="1227722"/>
              <a:ext cx="872507" cy="1311035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009CF3A-5578-B15D-EC86-EF0E1F041FA2}"/>
              </a:ext>
            </a:extLst>
          </p:cNvPr>
          <p:cNvGrpSpPr/>
          <p:nvPr/>
        </p:nvGrpSpPr>
        <p:grpSpPr>
          <a:xfrm>
            <a:off x="7582082" y="895821"/>
            <a:ext cx="1022366" cy="1243881"/>
            <a:chOff x="7582082" y="1443746"/>
            <a:chExt cx="1022366" cy="124388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46348D3-7083-50BA-DAAD-6DFC14F3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82082" y="1443746"/>
              <a:ext cx="1022366" cy="1022366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C6C804D-0C21-EA64-01A6-03CADB02F7E5}"/>
                </a:ext>
              </a:extLst>
            </p:cNvPr>
            <p:cNvSpPr txBox="1"/>
            <p:nvPr/>
          </p:nvSpPr>
          <p:spPr>
            <a:xfrm>
              <a:off x="7843587" y="2379850"/>
              <a:ext cx="760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595959"/>
                  </a:solidFill>
                </a:rPr>
                <a:t>User</a:t>
              </a:r>
              <a:endParaRPr kumimoji="1" lang="zh-TW" altLang="en-US" sz="1400" dirty="0">
                <a:solidFill>
                  <a:srgbClr val="595959"/>
                </a:solidFill>
              </a:endParaRPr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E489BA9-F15F-51E2-4DCA-2086CCBDCE89}"/>
              </a:ext>
            </a:extLst>
          </p:cNvPr>
          <p:cNvSpPr txBox="1"/>
          <p:nvPr/>
        </p:nvSpPr>
        <p:spPr>
          <a:xfrm>
            <a:off x="6730994" y="1690711"/>
            <a:ext cx="93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rgbClr val="595959"/>
                </a:solidFill>
              </a:rPr>
              <a:t>發送訊息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82AD96-F676-31FF-6340-16577356602D}"/>
              </a:ext>
            </a:extLst>
          </p:cNvPr>
          <p:cNvSpPr txBox="1"/>
          <p:nvPr/>
        </p:nvSpPr>
        <p:spPr>
          <a:xfrm>
            <a:off x="6698380" y="800583"/>
            <a:ext cx="84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rgbClr val="595959"/>
                </a:solidFill>
              </a:rPr>
              <a:t>傳遞訊息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959614-DC19-BD6E-5A48-70CD129C10F2}"/>
              </a:ext>
            </a:extLst>
          </p:cNvPr>
          <p:cNvGrpSpPr/>
          <p:nvPr/>
        </p:nvGrpSpPr>
        <p:grpSpPr>
          <a:xfrm>
            <a:off x="5580112" y="3071759"/>
            <a:ext cx="1152128" cy="940151"/>
            <a:chOff x="5292080" y="2999751"/>
            <a:chExt cx="1152128" cy="940151"/>
          </a:xfrm>
          <a:solidFill>
            <a:srgbClr val="4E80BC"/>
          </a:solidFill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B7C9881-5B71-C5EB-378B-1F4D3A6EC90B}"/>
                </a:ext>
              </a:extLst>
            </p:cNvPr>
            <p:cNvSpPr/>
            <p:nvPr/>
          </p:nvSpPr>
          <p:spPr>
            <a:xfrm>
              <a:off x="5364088" y="2999751"/>
              <a:ext cx="1008112" cy="9401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47022F8-6BC1-79BB-9B06-213CC7CDEE87}"/>
                </a:ext>
              </a:extLst>
            </p:cNvPr>
            <p:cNvSpPr txBox="1"/>
            <p:nvPr/>
          </p:nvSpPr>
          <p:spPr>
            <a:xfrm>
              <a:off x="5292080" y="3283632"/>
              <a:ext cx="1152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bg1"/>
                  </a:solidFill>
                </a:rPr>
                <a:t>MESSAGING</a:t>
              </a:r>
            </a:p>
            <a:p>
              <a:pPr algn="ctr"/>
              <a:r>
                <a:rPr kumimoji="1" lang="en-US" altLang="zh-TW" sz="1200" dirty="0">
                  <a:solidFill>
                    <a:schemeClr val="bg1"/>
                  </a:solidFill>
                </a:rPr>
                <a:t>API</a:t>
              </a:r>
              <a:endParaRPr kumimoji="1" lang="zh-TW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9ACE37A-46C9-AC0B-A88C-9119FCAEC576}"/>
              </a:ext>
            </a:extLst>
          </p:cNvPr>
          <p:cNvSpPr/>
          <p:nvPr/>
        </p:nvSpPr>
        <p:spPr>
          <a:xfrm>
            <a:off x="-1567" y="1707654"/>
            <a:ext cx="1651819" cy="4030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94D461B-95A9-3660-A8D3-C63713D8F3D6}"/>
              </a:ext>
            </a:extLst>
          </p:cNvPr>
          <p:cNvSpPr txBox="1"/>
          <p:nvPr/>
        </p:nvSpPr>
        <p:spPr>
          <a:xfrm>
            <a:off x="3120" y="1635646"/>
            <a:ext cx="1651819" cy="1201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latin typeface="+mj-ea"/>
                <a:ea typeface="+mj-ea"/>
              </a:rPr>
              <a:t>Line Bot </a:t>
            </a: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架設</a:t>
            </a:r>
            <a:endParaRPr lang="en-US" altLang="zh-TW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</a:rPr>
              <a:t>網站架設</a:t>
            </a:r>
            <a:endParaRPr lang="en-US" altLang="zh-TW" sz="16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</a:rPr>
              <a:t>推薦流程</a:t>
            </a:r>
            <a:endParaRPr lang="en-US" altLang="zh-TW" sz="16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</a:endParaRPr>
          </a:p>
        </p:txBody>
      </p:sp>
      <p:sp>
        <p:nvSpPr>
          <p:cNvPr id="37" name="箭號: 向下 26">
            <a:extLst>
              <a:ext uri="{FF2B5EF4-FFF2-40B4-BE49-F238E27FC236}">
                <a16:creationId xmlns:a16="http://schemas.microsoft.com/office/drawing/2014/main" id="{C2D098C4-24B3-D130-B85F-55ACF7DD0F16}"/>
              </a:ext>
            </a:extLst>
          </p:cNvPr>
          <p:cNvSpPr/>
          <p:nvPr/>
        </p:nvSpPr>
        <p:spPr>
          <a:xfrm rot="16200000">
            <a:off x="3333193" y="3290187"/>
            <a:ext cx="270000" cy="5400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D17B15-B8F1-9C28-993A-CBCB5F9D6B89}"/>
              </a:ext>
            </a:extLst>
          </p:cNvPr>
          <p:cNvGrpSpPr/>
          <p:nvPr/>
        </p:nvGrpSpPr>
        <p:grpSpPr>
          <a:xfrm>
            <a:off x="4865040" y="3260099"/>
            <a:ext cx="569325" cy="581470"/>
            <a:chOff x="4542675" y="1885449"/>
            <a:chExt cx="569325" cy="581470"/>
          </a:xfrm>
        </p:grpSpPr>
        <p:sp>
          <p:nvSpPr>
            <p:cNvPr id="46" name="箭號: 向下 26">
              <a:extLst>
                <a:ext uri="{FF2B5EF4-FFF2-40B4-BE49-F238E27FC236}">
                  <a16:creationId xmlns:a16="http://schemas.microsoft.com/office/drawing/2014/main" id="{189D969D-E8E2-62B3-5BBD-5B288E2A5FB3}"/>
                </a:ext>
              </a:extLst>
            </p:cNvPr>
            <p:cNvSpPr/>
            <p:nvPr/>
          </p:nvSpPr>
          <p:spPr>
            <a:xfrm rot="16200000">
              <a:off x="4707000" y="175044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箭號: 向下 26">
              <a:extLst>
                <a:ext uri="{FF2B5EF4-FFF2-40B4-BE49-F238E27FC236}">
                  <a16:creationId xmlns:a16="http://schemas.microsoft.com/office/drawing/2014/main" id="{87D35208-50AD-EB5D-D1EA-0149D5634361}"/>
                </a:ext>
              </a:extLst>
            </p:cNvPr>
            <p:cNvSpPr/>
            <p:nvPr/>
          </p:nvSpPr>
          <p:spPr>
            <a:xfrm rot="16200000" flipH="1" flipV="1">
              <a:off x="4677675" y="206191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A81BAE3-50CC-4B90-B52D-86FC6FAAAC82}"/>
              </a:ext>
            </a:extLst>
          </p:cNvPr>
          <p:cNvGrpSpPr/>
          <p:nvPr/>
        </p:nvGrpSpPr>
        <p:grpSpPr>
          <a:xfrm>
            <a:off x="6824136" y="1077582"/>
            <a:ext cx="569325" cy="581470"/>
            <a:chOff x="4542675" y="1885449"/>
            <a:chExt cx="569325" cy="581470"/>
          </a:xfrm>
        </p:grpSpPr>
        <p:sp>
          <p:nvSpPr>
            <p:cNvPr id="49" name="箭號: 向下 26">
              <a:extLst>
                <a:ext uri="{FF2B5EF4-FFF2-40B4-BE49-F238E27FC236}">
                  <a16:creationId xmlns:a16="http://schemas.microsoft.com/office/drawing/2014/main" id="{BCCBF6D2-5E48-C8CA-CCC5-95E5EA48E55A}"/>
                </a:ext>
              </a:extLst>
            </p:cNvPr>
            <p:cNvSpPr/>
            <p:nvPr/>
          </p:nvSpPr>
          <p:spPr>
            <a:xfrm rot="16200000">
              <a:off x="4707000" y="175044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箭號: 向下 26">
              <a:extLst>
                <a:ext uri="{FF2B5EF4-FFF2-40B4-BE49-F238E27FC236}">
                  <a16:creationId xmlns:a16="http://schemas.microsoft.com/office/drawing/2014/main" id="{E79A0BC5-E99D-EB7C-7B20-5337B478A148}"/>
                </a:ext>
              </a:extLst>
            </p:cNvPr>
            <p:cNvSpPr/>
            <p:nvPr/>
          </p:nvSpPr>
          <p:spPr>
            <a:xfrm rot="16200000" flipH="1" flipV="1">
              <a:off x="4677675" y="206191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92D582A-845E-91E0-A5F1-A6E89FD34B33}"/>
              </a:ext>
            </a:extLst>
          </p:cNvPr>
          <p:cNvGrpSpPr/>
          <p:nvPr/>
        </p:nvGrpSpPr>
        <p:grpSpPr>
          <a:xfrm rot="16200000">
            <a:off x="5868810" y="2356392"/>
            <a:ext cx="569325" cy="581470"/>
            <a:chOff x="4542675" y="1885449"/>
            <a:chExt cx="569325" cy="581470"/>
          </a:xfrm>
        </p:grpSpPr>
        <p:sp>
          <p:nvSpPr>
            <p:cNvPr id="52" name="箭號: 向下 26">
              <a:extLst>
                <a:ext uri="{FF2B5EF4-FFF2-40B4-BE49-F238E27FC236}">
                  <a16:creationId xmlns:a16="http://schemas.microsoft.com/office/drawing/2014/main" id="{4BD0AE80-B0C9-2230-2D35-840EEC04A613}"/>
                </a:ext>
              </a:extLst>
            </p:cNvPr>
            <p:cNvSpPr/>
            <p:nvPr/>
          </p:nvSpPr>
          <p:spPr>
            <a:xfrm rot="16200000">
              <a:off x="4707000" y="175044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箭號: 向下 26">
              <a:extLst>
                <a:ext uri="{FF2B5EF4-FFF2-40B4-BE49-F238E27FC236}">
                  <a16:creationId xmlns:a16="http://schemas.microsoft.com/office/drawing/2014/main" id="{8A871A25-2FBF-8606-1BDB-BA5D5AEB094A}"/>
                </a:ext>
              </a:extLst>
            </p:cNvPr>
            <p:cNvSpPr/>
            <p:nvPr/>
          </p:nvSpPr>
          <p:spPr>
            <a:xfrm rot="16200000" flipH="1" flipV="1">
              <a:off x="4677675" y="206191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685464E-E461-2CEB-D116-D8A901C53925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12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0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C07C8-7B88-75FD-2026-4B3F110D8B2F}"/>
              </a:ext>
            </a:extLst>
          </p:cNvPr>
          <p:cNvSpPr/>
          <p:nvPr/>
        </p:nvSpPr>
        <p:spPr>
          <a:xfrm>
            <a:off x="-1567" y="2067694"/>
            <a:ext cx="1651819" cy="4030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57D334D-F326-D924-CA3F-5DD9C18F1538}"/>
              </a:ext>
            </a:extLst>
          </p:cNvPr>
          <p:cNvSpPr txBox="1"/>
          <p:nvPr/>
        </p:nvSpPr>
        <p:spPr>
          <a:xfrm>
            <a:off x="3120" y="1635646"/>
            <a:ext cx="1651819" cy="1201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Line Bot</a:t>
            </a:r>
            <a:r>
              <a:rPr lang="zh-TW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 架設</a:t>
            </a:r>
            <a:endParaRPr lang="en-US" altLang="zh-TW" sz="16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網站架設</a:t>
            </a:r>
            <a:endParaRPr lang="en-US" altLang="zh-TW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推薦流程</a:t>
            </a:r>
            <a:endParaRPr lang="en-US" altLang="zh-TW" sz="16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箭號: 向下 26">
            <a:extLst>
              <a:ext uri="{FF2B5EF4-FFF2-40B4-BE49-F238E27FC236}">
                <a16:creationId xmlns:a16="http://schemas.microsoft.com/office/drawing/2014/main" id="{B256CB97-070B-489E-6C80-C73D98617C98}"/>
              </a:ext>
            </a:extLst>
          </p:cNvPr>
          <p:cNvSpPr/>
          <p:nvPr/>
        </p:nvSpPr>
        <p:spPr>
          <a:xfrm rot="5400000">
            <a:off x="3706871" y="3632908"/>
            <a:ext cx="270000" cy="5400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78E0F50-0E30-FC00-270C-68808CA32F4B}"/>
              </a:ext>
            </a:extLst>
          </p:cNvPr>
          <p:cNvGrpSpPr/>
          <p:nvPr/>
        </p:nvGrpSpPr>
        <p:grpSpPr>
          <a:xfrm>
            <a:off x="4453774" y="2911937"/>
            <a:ext cx="858268" cy="1711941"/>
            <a:chOff x="4824090" y="2451858"/>
            <a:chExt cx="918375" cy="1831833"/>
          </a:xfrm>
        </p:grpSpPr>
        <p:pic>
          <p:nvPicPr>
            <p:cNvPr id="1026" name="Picture 2" descr="VueJs lifecycle hooks – what, why and how | DevelopersIO">
              <a:extLst>
                <a:ext uri="{FF2B5EF4-FFF2-40B4-BE49-F238E27FC236}">
                  <a16:creationId xmlns:a16="http://schemas.microsoft.com/office/drawing/2014/main" id="{99D6E06D-B40C-A61C-A7AB-C5ADD69B8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24090" y="3246602"/>
              <a:ext cx="900181" cy="103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37215B7-789C-6C5F-B99A-C0A811ED7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640" b="77759" l="10000" r="90000">
                          <a14:foregroundMark x1="33200" y1="42778" x2="79900" y2="42963"/>
                          <a14:foregroundMark x1="30600" y1="46111" x2="43800" y2="56204"/>
                          <a14:foregroundMark x1="43800" y1="56204" x2="51200" y2="57870"/>
                          <a14:foregroundMark x1="25900" y1="64352" x2="56100" y2="64630"/>
                          <a14:foregroundMark x1="65100" y1="25648" x2="63600" y2="25463"/>
                          <a14:foregroundMark x1="70700" y1="25833" x2="71900" y2="26296"/>
                          <a14:foregroundMark x1="76700" y1="26296" x2="76700" y2="262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3601"/>
            <a:stretch/>
          </p:blipFill>
          <p:spPr>
            <a:xfrm>
              <a:off x="4842284" y="2451858"/>
              <a:ext cx="900181" cy="839972"/>
            </a:xfrm>
            <a:prstGeom prst="rect">
              <a:avLst/>
            </a:prstGeom>
          </p:spPr>
        </p:pic>
      </p:grpSp>
      <p:pic>
        <p:nvPicPr>
          <p:cNvPr id="1028" name="Picture 4" descr="GCP (Google Cloud Platform) - Nginx + 靜態網站部署在GCE (Google Compute Engine)  教學| Kenny's Blog">
            <a:extLst>
              <a:ext uri="{FF2B5EF4-FFF2-40B4-BE49-F238E27FC236}">
                <a16:creationId xmlns:a16="http://schemas.microsoft.com/office/drawing/2014/main" id="{8454E538-6133-EB27-DF08-AA4A15DC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07" y="3394816"/>
            <a:ext cx="1646908" cy="101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457D575A-0C36-7C0A-52E5-DC9221667DEB}"/>
              </a:ext>
            </a:extLst>
          </p:cNvPr>
          <p:cNvGrpSpPr/>
          <p:nvPr/>
        </p:nvGrpSpPr>
        <p:grpSpPr>
          <a:xfrm>
            <a:off x="5728878" y="3612173"/>
            <a:ext cx="569325" cy="581470"/>
            <a:chOff x="4542675" y="1885449"/>
            <a:chExt cx="569325" cy="581470"/>
          </a:xfrm>
        </p:grpSpPr>
        <p:sp>
          <p:nvSpPr>
            <p:cNvPr id="10" name="箭號: 向下 26">
              <a:extLst>
                <a:ext uri="{FF2B5EF4-FFF2-40B4-BE49-F238E27FC236}">
                  <a16:creationId xmlns:a16="http://schemas.microsoft.com/office/drawing/2014/main" id="{1A5F5FE0-642C-E459-6C1B-02D7DDD50256}"/>
                </a:ext>
              </a:extLst>
            </p:cNvPr>
            <p:cNvSpPr/>
            <p:nvPr/>
          </p:nvSpPr>
          <p:spPr>
            <a:xfrm rot="16200000">
              <a:off x="4707000" y="175044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1" name="箭號: 向下 26">
              <a:extLst>
                <a:ext uri="{FF2B5EF4-FFF2-40B4-BE49-F238E27FC236}">
                  <a16:creationId xmlns:a16="http://schemas.microsoft.com/office/drawing/2014/main" id="{60EACC26-563F-2B35-5CAC-444AA347E16A}"/>
                </a:ext>
              </a:extLst>
            </p:cNvPr>
            <p:cNvSpPr/>
            <p:nvPr/>
          </p:nvSpPr>
          <p:spPr>
            <a:xfrm rot="16200000" flipH="1" flipV="1">
              <a:off x="4677675" y="206191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3A39607-BAF9-83A4-0A14-57EBD5A53CA2}"/>
              </a:ext>
            </a:extLst>
          </p:cNvPr>
          <p:cNvGrpSpPr/>
          <p:nvPr/>
        </p:nvGrpSpPr>
        <p:grpSpPr>
          <a:xfrm>
            <a:off x="6571441" y="2844512"/>
            <a:ext cx="1372104" cy="1698736"/>
            <a:chOff x="7255358" y="2571750"/>
            <a:chExt cx="1372104" cy="169873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DBD9FDE-4BFA-9D8A-77F1-1F4E32D7C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5358" y="3301274"/>
              <a:ext cx="1372104" cy="969212"/>
            </a:xfrm>
            <a:prstGeom prst="rect">
              <a:avLst/>
            </a:prstGeom>
          </p:spPr>
        </p:pic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3271FA5D-1538-69E1-F3F8-8C4B53181DCF}"/>
                </a:ext>
              </a:extLst>
            </p:cNvPr>
            <p:cNvGrpSpPr/>
            <p:nvPr/>
          </p:nvGrpSpPr>
          <p:grpSpPr>
            <a:xfrm>
              <a:off x="7529344" y="2571750"/>
              <a:ext cx="824129" cy="672500"/>
              <a:chOff x="5292079" y="2999751"/>
              <a:chExt cx="1152128" cy="940151"/>
            </a:xfrm>
            <a:solidFill>
              <a:srgbClr val="4E80BC"/>
            </a:solidFill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F6495FE-C653-4111-7BC3-9CEB95ABABDA}"/>
                  </a:ext>
                </a:extLst>
              </p:cNvPr>
              <p:cNvSpPr/>
              <p:nvPr/>
            </p:nvSpPr>
            <p:spPr>
              <a:xfrm>
                <a:off x="5364088" y="2999751"/>
                <a:ext cx="1008112" cy="9401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3CC5CA7-204C-3568-776A-BC366022DBED}"/>
                  </a:ext>
                </a:extLst>
              </p:cNvPr>
              <p:cNvSpPr txBox="1"/>
              <p:nvPr/>
            </p:nvSpPr>
            <p:spPr>
              <a:xfrm>
                <a:off x="5292079" y="3301751"/>
                <a:ext cx="11521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200" dirty="0">
                    <a:solidFill>
                      <a:schemeClr val="bg1"/>
                    </a:solidFill>
                  </a:rPr>
                  <a:t>API</a:t>
                </a:r>
                <a:endParaRPr kumimoji="1" lang="zh-TW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67323A4-6C27-1E12-2C02-9EF2465DD38F}"/>
              </a:ext>
            </a:extLst>
          </p:cNvPr>
          <p:cNvGrpSpPr/>
          <p:nvPr/>
        </p:nvGrpSpPr>
        <p:grpSpPr>
          <a:xfrm rot="5400000">
            <a:off x="4606746" y="2323302"/>
            <a:ext cx="569325" cy="581470"/>
            <a:chOff x="4542675" y="1885449"/>
            <a:chExt cx="569325" cy="581470"/>
          </a:xfrm>
        </p:grpSpPr>
        <p:sp>
          <p:nvSpPr>
            <p:cNvPr id="18" name="箭號: 向下 26">
              <a:extLst>
                <a:ext uri="{FF2B5EF4-FFF2-40B4-BE49-F238E27FC236}">
                  <a16:creationId xmlns:a16="http://schemas.microsoft.com/office/drawing/2014/main" id="{DBABBF3D-D755-47C9-656B-EFF36941FAF2}"/>
                </a:ext>
              </a:extLst>
            </p:cNvPr>
            <p:cNvSpPr/>
            <p:nvPr/>
          </p:nvSpPr>
          <p:spPr>
            <a:xfrm rot="16200000">
              <a:off x="4707000" y="175044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9" name="箭號: 向下 26">
              <a:extLst>
                <a:ext uri="{FF2B5EF4-FFF2-40B4-BE49-F238E27FC236}">
                  <a16:creationId xmlns:a16="http://schemas.microsoft.com/office/drawing/2014/main" id="{51855E0B-F7A4-4CEB-68C1-52C6C184A875}"/>
                </a:ext>
              </a:extLst>
            </p:cNvPr>
            <p:cNvSpPr/>
            <p:nvPr/>
          </p:nvSpPr>
          <p:spPr>
            <a:xfrm rot="16200000" flipH="1" flipV="1">
              <a:off x="4677675" y="206191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6978E12-0044-D3F1-8FA1-7C46C7F6DD60}"/>
              </a:ext>
            </a:extLst>
          </p:cNvPr>
          <p:cNvGrpSpPr/>
          <p:nvPr/>
        </p:nvGrpSpPr>
        <p:grpSpPr>
          <a:xfrm>
            <a:off x="4410890" y="555526"/>
            <a:ext cx="907100" cy="1656184"/>
            <a:chOff x="5770222" y="1227722"/>
            <a:chExt cx="907100" cy="165618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C56AC6-AB1D-7BA8-E8A1-D11FE446B93F}"/>
                </a:ext>
              </a:extLst>
            </p:cNvPr>
            <p:cNvSpPr txBox="1"/>
            <p:nvPr/>
          </p:nvSpPr>
          <p:spPr>
            <a:xfrm>
              <a:off x="5844588" y="2576129"/>
              <a:ext cx="832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595959"/>
                  </a:solidFill>
                </a:rPr>
                <a:t>Line bot</a:t>
              </a:r>
              <a:endParaRPr kumimoji="1" lang="zh-TW" altLang="en-US" sz="1400" dirty="0">
                <a:solidFill>
                  <a:srgbClr val="595959"/>
                </a:solidFill>
              </a:endParaRP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96DF310-FE24-9A1B-E8CC-C65D650CD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70222" y="1227722"/>
              <a:ext cx="872507" cy="1311035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4048B80-ACE7-12A0-B359-CF7DB318843D}"/>
              </a:ext>
            </a:extLst>
          </p:cNvPr>
          <p:cNvGrpSpPr/>
          <p:nvPr/>
        </p:nvGrpSpPr>
        <p:grpSpPr>
          <a:xfrm>
            <a:off x="1995182" y="823813"/>
            <a:ext cx="1022366" cy="1243881"/>
            <a:chOff x="7582082" y="1443746"/>
            <a:chExt cx="1022366" cy="1243881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B05AD744-0F04-642E-A71F-C27E430ED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82082" y="1443746"/>
              <a:ext cx="1022366" cy="1022366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FC06C74-C80D-2933-1C5A-E71321DA0B6E}"/>
                </a:ext>
              </a:extLst>
            </p:cNvPr>
            <p:cNvSpPr txBox="1"/>
            <p:nvPr/>
          </p:nvSpPr>
          <p:spPr>
            <a:xfrm>
              <a:off x="7843587" y="2379850"/>
              <a:ext cx="760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595959"/>
                  </a:solidFill>
                </a:rPr>
                <a:t>User</a:t>
              </a:r>
              <a:endParaRPr kumimoji="1" lang="zh-TW" altLang="en-US" sz="1400" dirty="0">
                <a:solidFill>
                  <a:srgbClr val="595959"/>
                </a:solidFill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77A6B83-A0DD-60B7-B41C-DAA4677D939B}"/>
              </a:ext>
            </a:extLst>
          </p:cNvPr>
          <p:cNvSpPr txBox="1"/>
          <p:nvPr/>
        </p:nvSpPr>
        <p:spPr>
          <a:xfrm>
            <a:off x="3351077" y="1618703"/>
            <a:ext cx="93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rgbClr val="595959"/>
                </a:solidFill>
              </a:rPr>
              <a:t>發送訊息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C4505A7-6F24-3536-35C9-EE629B0C8721}"/>
              </a:ext>
            </a:extLst>
          </p:cNvPr>
          <p:cNvSpPr txBox="1"/>
          <p:nvPr/>
        </p:nvSpPr>
        <p:spPr>
          <a:xfrm>
            <a:off x="3318463" y="728575"/>
            <a:ext cx="84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solidFill>
                  <a:srgbClr val="595959"/>
                </a:solidFill>
              </a:rPr>
              <a:t>傳遞訊息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74E25C-744E-93DD-BF60-097D527848AA}"/>
              </a:ext>
            </a:extLst>
          </p:cNvPr>
          <p:cNvGrpSpPr/>
          <p:nvPr/>
        </p:nvGrpSpPr>
        <p:grpSpPr>
          <a:xfrm rot="10800000" flipH="1">
            <a:off x="3444219" y="1005574"/>
            <a:ext cx="569325" cy="581470"/>
            <a:chOff x="4542675" y="1885449"/>
            <a:chExt cx="569325" cy="581470"/>
          </a:xfrm>
        </p:grpSpPr>
        <p:sp>
          <p:nvSpPr>
            <p:cNvPr id="29" name="箭號: 向下 26">
              <a:extLst>
                <a:ext uri="{FF2B5EF4-FFF2-40B4-BE49-F238E27FC236}">
                  <a16:creationId xmlns:a16="http://schemas.microsoft.com/office/drawing/2014/main" id="{14DC1830-4863-E53C-C495-8925E210CC34}"/>
                </a:ext>
              </a:extLst>
            </p:cNvPr>
            <p:cNvSpPr/>
            <p:nvPr/>
          </p:nvSpPr>
          <p:spPr>
            <a:xfrm rot="16200000">
              <a:off x="4707000" y="175044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箭號: 向下 26">
              <a:extLst>
                <a:ext uri="{FF2B5EF4-FFF2-40B4-BE49-F238E27FC236}">
                  <a16:creationId xmlns:a16="http://schemas.microsoft.com/office/drawing/2014/main" id="{0DCB4DB2-2A84-35A9-D6E4-013F2BB76360}"/>
                </a:ext>
              </a:extLst>
            </p:cNvPr>
            <p:cNvSpPr/>
            <p:nvPr/>
          </p:nvSpPr>
          <p:spPr>
            <a:xfrm rot="16200000" flipH="1" flipV="1">
              <a:off x="4677675" y="206191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F0A2C6F1-A10E-A8BE-6B0E-1AE23DA9F826}"/>
              </a:ext>
            </a:extLst>
          </p:cNvPr>
          <p:cNvGrpSpPr/>
          <p:nvPr/>
        </p:nvGrpSpPr>
        <p:grpSpPr>
          <a:xfrm rot="5400000">
            <a:off x="7502381" y="2051750"/>
            <a:ext cx="569325" cy="581470"/>
            <a:chOff x="4542675" y="1885449"/>
            <a:chExt cx="569325" cy="581470"/>
          </a:xfrm>
        </p:grpSpPr>
        <p:sp>
          <p:nvSpPr>
            <p:cNvPr id="32" name="箭號: 向下 26">
              <a:extLst>
                <a:ext uri="{FF2B5EF4-FFF2-40B4-BE49-F238E27FC236}">
                  <a16:creationId xmlns:a16="http://schemas.microsoft.com/office/drawing/2014/main" id="{15AFA76C-4D85-D851-5553-04C6240812CC}"/>
                </a:ext>
              </a:extLst>
            </p:cNvPr>
            <p:cNvSpPr/>
            <p:nvPr/>
          </p:nvSpPr>
          <p:spPr>
            <a:xfrm rot="16200000">
              <a:off x="4707000" y="175044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" name="箭號: 向下 26">
              <a:extLst>
                <a:ext uri="{FF2B5EF4-FFF2-40B4-BE49-F238E27FC236}">
                  <a16:creationId xmlns:a16="http://schemas.microsoft.com/office/drawing/2014/main" id="{1065B3BB-F881-3ACA-893C-BD91D52ADD6B}"/>
                </a:ext>
              </a:extLst>
            </p:cNvPr>
            <p:cNvSpPr/>
            <p:nvPr/>
          </p:nvSpPr>
          <p:spPr>
            <a:xfrm rot="16200000" flipH="1" flipV="1">
              <a:off x="4677675" y="2061919"/>
              <a:ext cx="270000" cy="540000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pic>
        <p:nvPicPr>
          <p:cNvPr id="1030" name="Picture 6" descr="MySQL - 維基百科，自由的百科全書">
            <a:extLst>
              <a:ext uri="{FF2B5EF4-FFF2-40B4-BE49-F238E27FC236}">
                <a16:creationId xmlns:a16="http://schemas.microsoft.com/office/drawing/2014/main" id="{5062E168-2BFB-67A8-BA6B-94930743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92" y="1091089"/>
            <a:ext cx="1264974" cy="6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>
            <a:extLst>
              <a:ext uri="{FF2B5EF4-FFF2-40B4-BE49-F238E27FC236}">
                <a16:creationId xmlns:a16="http://schemas.microsoft.com/office/drawing/2014/main" id="{CF3D8159-4AA5-D4DD-BEA6-0EE5453025B8}"/>
              </a:ext>
            </a:extLst>
          </p:cNvPr>
          <p:cNvGrpSpPr/>
          <p:nvPr/>
        </p:nvGrpSpPr>
        <p:grpSpPr>
          <a:xfrm>
            <a:off x="7796017" y="2836872"/>
            <a:ext cx="900181" cy="1521054"/>
            <a:chOff x="2216404" y="1187092"/>
            <a:chExt cx="900181" cy="1521054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90ACCCB6-B8D2-7C34-950E-D1AE25533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8412" y="1971561"/>
              <a:ext cx="736585" cy="736585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C6386DE6-F7E5-A3AC-71B7-6D374AE78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640" b="77759" l="10000" r="90000">
                          <a14:foregroundMark x1="33200" y1="42778" x2="79900" y2="42963"/>
                          <a14:foregroundMark x1="30600" y1="46111" x2="43800" y2="56204"/>
                          <a14:foregroundMark x1="43800" y1="56204" x2="51200" y2="57870"/>
                          <a14:foregroundMark x1="25900" y1="64352" x2="56100" y2="64630"/>
                          <a14:foregroundMark x1="65100" y1="25648" x2="63600" y2="25463"/>
                          <a14:foregroundMark x1="70700" y1="25833" x2="71900" y2="26296"/>
                          <a14:foregroundMark x1="76700" y1="26296" x2="76700" y2="262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13601"/>
            <a:stretch/>
          </p:blipFill>
          <p:spPr>
            <a:xfrm>
              <a:off x="2216404" y="1187092"/>
              <a:ext cx="900181" cy="839972"/>
            </a:xfrm>
            <a:prstGeom prst="rect">
              <a:avLst/>
            </a:prstGeom>
          </p:spPr>
        </p:pic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3B0D68-2C7C-CE28-E1D8-AC8096FC4BEE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13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1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A2E3E9C-73B4-BC5A-8A9B-5863B32859CF}"/>
              </a:ext>
            </a:extLst>
          </p:cNvPr>
          <p:cNvSpPr/>
          <p:nvPr/>
        </p:nvSpPr>
        <p:spPr>
          <a:xfrm>
            <a:off x="-1567" y="2427734"/>
            <a:ext cx="1651819" cy="4030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E6E6A5-4765-ECB4-838F-0AC1AF634ADF}"/>
              </a:ext>
            </a:extLst>
          </p:cNvPr>
          <p:cNvSpPr txBox="1"/>
          <p:nvPr/>
        </p:nvSpPr>
        <p:spPr>
          <a:xfrm>
            <a:off x="3120" y="1635646"/>
            <a:ext cx="1651819" cy="119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</a:rPr>
              <a:t>Line Bot</a:t>
            </a:r>
            <a:r>
              <a:rPr lang="zh-TW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</a:rPr>
              <a:t> 架設</a:t>
            </a:r>
            <a:endParaRPr lang="en-US" altLang="zh-TW" sz="16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</a:rPr>
              <a:t>網站架設</a:t>
            </a:r>
            <a:endParaRPr lang="en-US" altLang="zh-TW" sz="1600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+mj-ea"/>
              </a:rPr>
              <a:t>推薦流程</a:t>
            </a:r>
            <a:endParaRPr lang="en-US" altLang="zh-TW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EC1476-F39A-F07A-A5CD-4731702D5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115" y="506910"/>
            <a:ext cx="2302247" cy="1900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6CC016D-E0FB-93D9-9EB3-26CBB1D8D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114" y="2579668"/>
            <a:ext cx="2302247" cy="20407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8800D0-C345-36C3-6AF0-AA0B5E2203E3}"/>
              </a:ext>
            </a:extLst>
          </p:cNvPr>
          <p:cNvSpPr/>
          <p:nvPr/>
        </p:nvSpPr>
        <p:spPr>
          <a:xfrm>
            <a:off x="7164288" y="267494"/>
            <a:ext cx="1319694" cy="7200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Step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0</a:t>
            </a:r>
            <a:r>
              <a:rPr lang="zh-TW" altLang="en-US" sz="1200" b="1" dirty="0"/>
              <a:t> </a:t>
            </a:r>
            <a:endParaRPr lang="en-US" altLang="zh-TW" sz="1200" b="1" dirty="0"/>
          </a:p>
          <a:p>
            <a:pPr algn="ctr"/>
            <a:r>
              <a:rPr lang="zh-TW" altLang="en-US" sz="1200" dirty="0"/>
              <a:t>拿掉不合適的</a:t>
            </a:r>
            <a:endParaRPr lang="en-US" altLang="zh-TW" sz="1200" dirty="0"/>
          </a:p>
          <a:p>
            <a:pPr algn="ctr"/>
            <a:r>
              <a:rPr lang="zh-TW" altLang="en-US" sz="1200" dirty="0"/>
              <a:t>時間資料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7B3F0E-B3EB-6B47-7D96-B0715DBC021D}"/>
              </a:ext>
            </a:extLst>
          </p:cNvPr>
          <p:cNvSpPr/>
          <p:nvPr/>
        </p:nvSpPr>
        <p:spPr>
          <a:xfrm>
            <a:off x="5076056" y="1572318"/>
            <a:ext cx="1206081" cy="550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計算相關係數</a:t>
            </a:r>
            <a:endParaRPr lang="en-US" altLang="zh-TW" sz="1200" dirty="0"/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特徵降維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6EF4B1-6FDE-B82B-BA4B-EA343649D3C9}"/>
              </a:ext>
            </a:extLst>
          </p:cNvPr>
          <p:cNvSpPr/>
          <p:nvPr/>
        </p:nvSpPr>
        <p:spPr>
          <a:xfrm>
            <a:off x="4838421" y="546846"/>
            <a:ext cx="1639257" cy="3515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育樂天氣</a:t>
            </a:r>
            <a:r>
              <a:rPr lang="en-US" altLang="zh-TW" sz="1200" dirty="0"/>
              <a:t>3</a:t>
            </a:r>
            <a:r>
              <a:rPr lang="zh-TW" altLang="en-US" sz="1200" dirty="0"/>
              <a:t>天內資料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28A270-E343-0854-D81C-3F8232D53C0D}"/>
              </a:ext>
            </a:extLst>
          </p:cNvPr>
          <p:cNvSpPr/>
          <p:nvPr/>
        </p:nvSpPr>
        <p:spPr>
          <a:xfrm>
            <a:off x="5076056" y="2872724"/>
            <a:ext cx="1206081" cy="3889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Kmeans</a:t>
            </a:r>
            <a:r>
              <a:rPr lang="zh-TW" altLang="en-US" sz="1200" dirty="0"/>
              <a:t>分群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4B6815-ED7E-5BAE-AD0B-0EB7B77E60D5}"/>
              </a:ext>
            </a:extLst>
          </p:cNvPr>
          <p:cNvSpPr/>
          <p:nvPr/>
        </p:nvSpPr>
        <p:spPr>
          <a:xfrm>
            <a:off x="5076056" y="4011910"/>
            <a:ext cx="1206081" cy="534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找到重要性</a:t>
            </a:r>
            <a:endParaRPr lang="en-US" altLang="zh-TW" sz="1200" dirty="0"/>
          </a:p>
          <a:p>
            <a:pPr algn="ctr"/>
            <a:r>
              <a:rPr lang="zh-TW" altLang="en-US" sz="1200" dirty="0"/>
              <a:t>特徵進行推薦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D907D8-141A-4B50-CC52-A205F39F5300}"/>
              </a:ext>
            </a:extLst>
          </p:cNvPr>
          <p:cNvSpPr/>
          <p:nvPr/>
        </p:nvSpPr>
        <p:spPr>
          <a:xfrm>
            <a:off x="6975895" y="1624796"/>
            <a:ext cx="1759102" cy="5149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Step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1</a:t>
            </a:r>
            <a:r>
              <a:rPr lang="zh-TW" altLang="en-US" sz="1200" b="1" dirty="0"/>
              <a:t> </a:t>
            </a:r>
            <a:endParaRPr lang="en-US" altLang="zh-TW" sz="1200" b="1" dirty="0"/>
          </a:p>
          <a:p>
            <a:pPr algn="ctr"/>
            <a:r>
              <a:rPr lang="zh-TW" altLang="en-US" sz="1200" dirty="0"/>
              <a:t>挑選降雨機率低的資料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CCEED2-9707-3E6C-C613-4993EDA9CF9D}"/>
              </a:ext>
            </a:extLst>
          </p:cNvPr>
          <p:cNvSpPr/>
          <p:nvPr/>
        </p:nvSpPr>
        <p:spPr>
          <a:xfrm>
            <a:off x="6995547" y="2776924"/>
            <a:ext cx="1739450" cy="5149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Step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2</a:t>
            </a:r>
            <a:r>
              <a:rPr lang="zh-TW" altLang="en-US" sz="1200" b="1" dirty="0"/>
              <a:t> </a:t>
            </a:r>
            <a:endParaRPr lang="en-US" altLang="zh-TW" sz="1200" b="1" dirty="0"/>
          </a:p>
          <a:p>
            <a:pPr algn="ctr"/>
            <a:r>
              <a:rPr lang="zh-TW" altLang="en-US" sz="1200" dirty="0"/>
              <a:t>挑選最適宜溫度的資料</a:t>
            </a:r>
            <a:endParaRPr lang="en-US" altLang="zh-TW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972C64-2C52-0FE9-6919-C40A57AF84B5}"/>
              </a:ext>
            </a:extLst>
          </p:cNvPr>
          <p:cNvSpPr/>
          <p:nvPr/>
        </p:nvSpPr>
        <p:spPr>
          <a:xfrm>
            <a:off x="6995547" y="3939902"/>
            <a:ext cx="1739450" cy="7688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推薦</a:t>
            </a:r>
            <a:r>
              <a:rPr lang="en-US" altLang="zh-TW" sz="1200" dirty="0"/>
              <a:t>3</a:t>
            </a:r>
            <a:r>
              <a:rPr lang="zh-TW" altLang="en-US" sz="1200" dirty="0"/>
              <a:t>天內天氣</a:t>
            </a:r>
            <a:endParaRPr lang="en-US" altLang="zh-TW" sz="1200" dirty="0"/>
          </a:p>
          <a:p>
            <a:pPr algn="ctr"/>
            <a:r>
              <a:rPr lang="zh-TW" altLang="en-US" sz="1200" dirty="0"/>
              <a:t>最佳時間</a:t>
            </a:r>
            <a:r>
              <a:rPr lang="en-US" altLang="zh-TW" sz="1200" dirty="0"/>
              <a:t>3</a:t>
            </a:r>
            <a:r>
              <a:rPr lang="zh-TW" altLang="en-US" sz="1200" dirty="0"/>
              <a:t>筆</a:t>
            </a:r>
            <a:endParaRPr lang="en-US" altLang="zh-TW" sz="1200" dirty="0"/>
          </a:p>
          <a:p>
            <a:pPr algn="ctr"/>
            <a:r>
              <a:rPr lang="zh-TW" altLang="en-US" sz="1200" dirty="0"/>
              <a:t>以及天氣提示訊息</a:t>
            </a:r>
          </a:p>
        </p:txBody>
      </p:sp>
      <p:sp>
        <p:nvSpPr>
          <p:cNvPr id="23" name="箭號: 向下 26">
            <a:extLst>
              <a:ext uri="{FF2B5EF4-FFF2-40B4-BE49-F238E27FC236}">
                <a16:creationId xmlns:a16="http://schemas.microsoft.com/office/drawing/2014/main" id="{3D41EBD1-643C-1A36-D44F-3040C4A3600F}"/>
              </a:ext>
            </a:extLst>
          </p:cNvPr>
          <p:cNvSpPr/>
          <p:nvPr/>
        </p:nvSpPr>
        <p:spPr>
          <a:xfrm>
            <a:off x="5529806" y="1059582"/>
            <a:ext cx="266330" cy="35151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6">
            <a:extLst>
              <a:ext uri="{FF2B5EF4-FFF2-40B4-BE49-F238E27FC236}">
                <a16:creationId xmlns:a16="http://schemas.microsoft.com/office/drawing/2014/main" id="{D307D377-9A0E-5B63-1A8D-32A4A7108DC5}"/>
              </a:ext>
            </a:extLst>
          </p:cNvPr>
          <p:cNvSpPr/>
          <p:nvPr/>
        </p:nvSpPr>
        <p:spPr>
          <a:xfrm>
            <a:off x="5529806" y="2283718"/>
            <a:ext cx="266330" cy="35151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6">
            <a:extLst>
              <a:ext uri="{FF2B5EF4-FFF2-40B4-BE49-F238E27FC236}">
                <a16:creationId xmlns:a16="http://schemas.microsoft.com/office/drawing/2014/main" id="{D6364FB7-F0E5-BB95-6F6D-6A1F39EF0B08}"/>
              </a:ext>
            </a:extLst>
          </p:cNvPr>
          <p:cNvSpPr/>
          <p:nvPr/>
        </p:nvSpPr>
        <p:spPr>
          <a:xfrm>
            <a:off x="5519947" y="3542019"/>
            <a:ext cx="266330" cy="35151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箭號: 向下 26">
            <a:extLst>
              <a:ext uri="{FF2B5EF4-FFF2-40B4-BE49-F238E27FC236}">
                <a16:creationId xmlns:a16="http://schemas.microsoft.com/office/drawing/2014/main" id="{0AC48739-7AE2-880F-63B1-35F10AA329BB}"/>
              </a:ext>
            </a:extLst>
          </p:cNvPr>
          <p:cNvSpPr/>
          <p:nvPr/>
        </p:nvSpPr>
        <p:spPr>
          <a:xfrm>
            <a:off x="7683074" y="1105606"/>
            <a:ext cx="266330" cy="35151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2054E8AC-391F-3C4C-89BF-3649DCABDC0D}"/>
              </a:ext>
            </a:extLst>
          </p:cNvPr>
          <p:cNvSpPr/>
          <p:nvPr/>
        </p:nvSpPr>
        <p:spPr>
          <a:xfrm>
            <a:off x="7683074" y="3435846"/>
            <a:ext cx="266330" cy="35151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下 26">
            <a:extLst>
              <a:ext uri="{FF2B5EF4-FFF2-40B4-BE49-F238E27FC236}">
                <a16:creationId xmlns:a16="http://schemas.microsoft.com/office/drawing/2014/main" id="{601FCA52-ADCD-74EA-525A-C31A889430AB}"/>
              </a:ext>
            </a:extLst>
          </p:cNvPr>
          <p:cNvSpPr/>
          <p:nvPr/>
        </p:nvSpPr>
        <p:spPr>
          <a:xfrm>
            <a:off x="7690970" y="2292241"/>
            <a:ext cx="266330" cy="35151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L-圖案 31">
            <a:extLst>
              <a:ext uri="{FF2B5EF4-FFF2-40B4-BE49-F238E27FC236}">
                <a16:creationId xmlns:a16="http://schemas.microsoft.com/office/drawing/2014/main" id="{BA337831-1798-E3CA-0351-335BE8BD940C}"/>
              </a:ext>
            </a:extLst>
          </p:cNvPr>
          <p:cNvSpPr/>
          <p:nvPr/>
        </p:nvSpPr>
        <p:spPr>
          <a:xfrm flipH="1">
            <a:off x="6362550" y="699542"/>
            <a:ext cx="441698" cy="3750288"/>
          </a:xfrm>
          <a:prstGeom prst="corner">
            <a:avLst>
              <a:gd name="adj1" fmla="val 24539"/>
              <a:gd name="adj2" fmla="val 2188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箭號: 向下 26">
            <a:extLst>
              <a:ext uri="{FF2B5EF4-FFF2-40B4-BE49-F238E27FC236}">
                <a16:creationId xmlns:a16="http://schemas.microsoft.com/office/drawing/2014/main" id="{549BD738-AC8E-68C8-2BAE-E9DF1A9157CB}"/>
              </a:ext>
            </a:extLst>
          </p:cNvPr>
          <p:cNvSpPr/>
          <p:nvPr/>
        </p:nvSpPr>
        <p:spPr>
          <a:xfrm rot="16200000">
            <a:off x="6770161" y="499738"/>
            <a:ext cx="266330" cy="377907"/>
          </a:xfrm>
          <a:prstGeom prst="downArrow">
            <a:avLst>
              <a:gd name="adj1" fmla="val 37126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77CBCBD-5ABC-9512-5039-C1FD16291DAE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14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7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34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5A8A9BFF-46DC-90C2-0FC9-DCFA96E445CD}"/>
              </a:ext>
            </a:extLst>
          </p:cNvPr>
          <p:cNvSpPr/>
          <p:nvPr/>
        </p:nvSpPr>
        <p:spPr>
          <a:xfrm>
            <a:off x="4509263" y="2738599"/>
            <a:ext cx="84960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chemeClr val="accent4">
                    <a:lumMod val="75000"/>
                  </a:schemeClr>
                </a:solidFill>
              </a:rPr>
              <a:t>可行性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2ABDCF-0993-816A-87AC-75F6F4D2191A}"/>
              </a:ext>
            </a:extLst>
          </p:cNvPr>
          <p:cNvSpPr/>
          <p:nvPr/>
        </p:nvSpPr>
        <p:spPr>
          <a:xfrm>
            <a:off x="5369313" y="2738599"/>
            <a:ext cx="8439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chemeClr val="accent4">
                    <a:lumMod val="75000"/>
                  </a:schemeClr>
                </a:solidFill>
              </a:rPr>
              <a:t>市場性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D0FB1E-C661-A8E0-76E4-21F6CA87DE88}"/>
              </a:ext>
            </a:extLst>
          </p:cNvPr>
          <p:cNvSpPr/>
          <p:nvPr/>
        </p:nvSpPr>
        <p:spPr>
          <a:xfrm>
            <a:off x="4514890" y="2162535"/>
            <a:ext cx="84919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chemeClr val="accent4">
                    <a:lumMod val="75000"/>
                  </a:schemeClr>
                </a:solidFill>
              </a:rPr>
              <a:t>實用性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67507F-EA03-68E9-6E99-87960C27D4B9}"/>
              </a:ext>
            </a:extLst>
          </p:cNvPr>
          <p:cNvSpPr/>
          <p:nvPr/>
        </p:nvSpPr>
        <p:spPr>
          <a:xfrm>
            <a:off x="5369312" y="2162535"/>
            <a:ext cx="849600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chemeClr val="accent4">
                    <a:lumMod val="75000"/>
                  </a:schemeClr>
                </a:solidFill>
              </a:rPr>
              <a:t>創新性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AFD4B70-C057-28D8-C1FC-0752395E715E}"/>
              </a:ext>
            </a:extLst>
          </p:cNvPr>
          <p:cNvCxnSpPr>
            <a:cxnSpLocks/>
          </p:cNvCxnSpPr>
          <p:nvPr/>
        </p:nvCxnSpPr>
        <p:spPr>
          <a:xfrm>
            <a:off x="5364088" y="902395"/>
            <a:ext cx="0" cy="3672408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ADD3AD-5ED6-11AD-3B38-7B5BC6DDDB6F}"/>
              </a:ext>
            </a:extLst>
          </p:cNvPr>
          <p:cNvCxnSpPr/>
          <p:nvPr/>
        </p:nvCxnSpPr>
        <p:spPr>
          <a:xfrm>
            <a:off x="2267744" y="2738599"/>
            <a:ext cx="6120680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AAEF712C-861F-A553-024C-2A77E498F285}"/>
              </a:ext>
            </a:extLst>
          </p:cNvPr>
          <p:cNvSpPr/>
          <p:nvPr/>
        </p:nvSpPr>
        <p:spPr>
          <a:xfrm>
            <a:off x="2171344" y="1484375"/>
            <a:ext cx="2403296" cy="3077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讓民眾避開不佳的氣象狀況</a:t>
            </a:r>
          </a:p>
        </p:txBody>
      </p: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408E33C0-5CBD-2129-023C-111F2BBE790C}"/>
              </a:ext>
            </a:extLst>
          </p:cNvPr>
          <p:cNvSpPr/>
          <p:nvPr/>
        </p:nvSpPr>
        <p:spPr>
          <a:xfrm>
            <a:off x="6444208" y="898245"/>
            <a:ext cx="1440155" cy="3077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400" dirty="0"/>
              <a:t>Line Bot</a:t>
            </a:r>
            <a:r>
              <a:rPr kumimoji="1" lang="zh-TW" altLang="en-US" sz="1400" dirty="0"/>
              <a:t>好上手</a:t>
            </a: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B87385BC-A505-C736-9D9A-31A527D90BB0}"/>
              </a:ext>
            </a:extLst>
          </p:cNvPr>
          <p:cNvSpPr/>
          <p:nvPr/>
        </p:nvSpPr>
        <p:spPr>
          <a:xfrm>
            <a:off x="6444208" y="1773527"/>
            <a:ext cx="2232247" cy="307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精準預測異常氣海象狀況</a:t>
            </a: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0A548F37-DFD4-8A5D-4915-EAAFA63CDBF6}"/>
              </a:ext>
            </a:extLst>
          </p:cNvPr>
          <p:cNvSpPr/>
          <p:nvPr/>
        </p:nvSpPr>
        <p:spPr>
          <a:xfrm>
            <a:off x="6444208" y="2211167"/>
            <a:ext cx="1656184" cy="3077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船班停駛參考模型</a:t>
            </a: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D7FF2B9D-7F69-DBFF-C1F3-3A1F00CB9D93}"/>
              </a:ext>
            </a:extLst>
          </p:cNvPr>
          <p:cNvSpPr/>
          <p:nvPr/>
        </p:nvSpPr>
        <p:spPr>
          <a:xfrm>
            <a:off x="2171345" y="3229600"/>
            <a:ext cx="2247146" cy="309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前後端分離，開發效率高</a:t>
            </a:r>
          </a:p>
        </p:txBody>
      </p: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C1C87CA-DFE1-43C9-7E23-B0D33AC96AB8}"/>
              </a:ext>
            </a:extLst>
          </p:cNvPr>
          <p:cNvSpPr/>
          <p:nvPr/>
        </p:nvSpPr>
        <p:spPr>
          <a:xfrm>
            <a:off x="6336715" y="2955169"/>
            <a:ext cx="2555762" cy="3077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400" dirty="0"/>
              <a:t>200</a:t>
            </a:r>
            <a:r>
              <a:rPr kumimoji="1" lang="zh-TW" altLang="en-US" sz="1400" dirty="0"/>
              <a:t>多萬台灣人從事水上活動</a:t>
            </a: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97CB82E-41D8-9533-5D66-145B297520E9}"/>
              </a:ext>
            </a:extLst>
          </p:cNvPr>
          <p:cNvSpPr/>
          <p:nvPr/>
        </p:nvSpPr>
        <p:spPr>
          <a:xfrm>
            <a:off x="6336715" y="3825519"/>
            <a:ext cx="2451600" cy="3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與海巡署合作建置回報系統</a:t>
            </a:r>
          </a:p>
        </p:txBody>
      </p:sp>
      <p:sp>
        <p:nvSpPr>
          <p:cNvPr id="47" name="圓角矩形 46">
            <a:extLst>
              <a:ext uri="{FF2B5EF4-FFF2-40B4-BE49-F238E27FC236}">
                <a16:creationId xmlns:a16="http://schemas.microsoft.com/office/drawing/2014/main" id="{4F831166-42E7-3CF9-85A1-F2F751AE1352}"/>
              </a:ext>
            </a:extLst>
          </p:cNvPr>
          <p:cNvSpPr/>
          <p:nvPr/>
        </p:nvSpPr>
        <p:spPr>
          <a:xfrm>
            <a:off x="6336715" y="4259252"/>
            <a:ext cx="2448261" cy="3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與商家、環團推廣淨零碳排</a:t>
            </a: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C550CE4A-8017-B718-B959-0239143CB863}"/>
              </a:ext>
            </a:extLst>
          </p:cNvPr>
          <p:cNvCxnSpPr/>
          <p:nvPr/>
        </p:nvCxnSpPr>
        <p:spPr>
          <a:xfrm>
            <a:off x="3491880" y="483518"/>
            <a:ext cx="36004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997D350-DE5E-DF9A-F550-A4AF0868633F}"/>
              </a:ext>
            </a:extLst>
          </p:cNvPr>
          <p:cNvSpPr txBox="1"/>
          <p:nvPr/>
        </p:nvSpPr>
        <p:spPr>
          <a:xfrm>
            <a:off x="3863826" y="32633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/>
              <a:t>現階段達成目標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6677D34-34EE-D0B4-E26B-5C1B30FFB4CB}"/>
              </a:ext>
            </a:extLst>
          </p:cNvPr>
          <p:cNvCxnSpPr/>
          <p:nvPr/>
        </p:nvCxnSpPr>
        <p:spPr>
          <a:xfrm>
            <a:off x="5531088" y="483518"/>
            <a:ext cx="36004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B999F44-D169-642D-B197-33FEED910AA3}"/>
              </a:ext>
            </a:extLst>
          </p:cNvPr>
          <p:cNvSpPr txBox="1"/>
          <p:nvPr/>
        </p:nvSpPr>
        <p:spPr>
          <a:xfrm>
            <a:off x="5903034" y="3263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/>
              <a:t>中長期目標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4C49239-61F2-F3CD-E37D-1A8D123AC044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16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FBC1F971-52EB-F285-C928-69C758A12B8B}"/>
              </a:ext>
            </a:extLst>
          </p:cNvPr>
          <p:cNvSpPr/>
          <p:nvPr/>
        </p:nvSpPr>
        <p:spPr>
          <a:xfrm>
            <a:off x="2171344" y="1048771"/>
            <a:ext cx="2760694" cy="3077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將跨平台資料視覺化，一目了然</a:t>
            </a: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8B5A84B-18AF-AB36-52F5-68A34DE1A953}"/>
              </a:ext>
            </a:extLst>
          </p:cNvPr>
          <p:cNvSpPr/>
          <p:nvPr/>
        </p:nvSpPr>
        <p:spPr>
          <a:xfrm>
            <a:off x="6444208" y="1335886"/>
            <a:ext cx="2016221" cy="3077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直接推薦你出遊的日期</a:t>
            </a: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9F81F70F-8AC7-67C7-02F9-71BF702D1AF9}"/>
              </a:ext>
            </a:extLst>
          </p:cNvPr>
          <p:cNvSpPr/>
          <p:nvPr/>
        </p:nvSpPr>
        <p:spPr>
          <a:xfrm>
            <a:off x="2171345" y="3667026"/>
            <a:ext cx="2592288" cy="309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部署在雲端伺服器，易於延展</a:t>
            </a:r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1BD68D6B-0B2D-6FDA-C4D7-C25FC4771111}"/>
              </a:ext>
            </a:extLst>
          </p:cNvPr>
          <p:cNvSpPr/>
          <p:nvPr/>
        </p:nvSpPr>
        <p:spPr>
          <a:xfrm>
            <a:off x="6336716" y="3392809"/>
            <a:ext cx="2016221" cy="3077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民眾對</a:t>
            </a:r>
            <a:r>
              <a:rPr kumimoji="1" lang="en-US" altLang="zh-TW" sz="1400" dirty="0"/>
              <a:t>Line</a:t>
            </a:r>
            <a:r>
              <a:rPr kumimoji="1" lang="zh-TW" altLang="en-US" sz="1400" dirty="0"/>
              <a:t>的接受度高</a:t>
            </a: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23730B3D-7769-4983-3409-ED1FD6C4844E}"/>
              </a:ext>
            </a:extLst>
          </p:cNvPr>
          <p:cNvSpPr/>
          <p:nvPr/>
        </p:nvSpPr>
        <p:spPr>
          <a:xfrm>
            <a:off x="2171344" y="4104452"/>
            <a:ext cx="3069314" cy="3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將資料移轉到可靠性高的分散式系統</a:t>
            </a: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6276B97F-33D5-FFD3-8F3A-966EA8B3D18A}"/>
              </a:ext>
            </a:extLst>
          </p:cNvPr>
          <p:cNvSpPr/>
          <p:nvPr/>
        </p:nvSpPr>
        <p:spPr>
          <a:xfrm>
            <a:off x="2171344" y="1929605"/>
            <a:ext cx="1656183" cy="3077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/>
              <a:t>主動推播即時氣象</a:t>
            </a:r>
          </a:p>
        </p:txBody>
      </p:sp>
    </p:spTree>
    <p:extLst>
      <p:ext uri="{BB962C8B-B14F-4D97-AF65-F5344CB8AC3E}">
        <p14:creationId xmlns:p14="http://schemas.microsoft.com/office/powerpoint/2010/main" val="277679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F072629-F81B-4072-1A60-23CC73714A69}"/>
              </a:ext>
            </a:extLst>
          </p:cNvPr>
          <p:cNvSpPr txBox="1"/>
          <p:nvPr/>
        </p:nvSpPr>
        <p:spPr>
          <a:xfrm>
            <a:off x="1907704" y="3282538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https://www.youtube.com/watch?v=znyYAMQqEug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53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2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67" y="1707654"/>
            <a:ext cx="1651819" cy="4030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-1567" y="1635646"/>
            <a:ext cx="1651819" cy="8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溺水數據</a:t>
            </a:r>
            <a:endParaRPr lang="en-US" altLang="zh-TW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同質產品比較</a:t>
            </a:r>
            <a:endParaRPr lang="en-US" altLang="zh-TW" sz="16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915816" y="585340"/>
            <a:ext cx="4925151" cy="3972819"/>
            <a:chOff x="2555776" y="282570"/>
            <a:chExt cx="5801872" cy="4680016"/>
          </a:xfrm>
        </p:grpSpPr>
        <p:pic>
          <p:nvPicPr>
            <p:cNvPr id="1026" name="Picture 2" descr="https://lh4.googleusercontent.com/nTATen_4LlB-xGtBzqDOCOUTTKslOVFhLriFHCiTbFsNPBqN2FTE6Y5b5gYmXTWOyEeuA7gKHJ6DU_X06K4OuJH_Zp6eq31NTVvml2fDSNuXvBvi0_ytsVvNYjavFrVoQlqCMLvWeStNFdQQYLSO9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555776" y="282570"/>
              <a:ext cx="5801872" cy="468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4.googleusercontent.com/nTATen_4LlB-xGtBzqDOCOUTTKslOVFhLriFHCiTbFsNPBqN2FTE6Y5b5gYmXTWOyEeuA7gKHJ6DU_X06K4OuJH_Zp6eq31NTVvml2fDSNuXvBvi0_ytsVvNYjavFrVoQlqCMLvWeStNFdQQYLSO9Q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96136" y="282570"/>
              <a:ext cx="2561512" cy="245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A8E96237-A0A3-A0B8-50BB-99289EEC607D}"/>
              </a:ext>
            </a:extLst>
          </p:cNvPr>
          <p:cNvSpPr/>
          <p:nvPr/>
        </p:nvSpPr>
        <p:spPr>
          <a:xfrm>
            <a:off x="6372200" y="2355726"/>
            <a:ext cx="100811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EBF4C3-09B7-90D4-1576-002A0AA8B813}"/>
              </a:ext>
            </a:extLst>
          </p:cNvPr>
          <p:cNvSpPr txBox="1"/>
          <p:nvPr/>
        </p:nvSpPr>
        <p:spPr>
          <a:xfrm>
            <a:off x="1835696" y="4659982"/>
            <a:ext cx="32006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b="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資料來源：</a:t>
            </a:r>
            <a:r>
              <a:rPr lang="en-US" altLang="zh-TW" sz="900" dirty="0">
                <a:latin typeface="微軟正黑體" panose="020B0604030504040204" pitchFamily="34" charset="-120"/>
              </a:rPr>
              <a:t> </a:t>
            </a:r>
            <a:r>
              <a:rPr lang="zh-TW" altLang="en-US" sz="900" dirty="0">
                <a:latin typeface="微軟正黑體" panose="020B0604030504040204" pitchFamily="34" charset="-120"/>
              </a:rPr>
              <a:t>體育署</a:t>
            </a:r>
            <a:endParaRPr lang="en" altLang="zh-TW" sz="900" b="0" dirty="0">
              <a:effectLst/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299A5D-3F44-7850-52A4-E5E6B6F3566C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04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9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67" y="2067694"/>
            <a:ext cx="1651819" cy="4030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-1567" y="1635646"/>
            <a:ext cx="1651819" cy="82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溺水數據</a:t>
            </a:r>
            <a:endParaRPr lang="en-US" altLang="zh-TW" sz="16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產品特色比較</a:t>
            </a:r>
            <a:endParaRPr lang="en-US" altLang="zh-TW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5503E0F-71B5-92C9-0106-3EBA4A0BE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55182"/>
              </p:ext>
            </p:extLst>
          </p:nvPr>
        </p:nvGraphicFramePr>
        <p:xfrm>
          <a:off x="2267744" y="385030"/>
          <a:ext cx="6336704" cy="4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6728">
                  <a:extLst>
                    <a:ext uri="{9D8B030D-6E8A-4147-A177-3AD203B41FA5}">
                      <a16:colId xmlns:a16="http://schemas.microsoft.com/office/drawing/2014/main" val="3579149053"/>
                    </a:ext>
                  </a:extLst>
                </a:gridCol>
                <a:gridCol w="2344988">
                  <a:extLst>
                    <a:ext uri="{9D8B030D-6E8A-4147-A177-3AD203B41FA5}">
                      <a16:colId xmlns:a16="http://schemas.microsoft.com/office/drawing/2014/main" val="4030411435"/>
                    </a:ext>
                  </a:extLst>
                </a:gridCol>
                <a:gridCol w="2344988">
                  <a:extLst>
                    <a:ext uri="{9D8B030D-6E8A-4147-A177-3AD203B41FA5}">
                      <a16:colId xmlns:a16="http://schemas.microsoft.com/office/drawing/2014/main" val="3470392566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海是會害怕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防溺總動員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00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產品類型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Line Bot</a:t>
                      </a:r>
                      <a:endParaRPr lang="zh-TW" altLang="en-US" sz="1400" dirty="0">
                        <a:solidFill>
                          <a:srgbClr val="595959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App</a:t>
                      </a:r>
                      <a:endParaRPr lang="zh-TW" altLang="en-US" sz="1400" dirty="0">
                        <a:solidFill>
                          <a:srgbClr val="595959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9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氣海象查詢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推薦功能</a:t>
                      </a:r>
                      <a:endParaRPr lang="en-US" altLang="zh-TW" sz="1400" dirty="0">
                        <a:solidFill>
                          <a:srgbClr val="595959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全台各地當天、未來三天、未來一週資訊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僅彰化地區的即時雨量、潮汐資訊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3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歷史人潮資訊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提供全台各地的歷史人潮資訊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1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航線資訊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提供藍色公路資訊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推播提醒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每日定時推播當日氣候資訊</a:t>
                      </a:r>
                      <a:endParaRPr lang="en-US" altLang="zh-TW" sz="1400" dirty="0">
                        <a:solidFill>
                          <a:srgbClr val="595959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氣候劇烈偵測推播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4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地圖查看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危險水域地點</a:t>
                      </a:r>
                      <a:endParaRPr lang="en-US" altLang="zh-TW" sz="1400" dirty="0">
                        <a:solidFill>
                          <a:srgbClr val="595959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水質資訊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AED</a:t>
                      </a: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地點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僅標示彰化地區的危險水域地點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616372"/>
                  </a:ext>
                </a:extLst>
              </a:tr>
              <a:tr h="346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安全知識宣導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以容易記住的標語呼籲水域安全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400" dirty="0">
                          <a:solidFill>
                            <a:srgbClr val="595959"/>
                          </a:solidFill>
                          <a:latin typeface="+mj-ea"/>
                          <a:ea typeface="+mj-ea"/>
                        </a:rPr>
                        <a:t>以問答測驗的方式呼籲水域安全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34899"/>
                  </a:ext>
                </a:extLst>
              </a:tr>
            </a:tbl>
          </a:graphicData>
        </a:graphic>
      </p:graphicFrame>
      <p:pic>
        <p:nvPicPr>
          <p:cNvPr id="1042" name="Picture 18" descr="page4image55665472">
            <a:extLst>
              <a:ext uri="{FF2B5EF4-FFF2-40B4-BE49-F238E27FC236}">
                <a16:creationId xmlns:a16="http://schemas.microsoft.com/office/drawing/2014/main" id="{14F71142-F881-4785-9EA7-D72A5FF8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age4image55665664">
            <a:extLst>
              <a:ext uri="{FF2B5EF4-FFF2-40B4-BE49-F238E27FC236}">
                <a16:creationId xmlns:a16="http://schemas.microsoft.com/office/drawing/2014/main" id="{FCC543E1-E4C8-5AB6-8E83-0D5601B7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96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ge4image55665856">
            <a:extLst>
              <a:ext uri="{FF2B5EF4-FFF2-40B4-BE49-F238E27FC236}">
                <a16:creationId xmlns:a16="http://schemas.microsoft.com/office/drawing/2014/main" id="{5A7A0449-8EC1-3ECD-E4D5-8866AAD2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age4image55666048">
            <a:extLst>
              <a:ext uri="{FF2B5EF4-FFF2-40B4-BE49-F238E27FC236}">
                <a16:creationId xmlns:a16="http://schemas.microsoft.com/office/drawing/2014/main" id="{B80832EB-F2DA-9CED-BA58-8D560CD6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ge4image55666240">
            <a:extLst>
              <a:ext uri="{FF2B5EF4-FFF2-40B4-BE49-F238E27FC236}">
                <a16:creationId xmlns:a16="http://schemas.microsoft.com/office/drawing/2014/main" id="{A96E2D72-004A-0043-64B4-2BA472D5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96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age4image55666432">
            <a:extLst>
              <a:ext uri="{FF2B5EF4-FFF2-40B4-BE49-F238E27FC236}">
                <a16:creationId xmlns:a16="http://schemas.microsoft.com/office/drawing/2014/main" id="{6E149D77-4340-B214-114C-DFCA37D1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ge4image55666624">
            <a:extLst>
              <a:ext uri="{FF2B5EF4-FFF2-40B4-BE49-F238E27FC236}">
                <a16:creationId xmlns:a16="http://schemas.microsoft.com/office/drawing/2014/main" id="{BEF07823-E725-A9AF-079C-AE2060B6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age4image55666816">
            <a:extLst>
              <a:ext uri="{FF2B5EF4-FFF2-40B4-BE49-F238E27FC236}">
                <a16:creationId xmlns:a16="http://schemas.microsoft.com/office/drawing/2014/main" id="{43AC2DFF-A80A-6672-B6E2-87E92B79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96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age4image55667008">
            <a:extLst>
              <a:ext uri="{FF2B5EF4-FFF2-40B4-BE49-F238E27FC236}">
                <a16:creationId xmlns:a16="http://schemas.microsoft.com/office/drawing/2014/main" id="{9129AE5B-1B56-2F5B-8028-50F2DDEA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age4image55667200">
            <a:extLst>
              <a:ext uri="{FF2B5EF4-FFF2-40B4-BE49-F238E27FC236}">
                <a16:creationId xmlns:a16="http://schemas.microsoft.com/office/drawing/2014/main" id="{3DD86FBC-7CDE-7C22-E560-673DEDD7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5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age4image55667392">
            <a:extLst>
              <a:ext uri="{FF2B5EF4-FFF2-40B4-BE49-F238E27FC236}">
                <a16:creationId xmlns:a16="http://schemas.microsoft.com/office/drawing/2014/main" id="{7D8AF995-7254-AD7A-FB09-E95504C6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96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page4image55667584">
            <a:extLst>
              <a:ext uri="{FF2B5EF4-FFF2-40B4-BE49-F238E27FC236}">
                <a16:creationId xmlns:a16="http://schemas.microsoft.com/office/drawing/2014/main" id="{3600BC8A-3A1C-5EF8-D729-6FEAF983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D67E0BB-F1E0-4BD4-B014-3C6298C2E087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05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42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567" y="1694262"/>
            <a:ext cx="1651819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830087" y="1347614"/>
            <a:ext cx="7166791" cy="1699825"/>
            <a:chOff x="3409263" y="399669"/>
            <a:chExt cx="3929491" cy="1590918"/>
          </a:xfrm>
        </p:grpSpPr>
        <p:sp>
          <p:nvSpPr>
            <p:cNvPr id="3" name="直角三角形 2"/>
            <p:cNvSpPr/>
            <p:nvPr/>
          </p:nvSpPr>
          <p:spPr>
            <a:xfrm rot="19080996" flipV="1">
              <a:off x="3528637" y="1218073"/>
              <a:ext cx="349618" cy="352397"/>
            </a:xfrm>
            <a:prstGeom prst="rtTriangl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656187" y="399669"/>
              <a:ext cx="3550075" cy="159091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>
                  <a:alpha val="50980"/>
                </a:schemeClr>
              </a:solidFill>
              <a:prstDash val="soli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" name="五边形 25"/>
            <p:cNvSpPr/>
            <p:nvPr/>
          </p:nvSpPr>
          <p:spPr>
            <a:xfrm>
              <a:off x="3453629" y="694284"/>
              <a:ext cx="827450" cy="824921"/>
            </a:xfrm>
            <a:prstGeom prst="homePlat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TextBox 34"/>
            <p:cNvSpPr txBox="1"/>
            <p:nvPr/>
          </p:nvSpPr>
          <p:spPr>
            <a:xfrm flipH="1">
              <a:off x="3409263" y="929975"/>
              <a:ext cx="827450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zh-TW" altLang="en-US" sz="2800" dirty="0">
                  <a:solidFill>
                    <a:schemeClr val="bg1"/>
                  </a:solidFill>
                  <a:latin typeface="+mj-ea"/>
                  <a:ea typeface="+mj-ea"/>
                  <a:cs typeface="Times New Roman" pitchFamily="18" charset="0"/>
                </a:rPr>
                <a:t>需求</a:t>
              </a:r>
            </a:p>
          </p:txBody>
        </p:sp>
        <p:sp>
          <p:nvSpPr>
            <p:cNvPr id="7" name="TextBox 37"/>
            <p:cNvSpPr txBox="1"/>
            <p:nvPr/>
          </p:nvSpPr>
          <p:spPr>
            <a:xfrm>
              <a:off x="4281079" y="655433"/>
              <a:ext cx="3057675" cy="985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ts val="24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想事先得知當地天氣狀況</a:t>
              </a:r>
            </a:p>
            <a:p>
              <a:pPr marL="285750" lvl="0" indent="-285750">
                <a:lnSpc>
                  <a:spcPts val="24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想提前得知進行水上活動地點的浪況、潮汐變化</a:t>
              </a:r>
            </a:p>
            <a:p>
              <a:pPr marL="285750" lvl="0" indent="-285750">
                <a:lnSpc>
                  <a:spcPts val="24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想避開危險水域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034199" y="2722469"/>
            <a:ext cx="7298562" cy="1664061"/>
            <a:chOff x="2977518" y="1697221"/>
            <a:chExt cx="4136587" cy="1557445"/>
          </a:xfrm>
        </p:grpSpPr>
        <p:sp>
          <p:nvSpPr>
            <p:cNvPr id="9" name="直角三角形 8"/>
            <p:cNvSpPr/>
            <p:nvPr/>
          </p:nvSpPr>
          <p:spPr>
            <a:xfrm rot="19080996" flipV="1">
              <a:off x="3068375" y="2583425"/>
              <a:ext cx="349618" cy="352397"/>
            </a:xfrm>
            <a:prstGeom prst="rt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8"/>
            <p:cNvSpPr/>
            <p:nvPr/>
          </p:nvSpPr>
          <p:spPr>
            <a:xfrm>
              <a:off x="3183213" y="1697221"/>
              <a:ext cx="2585063" cy="1557445"/>
            </a:xfrm>
            <a:custGeom>
              <a:avLst/>
              <a:gdLst>
                <a:gd name="connsiteX0" fmla="*/ 0 w 4320480"/>
                <a:gd name="connsiteY0" fmla="*/ 0 h 1944216"/>
                <a:gd name="connsiteX1" fmla="*/ 4320480 w 4320480"/>
                <a:gd name="connsiteY1" fmla="*/ 0 h 1944216"/>
                <a:gd name="connsiteX2" fmla="*/ 4320480 w 4320480"/>
                <a:gd name="connsiteY2" fmla="*/ 1944216 h 1944216"/>
                <a:gd name="connsiteX3" fmla="*/ 0 w 4320480"/>
                <a:gd name="connsiteY3" fmla="*/ 1944216 h 1944216"/>
                <a:gd name="connsiteX4" fmla="*/ 0 w 4320480"/>
                <a:gd name="connsiteY4" fmla="*/ 0 h 1944216"/>
                <a:gd name="connsiteX0" fmla="*/ 4320480 w 4411920"/>
                <a:gd name="connsiteY0" fmla="*/ 0 h 1944216"/>
                <a:gd name="connsiteX1" fmla="*/ 4320480 w 4411920"/>
                <a:gd name="connsiteY1" fmla="*/ 1944216 h 1944216"/>
                <a:gd name="connsiteX2" fmla="*/ 0 w 4411920"/>
                <a:gd name="connsiteY2" fmla="*/ 1944216 h 1944216"/>
                <a:gd name="connsiteX3" fmla="*/ 0 w 4411920"/>
                <a:gd name="connsiteY3" fmla="*/ 0 h 1944216"/>
                <a:gd name="connsiteX4" fmla="*/ 4411920 w 4411920"/>
                <a:gd name="connsiteY4" fmla="*/ 91440 h 1944216"/>
                <a:gd name="connsiteX0" fmla="*/ 4320480 w 4320480"/>
                <a:gd name="connsiteY0" fmla="*/ 0 h 1944216"/>
                <a:gd name="connsiteX1" fmla="*/ 4320480 w 4320480"/>
                <a:gd name="connsiteY1" fmla="*/ 1944216 h 1944216"/>
                <a:gd name="connsiteX2" fmla="*/ 0 w 4320480"/>
                <a:gd name="connsiteY2" fmla="*/ 1944216 h 1944216"/>
                <a:gd name="connsiteX3" fmla="*/ 0 w 4320480"/>
                <a:gd name="connsiteY3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0" h="1944216">
                  <a:moveTo>
                    <a:pt x="4320480" y="0"/>
                  </a:moveTo>
                  <a:lnTo>
                    <a:pt x="4320480" y="1944216"/>
                  </a:lnTo>
                  <a:lnTo>
                    <a:pt x="0" y="1944216"/>
                  </a:ln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chemeClr val="accent3">
                  <a:alpha val="50980"/>
                </a:schemeClr>
              </a:solidFill>
              <a:prstDash val="soli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五边形 28"/>
            <p:cNvSpPr/>
            <p:nvPr/>
          </p:nvSpPr>
          <p:spPr>
            <a:xfrm>
              <a:off x="2985557" y="2020049"/>
              <a:ext cx="1067579" cy="824921"/>
            </a:xfrm>
            <a:prstGeom prst="homePlat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TextBox 35"/>
            <p:cNvSpPr txBox="1"/>
            <p:nvPr/>
          </p:nvSpPr>
          <p:spPr>
            <a:xfrm flipH="1">
              <a:off x="2977518" y="2281115"/>
              <a:ext cx="1019052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zh-TW" alt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功能滿足</a:t>
              </a:r>
            </a:p>
          </p:txBody>
        </p:sp>
        <p:sp>
          <p:nvSpPr>
            <p:cNvPr id="13" name="TextBox 38"/>
            <p:cNvSpPr txBox="1"/>
            <p:nvPr/>
          </p:nvSpPr>
          <p:spPr>
            <a:xfrm>
              <a:off x="4127983" y="1854980"/>
              <a:ext cx="2986122" cy="1155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主動推播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氣象及海象查詢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水域地點地圖查看</a:t>
              </a:r>
            </a:p>
          </p:txBody>
        </p:sp>
      </p:grpSp>
      <p:sp>
        <p:nvSpPr>
          <p:cNvPr id="14" name="圓角矩形 13"/>
          <p:cNvSpPr/>
          <p:nvPr/>
        </p:nvSpPr>
        <p:spPr>
          <a:xfrm>
            <a:off x="4185688" y="411510"/>
            <a:ext cx="2664296" cy="57606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喜愛水上活動的民眾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-1567" y="1635646"/>
            <a:ext cx="1651819" cy="8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喜愛水上活動</a:t>
            </a:r>
            <a:endParaRPr lang="en-US" altLang="zh-TW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搭船或海釣者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8A1C492-ACFB-A553-2DB9-6DE86262CF4F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07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2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567" y="2067694"/>
            <a:ext cx="1651819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830087" y="1347614"/>
            <a:ext cx="7166791" cy="1699825"/>
            <a:chOff x="3409263" y="399669"/>
            <a:chExt cx="3929491" cy="1590918"/>
          </a:xfrm>
        </p:grpSpPr>
        <p:sp>
          <p:nvSpPr>
            <p:cNvPr id="3" name="直角三角形 2"/>
            <p:cNvSpPr/>
            <p:nvPr/>
          </p:nvSpPr>
          <p:spPr>
            <a:xfrm rot="19080996" flipV="1">
              <a:off x="3528637" y="1218073"/>
              <a:ext cx="349618" cy="352397"/>
            </a:xfrm>
            <a:prstGeom prst="rtTriangl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656187" y="399669"/>
              <a:ext cx="3550075" cy="159091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>
                  <a:alpha val="50980"/>
                </a:schemeClr>
              </a:solidFill>
              <a:prstDash val="soli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" name="五边形 25"/>
            <p:cNvSpPr/>
            <p:nvPr/>
          </p:nvSpPr>
          <p:spPr>
            <a:xfrm>
              <a:off x="3453629" y="694284"/>
              <a:ext cx="827450" cy="824921"/>
            </a:xfrm>
            <a:prstGeom prst="homePlat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TextBox 34"/>
            <p:cNvSpPr txBox="1"/>
            <p:nvPr/>
          </p:nvSpPr>
          <p:spPr>
            <a:xfrm flipH="1">
              <a:off x="3409263" y="929975"/>
              <a:ext cx="827450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zh-TW" altLang="en-US" sz="2800" dirty="0">
                  <a:solidFill>
                    <a:schemeClr val="bg1"/>
                  </a:solidFill>
                  <a:latin typeface="+mj-ea"/>
                  <a:ea typeface="+mj-ea"/>
                  <a:cs typeface="Times New Roman" pitchFamily="18" charset="0"/>
                </a:rPr>
                <a:t>需求</a:t>
              </a:r>
            </a:p>
          </p:txBody>
        </p:sp>
        <p:sp>
          <p:nvSpPr>
            <p:cNvPr id="7" name="TextBox 37"/>
            <p:cNvSpPr txBox="1"/>
            <p:nvPr/>
          </p:nvSpPr>
          <p:spPr>
            <a:xfrm>
              <a:off x="4281079" y="789461"/>
              <a:ext cx="3057675" cy="634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ts val="24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想得知海象預報</a:t>
              </a:r>
            </a:p>
            <a:p>
              <a:pPr marL="285750" lvl="0" indent="-285750">
                <a:lnSpc>
                  <a:spcPts val="24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獲得航線浪況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034199" y="2722469"/>
            <a:ext cx="7298562" cy="1664061"/>
            <a:chOff x="2977518" y="1697221"/>
            <a:chExt cx="4136587" cy="1557445"/>
          </a:xfrm>
        </p:grpSpPr>
        <p:sp>
          <p:nvSpPr>
            <p:cNvPr id="9" name="直角三角形 8"/>
            <p:cNvSpPr/>
            <p:nvPr/>
          </p:nvSpPr>
          <p:spPr>
            <a:xfrm rot="19080996" flipV="1">
              <a:off x="3068375" y="2583425"/>
              <a:ext cx="349618" cy="352397"/>
            </a:xfrm>
            <a:prstGeom prst="rtTriangl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8"/>
            <p:cNvSpPr/>
            <p:nvPr/>
          </p:nvSpPr>
          <p:spPr>
            <a:xfrm>
              <a:off x="3183213" y="1697221"/>
              <a:ext cx="2585063" cy="1557445"/>
            </a:xfrm>
            <a:custGeom>
              <a:avLst/>
              <a:gdLst>
                <a:gd name="connsiteX0" fmla="*/ 0 w 4320480"/>
                <a:gd name="connsiteY0" fmla="*/ 0 h 1944216"/>
                <a:gd name="connsiteX1" fmla="*/ 4320480 w 4320480"/>
                <a:gd name="connsiteY1" fmla="*/ 0 h 1944216"/>
                <a:gd name="connsiteX2" fmla="*/ 4320480 w 4320480"/>
                <a:gd name="connsiteY2" fmla="*/ 1944216 h 1944216"/>
                <a:gd name="connsiteX3" fmla="*/ 0 w 4320480"/>
                <a:gd name="connsiteY3" fmla="*/ 1944216 h 1944216"/>
                <a:gd name="connsiteX4" fmla="*/ 0 w 4320480"/>
                <a:gd name="connsiteY4" fmla="*/ 0 h 1944216"/>
                <a:gd name="connsiteX0" fmla="*/ 4320480 w 4411920"/>
                <a:gd name="connsiteY0" fmla="*/ 0 h 1944216"/>
                <a:gd name="connsiteX1" fmla="*/ 4320480 w 4411920"/>
                <a:gd name="connsiteY1" fmla="*/ 1944216 h 1944216"/>
                <a:gd name="connsiteX2" fmla="*/ 0 w 4411920"/>
                <a:gd name="connsiteY2" fmla="*/ 1944216 h 1944216"/>
                <a:gd name="connsiteX3" fmla="*/ 0 w 4411920"/>
                <a:gd name="connsiteY3" fmla="*/ 0 h 1944216"/>
                <a:gd name="connsiteX4" fmla="*/ 4411920 w 4411920"/>
                <a:gd name="connsiteY4" fmla="*/ 91440 h 1944216"/>
                <a:gd name="connsiteX0" fmla="*/ 4320480 w 4320480"/>
                <a:gd name="connsiteY0" fmla="*/ 0 h 1944216"/>
                <a:gd name="connsiteX1" fmla="*/ 4320480 w 4320480"/>
                <a:gd name="connsiteY1" fmla="*/ 1944216 h 1944216"/>
                <a:gd name="connsiteX2" fmla="*/ 0 w 4320480"/>
                <a:gd name="connsiteY2" fmla="*/ 1944216 h 1944216"/>
                <a:gd name="connsiteX3" fmla="*/ 0 w 4320480"/>
                <a:gd name="connsiteY3" fmla="*/ 0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0" h="1944216">
                  <a:moveTo>
                    <a:pt x="4320480" y="0"/>
                  </a:moveTo>
                  <a:lnTo>
                    <a:pt x="4320480" y="1944216"/>
                  </a:lnTo>
                  <a:lnTo>
                    <a:pt x="0" y="1944216"/>
                  </a:ln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chemeClr val="accent3">
                  <a:alpha val="50980"/>
                </a:schemeClr>
              </a:solidFill>
              <a:prstDash val="solid"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五边形 28"/>
            <p:cNvSpPr/>
            <p:nvPr/>
          </p:nvSpPr>
          <p:spPr>
            <a:xfrm>
              <a:off x="2985557" y="2020049"/>
              <a:ext cx="1067579" cy="824921"/>
            </a:xfrm>
            <a:prstGeom prst="homePlat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kern="0">
                <a:solidFill>
                  <a:sysClr val="window" lastClr="FFFF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TextBox 35"/>
            <p:cNvSpPr txBox="1"/>
            <p:nvPr/>
          </p:nvSpPr>
          <p:spPr>
            <a:xfrm flipH="1">
              <a:off x="2977518" y="2281115"/>
              <a:ext cx="1019052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zh-TW" alt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功能滿足</a:t>
              </a:r>
            </a:p>
          </p:txBody>
        </p:sp>
        <p:sp>
          <p:nvSpPr>
            <p:cNvPr id="13" name="TextBox 38"/>
            <p:cNvSpPr txBox="1"/>
            <p:nvPr/>
          </p:nvSpPr>
          <p:spPr>
            <a:xfrm>
              <a:off x="4127983" y="1860401"/>
              <a:ext cx="2986122" cy="1081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水域地點地圖查詢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氣象及海象查詢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航線浪高及風速圖 </a:t>
              </a:r>
            </a:p>
          </p:txBody>
        </p:sp>
      </p:grpSp>
      <p:sp>
        <p:nvSpPr>
          <p:cNvPr id="14" name="圓角矩形 13"/>
          <p:cNvSpPr/>
          <p:nvPr/>
        </p:nvSpPr>
        <p:spPr>
          <a:xfrm>
            <a:off x="3923928" y="411510"/>
            <a:ext cx="3070979" cy="57606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想搭船出遊或海釣的民眾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-1567" y="1635646"/>
            <a:ext cx="1651819" cy="82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喜愛水上活動</a:t>
            </a:r>
            <a:endParaRPr lang="en-US" altLang="zh-TW" sz="1600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搭船或海釣者</a:t>
            </a:r>
            <a:endParaRPr lang="en-US" altLang="zh-TW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D27473-EF50-8E1B-3BE7-ABA4CEDE73DA}"/>
              </a:ext>
            </a:extLst>
          </p:cNvPr>
          <p:cNvSpPr txBox="1"/>
          <p:nvPr/>
        </p:nvSpPr>
        <p:spPr>
          <a:xfrm>
            <a:off x="8784976" y="4817616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08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8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00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508</Words>
  <Application>Microsoft Macintosh PowerPoint</Application>
  <PresentationFormat>如螢幕大小 (16:9)</PresentationFormat>
  <Paragraphs>143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標楷體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孟潔 紀</cp:lastModifiedBy>
  <cp:revision>233</cp:revision>
  <dcterms:created xsi:type="dcterms:W3CDTF">2020-05-26T16:13:46Z</dcterms:created>
  <dcterms:modified xsi:type="dcterms:W3CDTF">2022-06-07T08:56:11Z</dcterms:modified>
</cp:coreProperties>
</file>