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889FAD6-2E5B-4333-993F-47B37E8BC100}">
  <a:tblStyle styleId="{E889FAD6-2E5B-4333-993F-47B37E8BC1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90c1acd7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90c1acd7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9956a1960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89956a1960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9956a1960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89956a1960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9956a1960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89956a1960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9956a1960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89956a1960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90c1acd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90c1acd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9956a1960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9956a1960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090c1acd7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090c1acd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090c1acd7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090c1acd7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090c1acd7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090c1acd7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899562e5e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899562e5e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89956a1960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89956a1960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89956a1960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89956a196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90c1acd7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90c1acd7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9956a196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9956a196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9956a1960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89956a1960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9956a1960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89956a1960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9956a1960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9956a1960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9956a1960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89956a1960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98550" y="0"/>
            <a:ext cx="1345451" cy="134795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Relationship Id="rId4" Type="http://schemas.openxmlformats.org/officeDocument/2006/relationships/image" Target="../media/image1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20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464108" y="-1334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5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M1 </a:t>
            </a:r>
            <a:endParaRPr b="1" sz="5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5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ORIENTATION</a:t>
            </a:r>
            <a:endParaRPr b="1" sz="5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167200" y="1481725"/>
            <a:ext cx="15747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By VGFM 2022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00" y="1919175"/>
            <a:ext cx="4299100" cy="316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919175"/>
            <a:ext cx="4299098" cy="31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Times New Roman"/>
              <a:buAutoNum type="arabicPeriod"/>
            </a:pPr>
            <a:r>
              <a:rPr b="1" lang="vi" sz="28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M1 examination</a:t>
            </a:r>
            <a:endParaRPr b="1" sz="28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125225" y="1152475"/>
            <a:ext cx="8707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700"/>
              <a:buFont typeface="Times New Roman"/>
              <a:buChar char="-"/>
            </a:pPr>
            <a:r>
              <a:rPr b="1" lang="vi" sz="27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Đậu M1 =  Đậu viết + Đậu nói</a:t>
            </a:r>
            <a:endParaRPr sz="27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Char char="-"/>
            </a:pPr>
            <a:r>
              <a:rPr b="1" lang="vi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Chuẩn đậu viết:</a:t>
            </a:r>
            <a:r>
              <a:rPr lang="vi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đúng ít nhất 60% số câu (</a:t>
            </a:r>
            <a:r>
              <a:rPr b="1" lang="vi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192/320 câu</a:t>
            </a:r>
            <a:r>
              <a:rPr lang="vi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Char char="-"/>
            </a:pPr>
            <a:r>
              <a:rPr b="1" lang="vi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Chuẩn đậu nói:</a:t>
            </a:r>
            <a:r>
              <a:rPr lang="vi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vi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điểm trung bình</a:t>
            </a:r>
            <a:r>
              <a:rPr lang="vi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 trạm thi nói </a:t>
            </a:r>
            <a:r>
              <a:rPr b="1" lang="vi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&gt;= 5</a:t>
            </a:r>
            <a:endParaRPr b="1"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212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Lịch thi M1 phần viết của YVĐ 2023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741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Theo IMPP, thông tin chính thức đợi khoa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200" y="1171825"/>
            <a:ext cx="6867300" cy="380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/>
          <p:nvPr/>
        </p:nvSpPr>
        <p:spPr>
          <a:xfrm>
            <a:off x="1122200" y="3694350"/>
            <a:ext cx="6646200" cy="653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212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Lịch thi M1 của YVĐ 2024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741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Theo IMPP, thông tin chính thức đợi khoa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938" y="1170750"/>
            <a:ext cx="6846124" cy="38271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/>
          <p:nvPr/>
        </p:nvSpPr>
        <p:spPr>
          <a:xfrm>
            <a:off x="1148950" y="3730150"/>
            <a:ext cx="6646200" cy="653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8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</a:t>
            </a:r>
            <a:r>
              <a:rPr b="1" lang="vi" sz="28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Lưu ý tiếng Đức</a:t>
            </a:r>
            <a:endParaRPr b="1" sz="28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40" name="Google Shape;140;p25"/>
          <p:cNvGraphicFramePr/>
          <p:nvPr/>
        </p:nvGraphicFramePr>
        <p:xfrm>
          <a:off x="169800" y="174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{E889FAD6-2E5B-4333-993F-47B37E8BC100}</a:tableStyleId>
              </a:tblPr>
              <a:tblGrid>
                <a:gridCol w="2934800"/>
                <a:gridCol w="2934800"/>
                <a:gridCol w="2934800"/>
              </a:tblGrid>
              <a:tr h="53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/>
                        <a:t>Địa điểm năm thực tập (năm 6)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/>
                        <a:t>Văn</a:t>
                      </a:r>
                      <a:r>
                        <a:rPr lang="vi"/>
                        <a:t> </a:t>
                      </a:r>
                      <a:r>
                        <a:rPr b="1" lang="vi"/>
                        <a:t>bằng</a:t>
                      </a:r>
                      <a:r>
                        <a:rPr lang="vi"/>
                        <a:t> </a:t>
                      </a:r>
                      <a:r>
                        <a:rPr b="1" lang="vi"/>
                        <a:t>nhận được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3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/>
                        <a:t>B2 Goethe/ tương đương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Braunschweig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Bằng bác sĩ của PNT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Chứng chỉ hành nghề ở Đức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/>
                        <a:t>C2 Goethe/ TestDaf 4444/ tương đương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Mainz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Bằng bác sĩ của PNT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Bằng bác sĩ của Mainz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Chứng chỉ hành nghề ở Đức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8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lang="vi" sz="28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Lưu ý quy chế</a:t>
            </a:r>
            <a:endParaRPr b="1" sz="28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7950"/>
            <a:ext cx="8839199" cy="261846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/>
        </p:nvSpPr>
        <p:spPr>
          <a:xfrm>
            <a:off x="992925" y="4245025"/>
            <a:ext cx="7433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6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Điều kiện để học tiếp tục lên năm 3:</a:t>
            </a:r>
            <a:r>
              <a:rPr b="1" lang="vi" sz="26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đậu </a:t>
            </a:r>
            <a:r>
              <a:rPr b="1" lang="vi" sz="26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kì thi</a:t>
            </a:r>
            <a:r>
              <a:rPr b="1" lang="vi" sz="26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M1 </a:t>
            </a:r>
            <a:endParaRPr b="1" sz="26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992925" y="1017725"/>
            <a:ext cx="62259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3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Điều kiện tham dự kì t</a:t>
            </a:r>
            <a:r>
              <a:rPr b="1" lang="vi" sz="23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</a:t>
            </a:r>
            <a:r>
              <a:rPr b="1" lang="vi" sz="23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M1</a:t>
            </a:r>
            <a:endParaRPr b="1" sz="23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138" y="520100"/>
            <a:ext cx="5867724" cy="41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6275"/>
            <a:ext cx="8839199" cy="783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59432"/>
            <a:ext cx="8839199" cy="1821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280775"/>
            <a:ext cx="8839199" cy="862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631851"/>
            <a:ext cx="7290025" cy="7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5" y="1377900"/>
            <a:ext cx="8839199" cy="494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24417"/>
            <a:ext cx="8839200" cy="853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030388"/>
            <a:ext cx="8839201" cy="102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537050"/>
            <a:ext cx="632460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0000"/>
            <a:ext cx="8839199" cy="1468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/>
        </p:nvSpPr>
        <p:spPr>
          <a:xfrm>
            <a:off x="116275" y="1359675"/>
            <a:ext cx="84174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>
                <a:solidFill>
                  <a:schemeClr val="dk2"/>
                </a:solidFill>
              </a:rPr>
              <a:t>Học tiếp tiếng Đức hay tạm nghỉ để tập trung M1 ?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074900" y="-380275"/>
            <a:ext cx="69942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3600">
                <a:latin typeface="Times New Roman"/>
                <a:ea typeface="Times New Roman"/>
                <a:cs typeface="Times New Roman"/>
                <a:sym typeface="Times New Roman"/>
              </a:rPr>
              <a:t> Lưu ý</a:t>
            </a:r>
            <a:r>
              <a:rPr b="1" lang="vi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!</a:t>
            </a:r>
            <a:endParaRPr b="1"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727200" y="1094100"/>
            <a:ext cx="76896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vi" sz="2500">
                <a:latin typeface="Times New Roman"/>
                <a:ea typeface="Times New Roman"/>
                <a:cs typeface="Times New Roman"/>
                <a:sym typeface="Times New Roman"/>
              </a:rPr>
              <a:t>Các bạn không cần quay </a:t>
            </a:r>
            <a:r>
              <a:rPr lang="vi" sz="2500">
                <a:latin typeface="Times New Roman"/>
                <a:ea typeface="Times New Roman"/>
                <a:cs typeface="Times New Roman"/>
                <a:sym typeface="Times New Roman"/>
              </a:rPr>
              <a:t>chụp</a:t>
            </a:r>
            <a:r>
              <a:rPr lang="vi" sz="2500">
                <a:latin typeface="Times New Roman"/>
                <a:ea typeface="Times New Roman"/>
                <a:cs typeface="Times New Roman"/>
                <a:sym typeface="Times New Roman"/>
              </a:rPr>
              <a:t> hay ghi âm. Tụi mình sẽ gửi </a:t>
            </a:r>
            <a:r>
              <a:rPr lang="vi" sz="2500">
                <a:latin typeface="Times New Roman"/>
                <a:ea typeface="Times New Roman"/>
                <a:cs typeface="Times New Roman"/>
                <a:sym typeface="Times New Roman"/>
              </a:rPr>
              <a:t>slide </a:t>
            </a:r>
            <a:r>
              <a:rPr lang="vi" sz="2500">
                <a:latin typeface="Times New Roman"/>
                <a:ea typeface="Times New Roman"/>
                <a:cs typeface="Times New Roman"/>
                <a:sym typeface="Times New Roman"/>
              </a:rPr>
              <a:t>vào cuối buổi Orientation.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b="1" i="1" lang="vi" sz="2500">
                <a:latin typeface="Times New Roman"/>
                <a:ea typeface="Times New Roman"/>
                <a:cs typeface="Times New Roman"/>
                <a:sym typeface="Times New Roman"/>
              </a:rPr>
              <a:t>Mọi thông tin được cung cấp đều mang tính chất tham khảo !</a:t>
            </a:r>
            <a:endParaRPr b="1" i="1"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2"/>
          <p:cNvSpPr txBox="1"/>
          <p:nvPr/>
        </p:nvSpPr>
        <p:spPr>
          <a:xfrm>
            <a:off x="393600" y="518825"/>
            <a:ext cx="19857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chemeClr val="dk2"/>
                </a:solidFill>
              </a:rPr>
              <a:t>QR nhận slide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311700" y="509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650">
                <a:latin typeface="Times New Roman"/>
                <a:ea typeface="Times New Roman"/>
                <a:cs typeface="Times New Roman"/>
                <a:sym typeface="Times New Roman"/>
              </a:rPr>
              <a:t> Câu hỏi của các bạn</a:t>
            </a:r>
            <a:endParaRPr b="1" sz="26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4925"/>
            <a:ext cx="4260912" cy="3756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0987" y="1279650"/>
            <a:ext cx="4425889" cy="3331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311700" y="509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6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 dung</a:t>
            </a:r>
            <a:endParaRPr b="1" sz="26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11700" y="1217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68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50"/>
              <a:buFont typeface="Times New Roman"/>
              <a:buChar char="●"/>
            </a:pPr>
            <a:r>
              <a:rPr b="1" lang="vi" sz="265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Kì thi chuyển giai đoạn lần thứ nhất (M1-Physikum)</a:t>
            </a:r>
            <a:endParaRPr b="1" sz="265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68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50"/>
              <a:buFont typeface="Times New Roman"/>
              <a:buChar char="●"/>
            </a:pPr>
            <a:r>
              <a:rPr b="1" lang="vi" sz="265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Lưu ý trình độ tiếng Đức</a:t>
            </a:r>
            <a:endParaRPr b="1" sz="265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68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50"/>
              <a:buFont typeface="Times New Roman"/>
              <a:buChar char="●"/>
            </a:pPr>
            <a:r>
              <a:rPr b="1" lang="vi" sz="265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Lưu ý quy chế</a:t>
            </a:r>
            <a:endParaRPr b="1" sz="265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5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528150" y="3318650"/>
            <a:ext cx="80877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! Có những câu hỏi được trả lời luôn từ phần trình bày của tụi mình. Câu hỏi nào chưa được 3 nội dung này đề cập tụi mình sẽ trả lời vào cuối buổi nha.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Times New Roman"/>
              <a:buAutoNum type="arabicPeriod"/>
            </a:pPr>
            <a:r>
              <a:rPr b="1" lang="vi" sz="28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M1</a:t>
            </a:r>
            <a:r>
              <a:rPr b="1" lang="vi" sz="28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examination</a:t>
            </a:r>
            <a:endParaRPr b="1" sz="28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125225" y="1152475"/>
            <a:ext cx="8707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Char char="-"/>
            </a:pPr>
            <a:r>
              <a:rPr lang="vi" sz="2700">
                <a:latin typeface="Times New Roman"/>
                <a:ea typeface="Times New Roman"/>
                <a:cs typeface="Times New Roman"/>
                <a:sym typeface="Times New Roman"/>
              </a:rPr>
              <a:t>Thi hoàn toàn bằng </a:t>
            </a:r>
            <a:r>
              <a:rPr b="1" lang="vi" sz="2700">
                <a:latin typeface="Times New Roman"/>
                <a:ea typeface="Times New Roman"/>
                <a:cs typeface="Times New Roman"/>
                <a:sym typeface="Times New Roman"/>
              </a:rPr>
              <a:t>tiếng Anh</a:t>
            </a:r>
            <a:endParaRPr b="1"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Char char="-"/>
            </a:pPr>
            <a:r>
              <a:rPr lang="vi" sz="2700">
                <a:latin typeface="Times New Roman"/>
                <a:ea typeface="Times New Roman"/>
                <a:cs typeface="Times New Roman"/>
                <a:sym typeface="Times New Roman"/>
              </a:rPr>
              <a:t>Đối với khoa YVĐ, M1 tổ chức </a:t>
            </a:r>
            <a:r>
              <a:rPr b="1" lang="vi" sz="2700">
                <a:latin typeface="Times New Roman"/>
                <a:ea typeface="Times New Roman"/>
                <a:cs typeface="Times New Roman"/>
                <a:sym typeface="Times New Roman"/>
              </a:rPr>
              <a:t>1 lần/ 1 năm</a:t>
            </a:r>
            <a:r>
              <a:rPr lang="vi" sz="2700">
                <a:latin typeface="Times New Roman"/>
                <a:ea typeface="Times New Roman"/>
                <a:cs typeface="Times New Roman"/>
                <a:sym typeface="Times New Roman"/>
              </a:rPr>
              <a:t> vào </a:t>
            </a:r>
            <a:r>
              <a:rPr b="1" lang="vi" sz="2700">
                <a:latin typeface="Times New Roman"/>
                <a:ea typeface="Times New Roman"/>
                <a:cs typeface="Times New Roman"/>
                <a:sym typeface="Times New Roman"/>
              </a:rPr>
              <a:t>tháng 8</a:t>
            </a:r>
            <a:r>
              <a:rPr lang="vi" sz="2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Char char="-"/>
            </a:pPr>
            <a:r>
              <a:rPr lang="vi" sz="2700">
                <a:latin typeface="Times New Roman"/>
                <a:ea typeface="Times New Roman"/>
                <a:cs typeface="Times New Roman"/>
                <a:sym typeface="Times New Roman"/>
              </a:rPr>
              <a:t>Gồm phần </a:t>
            </a:r>
            <a:r>
              <a:rPr b="1" lang="vi" sz="2700">
                <a:latin typeface="Times New Roman"/>
                <a:ea typeface="Times New Roman"/>
                <a:cs typeface="Times New Roman"/>
                <a:sym typeface="Times New Roman"/>
              </a:rPr>
              <a:t>thi viết</a:t>
            </a:r>
            <a:r>
              <a:rPr lang="vi" sz="2700">
                <a:latin typeface="Times New Roman"/>
                <a:ea typeface="Times New Roman"/>
                <a:cs typeface="Times New Roman"/>
                <a:sym typeface="Times New Roman"/>
              </a:rPr>
              <a:t> và phần </a:t>
            </a:r>
            <a:r>
              <a:rPr b="1" lang="vi" sz="2700">
                <a:latin typeface="Times New Roman"/>
                <a:ea typeface="Times New Roman"/>
                <a:cs typeface="Times New Roman"/>
                <a:sym typeface="Times New Roman"/>
              </a:rPr>
              <a:t>thi nói</a:t>
            </a:r>
            <a:endParaRPr b="1"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Char char="-"/>
            </a:pPr>
            <a:r>
              <a:rPr lang="vi" sz="2700">
                <a:latin typeface="Times New Roman"/>
                <a:ea typeface="Times New Roman"/>
                <a:cs typeface="Times New Roman"/>
                <a:sym typeface="Times New Roman"/>
              </a:rPr>
              <a:t>Thi </a:t>
            </a:r>
            <a:r>
              <a:rPr b="1" lang="vi" sz="2700">
                <a:latin typeface="Times New Roman"/>
                <a:ea typeface="Times New Roman"/>
                <a:cs typeface="Times New Roman"/>
                <a:sym typeface="Times New Roman"/>
              </a:rPr>
              <a:t>viết</a:t>
            </a:r>
            <a:r>
              <a:rPr lang="vi" sz="2700">
                <a:latin typeface="Times New Roman"/>
                <a:ea typeface="Times New Roman"/>
                <a:cs typeface="Times New Roman"/>
                <a:sym typeface="Times New Roman"/>
              </a:rPr>
              <a:t> chiếm </a:t>
            </a:r>
            <a:r>
              <a:rPr b="1" lang="vi" sz="2700">
                <a:latin typeface="Times New Roman"/>
                <a:ea typeface="Times New Roman"/>
                <a:cs typeface="Times New Roman"/>
                <a:sym typeface="Times New Roman"/>
              </a:rPr>
              <a:t>70%</a:t>
            </a:r>
            <a:r>
              <a:rPr lang="vi" sz="2700">
                <a:latin typeface="Times New Roman"/>
                <a:ea typeface="Times New Roman"/>
                <a:cs typeface="Times New Roman"/>
                <a:sym typeface="Times New Roman"/>
              </a:rPr>
              <a:t> kết quả, thi </a:t>
            </a:r>
            <a:r>
              <a:rPr b="1" lang="vi" sz="2700">
                <a:latin typeface="Times New Roman"/>
                <a:ea typeface="Times New Roman"/>
                <a:cs typeface="Times New Roman"/>
                <a:sym typeface="Times New Roman"/>
              </a:rPr>
              <a:t>nói</a:t>
            </a:r>
            <a:r>
              <a:rPr lang="vi" sz="2700">
                <a:latin typeface="Times New Roman"/>
                <a:ea typeface="Times New Roman"/>
                <a:cs typeface="Times New Roman"/>
                <a:sym typeface="Times New Roman"/>
              </a:rPr>
              <a:t> chiếm </a:t>
            </a:r>
            <a:r>
              <a:rPr b="1" lang="vi" sz="2700">
                <a:latin typeface="Times New Roman"/>
                <a:ea typeface="Times New Roman"/>
                <a:cs typeface="Times New Roman"/>
                <a:sym typeface="Times New Roman"/>
              </a:rPr>
              <a:t>30%</a:t>
            </a:r>
            <a:r>
              <a:rPr lang="vi" sz="2700">
                <a:latin typeface="Times New Roman"/>
                <a:ea typeface="Times New Roman"/>
                <a:cs typeface="Times New Roman"/>
                <a:sym typeface="Times New Roman"/>
              </a:rPr>
              <a:t> kết quả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800">
                <a:latin typeface="Times New Roman"/>
                <a:ea typeface="Times New Roman"/>
                <a:cs typeface="Times New Roman"/>
                <a:sym typeface="Times New Roman"/>
              </a:rPr>
              <a:t>Written exam</a:t>
            </a:r>
            <a:endParaRPr b="1"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196800" y="1225500"/>
            <a:ext cx="8775300" cy="3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-"/>
            </a:pPr>
            <a:r>
              <a:rPr lang="vi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 trong 2 ngày, mỗi ngày 4 tiếng, từ 14h-18h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-"/>
            </a:pPr>
            <a:r>
              <a:rPr lang="vi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Tổng số câu: 320 =&gt; 160 câu/ 1 ngày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-"/>
            </a:pPr>
            <a:r>
              <a:rPr lang="vi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Ngày 1: 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Vật lý - Sinh lý (80 câu), Hóa học - Hóa sinh (80 câu)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-"/>
            </a:pPr>
            <a:r>
              <a:rPr lang="vi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Ngày 2: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Sinh học - Giải phẫu (vi thể ~ mô và đại thể ~ Giải phẫu) (100 câu), Tâm lý - Xã hội (60 câu)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800">
                <a:latin typeface="Times New Roman"/>
                <a:ea typeface="Times New Roman"/>
                <a:cs typeface="Times New Roman"/>
                <a:sym typeface="Times New Roman"/>
              </a:rPr>
              <a:t>Written exam</a:t>
            </a:r>
            <a:endParaRPr b="1"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196800" y="1225500"/>
            <a:ext cx="8775300" cy="3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Nguồn ôn luyện: Amboss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Suggest: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Y1: Library 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Y2: </a:t>
            </a:r>
            <a:r>
              <a:rPr lang="vi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Plans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6800" y="1350725"/>
            <a:ext cx="6247173" cy="206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650" y="3488225"/>
            <a:ext cx="8026327" cy="15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800">
                <a:latin typeface="Times New Roman"/>
                <a:ea typeface="Times New Roman"/>
                <a:cs typeface="Times New Roman"/>
                <a:sym typeface="Times New Roman"/>
              </a:rPr>
              <a:t>Oral</a:t>
            </a:r>
            <a:r>
              <a:rPr b="1" lang="vi" sz="2800">
                <a:latin typeface="Times New Roman"/>
                <a:ea typeface="Times New Roman"/>
                <a:cs typeface="Times New Roman"/>
                <a:sym typeface="Times New Roman"/>
              </a:rPr>
              <a:t> exam</a:t>
            </a:r>
            <a:endParaRPr b="1"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211200" y="1082375"/>
            <a:ext cx="8721600" cy="4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-"/>
            </a:pPr>
            <a:r>
              <a:rPr lang="vi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Thường tổ chức ngay sau 2 ngày thi viết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-"/>
            </a:pPr>
            <a:r>
              <a:rPr lang="vi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Mỗi thí sinh phải thi đủ 3 trạm gồm: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AutoNum type="arabicPeriod"/>
            </a:pPr>
            <a:r>
              <a:rPr lang="vi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 - Phôi - Giải phẫu: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Bốc thăm chủ đề =&gt; Xem tiêu bản =&gt; Soạn nội dung =&gt; Trình bày =&gt; Trả lời câu hỏi (chủ yếu hỏi mô phôi và ứng dụng) =&gt; Đeo găng =&gt; Trả lời câu hỏi trên thi hài (chủ yếu hỏi giải phẫu)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AutoNum type="arabicPeriod"/>
            </a:pPr>
            <a:r>
              <a:rPr lang="vi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Sinh lý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Bốc thăm chủ đề =&gt; Soạn nội dung =&gt; Trình bày =&gt; Trả lời câu hỏi 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AutoNum type="arabicPeriod"/>
            </a:pPr>
            <a:r>
              <a:rPr lang="vi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Sinh hóa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Bốc thăm chủ đề =&gt; Soạn nội dung =&gt; Trình bày =&gt; Trả lời câu hỏi 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Năm YVĐ22 thi có 1 trạm có giám khảo người Đức (Sinh hóa) 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800">
                <a:latin typeface="Times New Roman"/>
                <a:ea typeface="Times New Roman"/>
                <a:cs typeface="Times New Roman"/>
                <a:sym typeface="Times New Roman"/>
              </a:rPr>
              <a:t>Oral exam</a:t>
            </a:r>
            <a:endParaRPr b="1"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211200" y="1082375"/>
            <a:ext cx="8721600" cy="4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Char char="-"/>
            </a:pPr>
            <a:r>
              <a:rPr lang="vi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Danh sách topics và key points sẽ được khoa/ bộ môn gửi 1-2 tuần trước thi</a:t>
            </a:r>
            <a:endParaRPr sz="2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Char char="-"/>
            </a:pPr>
            <a:r>
              <a:rPr lang="vi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Tự soạn theo key points, học trước ở nhà </a:t>
            </a:r>
            <a:endParaRPr sz="2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Char char="-"/>
            </a:pPr>
            <a:r>
              <a:rPr lang="vi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Nguồn tài liệu: amboss, Sinh lí Guyton, Sinh hóa Mark,...</a:t>
            </a:r>
            <a:endParaRPr sz="2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301" y="4292300"/>
            <a:ext cx="7990499" cy="6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/>
          <p:nvPr/>
        </p:nvSpPr>
        <p:spPr>
          <a:xfrm>
            <a:off x="858750" y="4222150"/>
            <a:ext cx="8074200" cy="727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