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0" r:id="rId5"/>
    <p:sldId id="265" r:id="rId6"/>
    <p:sldId id="263" r:id="rId7"/>
    <p:sldId id="267" r:id="rId8"/>
    <p:sldId id="296" r:id="rId9"/>
    <p:sldId id="297" r:id="rId10"/>
    <p:sldId id="298" r:id="rId11"/>
    <p:sldId id="299" r:id="rId12"/>
    <p:sldId id="300" r:id="rId13"/>
    <p:sldId id="301" r:id="rId14"/>
    <p:sldId id="306" r:id="rId15"/>
    <p:sldId id="305" r:id="rId16"/>
    <p:sldId id="302" r:id="rId17"/>
    <p:sldId id="303" r:id="rId18"/>
    <p:sldId id="304" r:id="rId19"/>
    <p:sldId id="308" r:id="rId20"/>
    <p:sldId id="312" r:id="rId21"/>
    <p:sldId id="309" r:id="rId22"/>
    <p:sldId id="310" r:id="rId23"/>
    <p:sldId id="311" r:id="rId24"/>
    <p:sldId id="313" r:id="rId25"/>
    <p:sldId id="314" r:id="rId26"/>
    <p:sldId id="288" r:id="rId27"/>
    <p:sldId id="287" r:id="rId28"/>
    <p:sldId id="289" r:id="rId2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48A54"/>
    <a:srgbClr val="BFB895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400" autoAdjust="0"/>
  </p:normalViewPr>
  <p:slideViewPr>
    <p:cSldViewPr>
      <p:cViewPr>
        <p:scale>
          <a:sx n="75" d="100"/>
          <a:sy n="75" d="100"/>
        </p:scale>
        <p:origin x="474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2023-06-22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81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0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8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93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85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190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160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978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672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49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395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951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5550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6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7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5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7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79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5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 히어로즈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4" y="6415214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이름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614362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519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자원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로비씬과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동일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노드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플레이한 곳까지 맵 표시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정보 팝업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정보 팝업창을 통해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포메이션을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세팅하고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 맵 이동 버튼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44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78009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7776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유닛들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플레이어 유닛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 유닛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로그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선택한 맵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진행중인 스테이지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환경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멈춤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자동 전투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속도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턴 일시 스킬 정보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수행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승리 팝업 창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참여한 유닛 경험치 획득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쓰러트린 적에 따라 보상 획득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소비아이템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아이템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73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78009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260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계속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유저 경험치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 획득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 업데이트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패배 시 로비 패배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팝업창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629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유저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1122929" y="1504950"/>
            <a:ext cx="16042143" cy="583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게임을 처음 설정 시 유저가 입력하는 유저의 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ID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와는 별도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이 게임을 얼마나 플레이하는지 보여줄 수 있는 척도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에너지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전투로 이동할 때 소비되며 시간에 따라 충전되는 방식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레벨에 따라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최대로 충전되는 양이 정해져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	: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클리어 할 시 공급되는 재화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강화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현금을 사용하여 충전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미정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하는 재화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뽑기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29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504950"/>
            <a:ext cx="12384543" cy="7130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레벨에 따라 아래 능력치가 증가한다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등급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5):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최대로 레벨이 올라갈 수 있는 수치를 결정하며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등급이 오를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 능력치가 추가 상승한다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생명력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감당할 수 있는 총피해에 영향을 주며 생명력이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0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이면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사망한다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공격력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공격할 때 입히는 피해에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방어력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공격당할 때 받는 피해에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속도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턴 획득 순서에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 확률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공격할 때 치명타가 발동될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 피해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치명타를 발동할 때의 피해 비율에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3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504950"/>
            <a:ext cx="12384543" cy="260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효과 명중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목표에게 부여하는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디버프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효과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효과 저항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부여받는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디버프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효과의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위의 수치를 통해 만들 계산식을 통해 보여줄 예정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938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7130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스킬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 시스템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유닛들은 기본적으로 기본 공격 스킬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한 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 한 개를 가지며 추가적으로 액티브 스킬 한 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스킬을 한 개 더 가질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스킬의 영향 범위는 단일 아군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단일 적군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광역 아군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광역 적군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전체를 범위로 지정할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유저의 유닛은 스킬 레벨을 가지고 있어 스킬 레벨에 따라 스킬이 강화된다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 시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쿨타임을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가진다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쿨타임은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자신의 턴이 돌아올 때마다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씩 감소한다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552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64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스킬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스킬은 유닛 선택 횟수가 정해져 있어 횟수를 초과하여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영향받을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유닛을 선택할 수 없다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액티브 스킬 사용 시에는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마나를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소비한다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스킬은 기본적인 능력치를 증가시키거나 유닛 행동에 영향을 줄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시작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공격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피격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사망 시에 영향을 발휘할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유닛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64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장비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유저의 유닛은 장비를 장착 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장착할 수 있는 슬롯은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무기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머리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몸통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신발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목걸이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반지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슬롯마다 유닛에게 부여할 수 있는 기본 능력치가 정해져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등급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평범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희귀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고유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 나뉘며 등급에 따라 올라가는 수치가 다르다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최대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15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까지 강화가 가능하다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강화는 수치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만큼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올라갈때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마다 추가 능력치를 부여할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별도의 속성이 있어 속성 세트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(2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부위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4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를 맞출 때마다 추가 능력치를 부여한다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05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상세 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 smtClean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46332"/>
              <a:chOff x="6691451" y="2387127"/>
              <a:chExt cx="754606" cy="323166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25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5017" y="2439667"/>
            <a:ext cx="13597966" cy="646332"/>
            <a:chOff x="2657475" y="2439667"/>
            <a:chExt cx="13022731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8"/>
            <p:cNvSpPr txBox="1"/>
            <p:nvPr/>
          </p:nvSpPr>
          <p:spPr>
            <a:xfrm>
              <a:off x="13013206" y="2439667"/>
              <a:ext cx="26670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UX/UI 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46332"/>
              <a:chOff x="6691451" y="2387127"/>
              <a:chExt cx="754606" cy="323166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282722" y="1331836"/>
            <a:ext cx="3516361" cy="6173864"/>
            <a:chOff x="7483904" y="1368473"/>
            <a:chExt cx="3516361" cy="6173864"/>
          </a:xfrm>
        </p:grpSpPr>
        <p:sp>
          <p:nvSpPr>
            <p:cNvPr id="105" name="직사각형 104"/>
            <p:cNvSpPr/>
            <p:nvPr/>
          </p:nvSpPr>
          <p:spPr>
            <a:xfrm>
              <a:off x="10292716" y="3109016"/>
              <a:ext cx="707549" cy="44333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2"/>
              <a:endCxn id="105" idx="1"/>
            </p:cNvCxnSpPr>
            <p:nvPr/>
          </p:nvCxnSpPr>
          <p:spPr>
            <a:xfrm>
              <a:off x="8762293" y="3560842"/>
              <a:ext cx="1530423" cy="17648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7483904" y="1368473"/>
              <a:ext cx="2556777" cy="21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유닛의 속도에 따라 턴이 돌아오는 속도가 결정됨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431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46332"/>
              <a:chOff x="6691451" y="2387127"/>
              <a:chExt cx="754606" cy="323166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77394" y="1540532"/>
            <a:ext cx="6376124" cy="5629000"/>
            <a:chOff x="577394" y="1540532"/>
            <a:chExt cx="6376124" cy="5629000"/>
          </a:xfrm>
        </p:grpSpPr>
        <p:sp>
          <p:nvSpPr>
            <p:cNvPr id="6" name="직사각형 5"/>
            <p:cNvSpPr/>
            <p:nvPr/>
          </p:nvSpPr>
          <p:spPr>
            <a:xfrm>
              <a:off x="5561009" y="3963907"/>
              <a:ext cx="1392509" cy="320562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화살표 연결선 95"/>
            <p:cNvCxnSpPr>
              <a:stCxn id="97" idx="3"/>
              <a:endCxn id="6" idx="1"/>
            </p:cNvCxnSpPr>
            <p:nvPr/>
          </p:nvCxnSpPr>
          <p:spPr>
            <a:xfrm>
              <a:off x="2437977" y="1818016"/>
              <a:ext cx="3123032" cy="37487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577394" y="1540532"/>
              <a:ext cx="1860583" cy="554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전열</a:t>
              </a:r>
              <a:endParaRPr lang="ko-KR" altLang="en-US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298560" y="1540320"/>
            <a:ext cx="6218217" cy="5649208"/>
            <a:chOff x="4296748" y="751913"/>
            <a:chExt cx="6218217" cy="5649208"/>
          </a:xfrm>
        </p:grpSpPr>
        <p:sp>
          <p:nvSpPr>
            <p:cNvPr id="105" name="직사각형 104"/>
            <p:cNvSpPr/>
            <p:nvPr/>
          </p:nvSpPr>
          <p:spPr>
            <a:xfrm>
              <a:off x="9122456" y="3170072"/>
              <a:ext cx="1392509" cy="323104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3"/>
              <a:endCxn id="105" idx="1"/>
            </p:cNvCxnSpPr>
            <p:nvPr/>
          </p:nvCxnSpPr>
          <p:spPr>
            <a:xfrm>
              <a:off x="6157331" y="1029397"/>
              <a:ext cx="2965125" cy="37562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4296748" y="751913"/>
              <a:ext cx="1860583" cy="554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전열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42065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46332"/>
              <a:chOff x="6691451" y="2387127"/>
              <a:chExt cx="754606" cy="323166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577394" y="1540532"/>
            <a:ext cx="5139225" cy="5843268"/>
            <a:chOff x="577394" y="1540532"/>
            <a:chExt cx="5139225" cy="5843268"/>
          </a:xfrm>
        </p:grpSpPr>
        <p:sp>
          <p:nvSpPr>
            <p:cNvPr id="6" name="직사각형 5"/>
            <p:cNvSpPr/>
            <p:nvPr/>
          </p:nvSpPr>
          <p:spPr>
            <a:xfrm>
              <a:off x="4324110" y="3538065"/>
              <a:ext cx="1392509" cy="384573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직선 화살표 연결선 95"/>
            <p:cNvCxnSpPr>
              <a:stCxn id="97" idx="3"/>
              <a:endCxn id="6" idx="1"/>
            </p:cNvCxnSpPr>
            <p:nvPr/>
          </p:nvCxnSpPr>
          <p:spPr>
            <a:xfrm>
              <a:off x="2437977" y="1818016"/>
              <a:ext cx="1886133" cy="36429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577394" y="1540532"/>
              <a:ext cx="1860583" cy="554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후열</a:t>
              </a:r>
              <a:endParaRPr lang="ko-KR" altLang="en-US" dirty="0"/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4798612" y="1501359"/>
            <a:ext cx="6992161" cy="6004341"/>
            <a:chOff x="4796800" y="712952"/>
            <a:chExt cx="6992161" cy="6004341"/>
          </a:xfrm>
        </p:grpSpPr>
        <p:sp>
          <p:nvSpPr>
            <p:cNvPr id="105" name="직사각형 104"/>
            <p:cNvSpPr/>
            <p:nvPr/>
          </p:nvSpPr>
          <p:spPr>
            <a:xfrm>
              <a:off x="10396452" y="2781669"/>
              <a:ext cx="1392509" cy="39356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3"/>
              <a:endCxn id="105" idx="1"/>
            </p:cNvCxnSpPr>
            <p:nvPr/>
          </p:nvCxnSpPr>
          <p:spPr>
            <a:xfrm>
              <a:off x="6657383" y="990436"/>
              <a:ext cx="3739069" cy="375904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4796800" y="712952"/>
              <a:ext cx="1860583" cy="5549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후열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839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46332"/>
              <a:chOff x="6691451" y="2387127"/>
              <a:chExt cx="754606" cy="323166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23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11960011" y="1583481"/>
            <a:ext cx="5635497" cy="7341906"/>
            <a:chOff x="7436548" y="1007568"/>
            <a:chExt cx="5635497" cy="7341906"/>
          </a:xfrm>
        </p:grpSpPr>
        <p:sp>
          <p:nvSpPr>
            <p:cNvPr id="105" name="직사각형 104"/>
            <p:cNvSpPr/>
            <p:nvPr/>
          </p:nvSpPr>
          <p:spPr>
            <a:xfrm>
              <a:off x="7436548" y="5614417"/>
              <a:ext cx="2610102" cy="273505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1"/>
              <a:endCxn id="105" idx="0"/>
            </p:cNvCxnSpPr>
            <p:nvPr/>
          </p:nvCxnSpPr>
          <p:spPr>
            <a:xfrm flipH="1">
              <a:off x="8741599" y="2103753"/>
              <a:ext cx="1773669" cy="35106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10515268" y="1007568"/>
              <a:ext cx="2556777" cy="21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가지고 있는 스킬에 따라 공격할 수 있는 대상이 다르도록</a:t>
              </a:r>
              <a:endParaRPr lang="ko-KR" altLang="en-US" dirty="0"/>
            </a:p>
          </p:txBody>
        </p:sp>
      </p:grpSp>
      <p:grpSp>
        <p:nvGrpSpPr>
          <p:cNvPr id="108" name="그룹 107"/>
          <p:cNvGrpSpPr/>
          <p:nvPr/>
        </p:nvGrpSpPr>
        <p:grpSpPr>
          <a:xfrm>
            <a:off x="12637641" y="4504617"/>
            <a:ext cx="5298206" cy="3311341"/>
            <a:chOff x="7961778" y="3776304"/>
            <a:chExt cx="5298206" cy="3311341"/>
          </a:xfrm>
        </p:grpSpPr>
        <p:sp>
          <p:nvSpPr>
            <p:cNvPr id="109" name="직사각형 108"/>
            <p:cNvSpPr/>
            <p:nvPr/>
          </p:nvSpPr>
          <p:spPr>
            <a:xfrm>
              <a:off x="7961778" y="5775876"/>
              <a:ext cx="1091124" cy="131176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0" name="직선 화살표 연결선 109"/>
            <p:cNvCxnSpPr>
              <a:stCxn id="111" idx="1"/>
              <a:endCxn id="109" idx="0"/>
            </p:cNvCxnSpPr>
            <p:nvPr/>
          </p:nvCxnSpPr>
          <p:spPr>
            <a:xfrm flipH="1">
              <a:off x="8507340" y="4872489"/>
              <a:ext cx="2195867" cy="90338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직사각형 110"/>
            <p:cNvSpPr/>
            <p:nvPr/>
          </p:nvSpPr>
          <p:spPr>
            <a:xfrm>
              <a:off x="10703207" y="3776304"/>
              <a:ext cx="2556777" cy="21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스킬을 </a:t>
              </a:r>
              <a:r>
                <a:rPr lang="ko-KR" altLang="en-US" dirty="0" err="1" smtClean="0"/>
                <a:t>누를시</a:t>
              </a:r>
              <a:r>
                <a:rPr lang="ko-KR" altLang="en-US" dirty="0" smtClean="0"/>
                <a:t> 스킬 </a:t>
              </a:r>
              <a:r>
                <a:rPr lang="ko-KR" altLang="en-US" dirty="0" err="1" smtClean="0"/>
                <a:t>툴팁</a:t>
              </a:r>
              <a:r>
                <a:rPr lang="ko-KR" altLang="en-US" dirty="0" smtClean="0"/>
                <a:t> 제공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0979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37344"/>
              <a:chOff x="6691451" y="2387127"/>
              <a:chExt cx="754606" cy="318672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1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9688205" y="4985803"/>
            <a:ext cx="7779879" cy="3907629"/>
            <a:chOff x="5164742" y="4409890"/>
            <a:chExt cx="7779879" cy="3907629"/>
          </a:xfrm>
        </p:grpSpPr>
        <p:sp>
          <p:nvSpPr>
            <p:cNvPr id="105" name="직사각형 104"/>
            <p:cNvSpPr/>
            <p:nvPr/>
          </p:nvSpPr>
          <p:spPr>
            <a:xfrm>
              <a:off x="5164742" y="7555055"/>
              <a:ext cx="2610102" cy="7624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1"/>
              <a:endCxn id="105" idx="0"/>
            </p:cNvCxnSpPr>
            <p:nvPr/>
          </p:nvCxnSpPr>
          <p:spPr>
            <a:xfrm flipH="1">
              <a:off x="6469793" y="5506075"/>
              <a:ext cx="3918051" cy="20489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10387844" y="4409890"/>
              <a:ext cx="2556777" cy="21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일반 공격은 마나를 소비하지 않지만 액티브 스킬은 마나를 소비한다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988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전투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F8B0C4A-B4FB-C7EA-124E-87AAB1E4C4F6}"/>
              </a:ext>
            </a:extLst>
          </p:cNvPr>
          <p:cNvGrpSpPr/>
          <p:nvPr/>
        </p:nvGrpSpPr>
        <p:grpSpPr>
          <a:xfrm>
            <a:off x="3124200" y="2476500"/>
            <a:ext cx="11480799" cy="6469936"/>
            <a:chOff x="0" y="2"/>
            <a:chExt cx="18288000" cy="10306093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42602276-9BC7-4F55-E61E-C0BA43C8F285}"/>
                </a:ext>
              </a:extLst>
            </p:cNvPr>
            <p:cNvGrpSpPr/>
            <p:nvPr/>
          </p:nvGrpSpPr>
          <p:grpSpPr>
            <a:xfrm>
              <a:off x="0" y="2"/>
              <a:ext cx="18288000" cy="10287000"/>
              <a:chOff x="0" y="920593"/>
              <a:chExt cx="9144000" cy="4222907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DEE6A4B6-2541-ED6E-B54C-33A462250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1531507"/>
              </a:xfrm>
              <a:prstGeom prst="rect">
                <a:avLst/>
              </a:prstGeom>
            </p:spPr>
          </p:pic>
          <p:pic>
            <p:nvPicPr>
              <p:cNvPr id="94" name="그림 93">
                <a:extLst>
                  <a:ext uri="{FF2B5EF4-FFF2-40B4-BE49-F238E27FC236}">
                    <a16:creationId xmlns:a16="http://schemas.microsoft.com/office/drawing/2014/main" id="{3E60E751-604B-6728-129D-0C33ABA5F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920593"/>
                <a:ext cx="9144000" cy="4222907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A3035572-BE39-CC74-22F7-48DA918231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3976101"/>
                <a:ext cx="9144000" cy="1167399"/>
              </a:xfrm>
              <a:prstGeom prst="rect">
                <a:avLst/>
              </a:prstGeom>
            </p:spPr>
          </p:pic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AA7C895-C7BE-CE95-6AC1-BAD93474CA5A}"/>
                </a:ext>
              </a:extLst>
            </p:cNvPr>
            <p:cNvSpPr/>
            <p:nvPr/>
          </p:nvSpPr>
          <p:spPr>
            <a:xfrm>
              <a:off x="2035814" y="35971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449C7CE-2958-2079-B5FE-5619102C07FF}"/>
                </a:ext>
              </a:extLst>
            </p:cNvPr>
            <p:cNvSpPr/>
            <p:nvPr/>
          </p:nvSpPr>
          <p:spPr>
            <a:xfrm>
              <a:off x="2035814" y="5513621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8515D5E-1B48-9554-DF87-CE931621CBCD}"/>
                </a:ext>
              </a:extLst>
            </p:cNvPr>
            <p:cNvSpPr/>
            <p:nvPr/>
          </p:nvSpPr>
          <p:spPr>
            <a:xfrm>
              <a:off x="2035814" y="74300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D1C4BB-480C-7153-15EF-0F9847BB55BE}"/>
                </a:ext>
              </a:extLst>
            </p:cNvPr>
            <p:cNvSpPr/>
            <p:nvPr/>
          </p:nvSpPr>
          <p:spPr>
            <a:xfrm>
              <a:off x="4055848" y="6711143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EA55278-EAE4-415B-A2B2-62A4F0D87FC9}"/>
                </a:ext>
              </a:extLst>
            </p:cNvPr>
            <p:cNvSpPr/>
            <p:nvPr/>
          </p:nvSpPr>
          <p:spPr>
            <a:xfrm>
              <a:off x="3968732" y="4493497"/>
              <a:ext cx="1762540" cy="3602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1F530D0-70A4-A9D8-BA98-B93AB66B9690}"/>
                </a:ext>
              </a:extLst>
            </p:cNvPr>
            <p:cNvSpPr/>
            <p:nvPr/>
          </p:nvSpPr>
          <p:spPr>
            <a:xfrm>
              <a:off x="14279821" y="8213313"/>
              <a:ext cx="1658146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1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9F6CFC7-1CD0-EC94-69ED-AC0D2E188FC2}"/>
                </a:ext>
              </a:extLst>
            </p:cNvPr>
            <p:cNvSpPr/>
            <p:nvPr/>
          </p:nvSpPr>
          <p:spPr>
            <a:xfrm>
              <a:off x="16233956" y="8362845"/>
              <a:ext cx="1604764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b="1" dirty="0"/>
                <a:t>일반 공격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EDA70F-A345-5CFB-8CCA-AB5009A2118D}"/>
                </a:ext>
              </a:extLst>
            </p:cNvPr>
            <p:cNvSpPr/>
            <p:nvPr/>
          </p:nvSpPr>
          <p:spPr>
            <a:xfrm>
              <a:off x="15187328" y="6606675"/>
              <a:ext cx="1650488" cy="178090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/>
                <a:t>2</a:t>
              </a:r>
              <a:r>
                <a:rPr lang="ko-KR" altLang="en-US" sz="1600" b="1" dirty="0"/>
                <a:t>번 스킬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D59A157-515D-169F-2851-3B4D8BE6C3C5}"/>
                </a:ext>
              </a:extLst>
            </p:cNvPr>
            <p:cNvSpPr/>
            <p:nvPr/>
          </p:nvSpPr>
          <p:spPr>
            <a:xfrm>
              <a:off x="16953964" y="7089208"/>
              <a:ext cx="1130968" cy="116684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턴 넘기기</a:t>
              </a: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DD47D50-2D10-A286-BB8B-46AAAF9D07E8}"/>
                </a:ext>
              </a:extLst>
            </p:cNvPr>
            <p:cNvSpPr/>
            <p:nvPr/>
          </p:nvSpPr>
          <p:spPr>
            <a:xfrm flipH="1">
              <a:off x="11771236" y="3844020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0B0DB4-0204-E815-0AE1-44EDD524B03E}"/>
                </a:ext>
              </a:extLst>
            </p:cNvPr>
            <p:cNvSpPr/>
            <p:nvPr/>
          </p:nvSpPr>
          <p:spPr>
            <a:xfrm flipH="1">
              <a:off x="11771236" y="5659824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E93F0E30-308F-0172-2753-1213D11B32FF}"/>
                </a:ext>
              </a:extLst>
            </p:cNvPr>
            <p:cNvSpPr/>
            <p:nvPr/>
          </p:nvSpPr>
          <p:spPr>
            <a:xfrm flipH="1">
              <a:off x="11771236" y="7475628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90F5DFF0-C042-A900-4800-B0BE1894D365}"/>
                </a:ext>
              </a:extLst>
            </p:cNvPr>
            <p:cNvSpPr/>
            <p:nvPr/>
          </p:nvSpPr>
          <p:spPr>
            <a:xfrm flipH="1">
              <a:off x="9752578" y="679447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01A2D35-229C-BD26-E55A-A757D3771E14}"/>
                </a:ext>
              </a:extLst>
            </p:cNvPr>
            <p:cNvSpPr/>
            <p:nvPr/>
          </p:nvSpPr>
          <p:spPr>
            <a:xfrm flipH="1">
              <a:off x="9839634" y="4693262"/>
              <a:ext cx="1761340" cy="3413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6DD3AE-9E6A-1146-5FC1-CC7A290852C7}"/>
                </a:ext>
              </a:extLst>
            </p:cNvPr>
            <p:cNvGrpSpPr/>
            <p:nvPr/>
          </p:nvGrpSpPr>
          <p:grpSpPr>
            <a:xfrm>
              <a:off x="14141837" y="1076042"/>
              <a:ext cx="4034734" cy="3154662"/>
              <a:chOff x="7067107" y="1254642"/>
              <a:chExt cx="2017367" cy="2105345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60D12885-0B22-E9A9-9197-DB1E1CE54F4D}"/>
                  </a:ext>
                </a:extLst>
              </p:cNvPr>
              <p:cNvSpPr/>
              <p:nvPr/>
            </p:nvSpPr>
            <p:spPr>
              <a:xfrm>
                <a:off x="7067107" y="1254642"/>
                <a:ext cx="2017367" cy="2002193"/>
              </a:xfrm>
              <a:prstGeom prst="rect">
                <a:avLst/>
              </a:prstGeom>
              <a:solidFill>
                <a:schemeClr val="bg1">
                  <a:alpha val="3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7BAFB3-2F86-024B-B362-95BE1CD4DB02}"/>
                  </a:ext>
                </a:extLst>
              </p:cNvPr>
              <p:cNvSpPr txBox="1"/>
              <p:nvPr/>
            </p:nvSpPr>
            <p:spPr>
              <a:xfrm>
                <a:off x="7365758" y="1322634"/>
                <a:ext cx="1466008" cy="35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/>
                  <a:t>전투 로그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BE26825-5CFD-C128-BC4B-448F151D7889}"/>
                  </a:ext>
                </a:extLst>
              </p:cNvPr>
              <p:cNvSpPr txBox="1"/>
              <p:nvPr/>
            </p:nvSpPr>
            <p:spPr>
              <a:xfrm>
                <a:off x="7067107" y="1658599"/>
                <a:ext cx="2017367" cy="1701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1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공격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(30 </a:t>
                </a:r>
                <a:r>
                  <a:rPr lang="ko-KR" altLang="en-US" sz="1400" b="1" dirty="0" err="1"/>
                  <a:t>데미지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3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</a:t>
                </a:r>
                <a:r>
                  <a:rPr lang="ko-KR" altLang="en-US" sz="1400" dirty="0"/>
                  <a:t>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!</a:t>
                </a:r>
              </a:p>
              <a:p>
                <a:pPr algn="just"/>
                <a:r>
                  <a:rPr lang="en-US" altLang="ko-KR" sz="1400" b="1" dirty="0"/>
                  <a:t>(15 </a:t>
                </a:r>
                <a:r>
                  <a:rPr lang="ko-KR" altLang="en-US" sz="1400" b="1" dirty="0"/>
                  <a:t>회복</a:t>
                </a:r>
                <a:r>
                  <a:rPr lang="en-US" altLang="ko-KR" sz="1400" b="1" dirty="0"/>
                  <a:t>)</a:t>
                </a:r>
              </a:p>
              <a:p>
                <a:pPr algn="just"/>
                <a:r>
                  <a:rPr lang="ko-KR" altLang="en-US" sz="1400" b="1" dirty="0">
                    <a:solidFill>
                      <a:srgbClr val="FF0000"/>
                    </a:solidFill>
                  </a:rPr>
                  <a:t>적군</a:t>
                </a:r>
                <a:r>
                  <a:rPr lang="en-US" altLang="ko-KR" sz="1400" b="1" dirty="0">
                    <a:solidFill>
                      <a:srgbClr val="FF0000"/>
                    </a:solidFill>
                  </a:rPr>
                  <a:t>2</a:t>
                </a:r>
                <a:r>
                  <a:rPr lang="ko-KR" altLang="en-US" sz="1400" dirty="0"/>
                  <a:t>이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가</a:t>
                </a:r>
                <a:r>
                  <a:rPr lang="en-US" altLang="ko-KR" sz="1400" dirty="0"/>
                  <a:t>) </a:t>
                </a:r>
                <a:r>
                  <a:rPr lang="ko-KR" altLang="en-US" sz="1400" b="1" dirty="0">
                    <a:solidFill>
                      <a:schemeClr val="accent6"/>
                    </a:solidFill>
                  </a:rPr>
                  <a:t>아군</a:t>
                </a:r>
                <a:r>
                  <a:rPr lang="en-US" altLang="ko-KR" sz="1400" b="1" dirty="0">
                    <a:solidFill>
                      <a:schemeClr val="accent6"/>
                    </a:solidFill>
                  </a:rPr>
                  <a:t>4</a:t>
                </a:r>
                <a:r>
                  <a:rPr lang="ko-KR" altLang="en-US" sz="1400" dirty="0"/>
                  <a:t>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를</a:t>
                </a:r>
                <a:r>
                  <a:rPr lang="en-US" altLang="ko-KR" sz="1400" dirty="0"/>
                  <a:t>) </a:t>
                </a:r>
                <a:r>
                  <a:rPr lang="ko-KR" altLang="en-US" sz="1400" dirty="0"/>
                  <a:t>공격</a:t>
                </a:r>
                <a:r>
                  <a:rPr lang="en-US" altLang="ko-KR" sz="1400" dirty="0"/>
                  <a:t>!</a:t>
                </a:r>
              </a:p>
              <a:p>
                <a:pPr algn="just"/>
                <a:r>
                  <a:rPr lang="en-US" altLang="ko-KR" sz="1400" dirty="0"/>
                  <a:t>(40 </a:t>
                </a:r>
                <a:r>
                  <a:rPr lang="ko-KR" altLang="en-US" sz="1400" dirty="0" err="1"/>
                  <a:t>데미지</a:t>
                </a:r>
                <a:r>
                  <a:rPr lang="en-US" altLang="ko-KR" sz="1400" dirty="0"/>
                  <a:t>)</a:t>
                </a:r>
                <a:endParaRPr lang="ko-KR" altLang="en-US" sz="1400" dirty="0"/>
              </a:p>
              <a:p>
                <a:pPr algn="just"/>
                <a:endParaRPr lang="ko-KR" altLang="en-US" sz="1400" b="1" dirty="0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6945EE3-53C2-02C7-A771-321AB51036F1}"/>
                </a:ext>
              </a:extLst>
            </p:cNvPr>
            <p:cNvSpPr/>
            <p:nvPr/>
          </p:nvSpPr>
          <p:spPr>
            <a:xfrm>
              <a:off x="321053" y="2260786"/>
              <a:ext cx="208142" cy="54805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173766-AAC9-D515-B82E-805E8BFB39C5}"/>
                </a:ext>
              </a:extLst>
            </p:cNvPr>
            <p:cNvSpPr/>
            <p:nvPr/>
          </p:nvSpPr>
          <p:spPr>
            <a:xfrm>
              <a:off x="107996" y="1345560"/>
              <a:ext cx="649480" cy="6494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9895731-EE84-E626-5EBE-EB25787CDC73}"/>
                </a:ext>
              </a:extLst>
            </p:cNvPr>
            <p:cNvSpPr txBox="1"/>
            <p:nvPr/>
          </p:nvSpPr>
          <p:spPr>
            <a:xfrm>
              <a:off x="0" y="75111"/>
              <a:ext cx="4019284" cy="833448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1"/>
              <a:tileRect/>
            </a:gradFill>
            <a:effectLst>
              <a:outerShdw blurRad="50800" dist="38100" dir="2700000" algn="tl" rotWithShape="0">
                <a:prstClr val="black">
                  <a:alpha val="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2800" b="1" dirty="0">
                  <a:solidFill>
                    <a:schemeClr val="bg1"/>
                  </a:solidFill>
                </a:rPr>
                <a:t>신성한 숲 </a:t>
              </a:r>
              <a:r>
                <a:rPr lang="en-US" altLang="ko-KR" b="1" dirty="0">
                  <a:solidFill>
                    <a:schemeClr val="bg1"/>
                  </a:solidFill>
                </a:rPr>
                <a:t>( 1 / 3 )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등호 152">
              <a:extLst>
                <a:ext uri="{FF2B5EF4-FFF2-40B4-BE49-F238E27FC236}">
                  <a16:creationId xmlns:a16="http://schemas.microsoft.com/office/drawing/2014/main" id="{6F68ED19-5AB0-C4AA-3F93-2E7F1F8CAC0E}"/>
                </a:ext>
              </a:extLst>
            </p:cNvPr>
            <p:cNvSpPr/>
            <p:nvPr/>
          </p:nvSpPr>
          <p:spPr>
            <a:xfrm rot="5400000">
              <a:off x="17482394" y="64593"/>
              <a:ext cx="754624" cy="680518"/>
            </a:xfrm>
            <a:prstGeom prst="mathEqual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>
                <a:solidFill>
                  <a:schemeClr val="tx1"/>
                </a:solidFill>
              </a:endParaRP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6B39E80-8A27-A196-80BD-A9C1A1837C7D}"/>
                </a:ext>
              </a:extLst>
            </p:cNvPr>
            <p:cNvGrpSpPr/>
            <p:nvPr/>
          </p:nvGrpSpPr>
          <p:grpSpPr>
            <a:xfrm>
              <a:off x="16239082" y="111429"/>
              <a:ext cx="1509212" cy="637344"/>
              <a:chOff x="6691451" y="2387127"/>
              <a:chExt cx="754606" cy="318672"/>
            </a:xfrm>
          </p:grpSpPr>
          <p:sp>
            <p:nvSpPr>
              <p:cNvPr id="87" name="이등변 삼각형 86">
                <a:extLst>
                  <a:ext uri="{FF2B5EF4-FFF2-40B4-BE49-F238E27FC236}">
                    <a16:creationId xmlns:a16="http://schemas.microsoft.com/office/drawing/2014/main" id="{6D9D974C-86D6-7A91-D1C6-CBF5EE033FD5}"/>
                  </a:ext>
                </a:extLst>
              </p:cNvPr>
              <p:cNvSpPr/>
              <p:nvPr/>
            </p:nvSpPr>
            <p:spPr>
              <a:xfrm rot="5400000">
                <a:off x="6780541" y="2431912"/>
                <a:ext cx="249530" cy="225437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60195E-0480-E9E1-9D81-63C1FFB2E4A3}"/>
                  </a:ext>
                </a:extLst>
              </p:cNvPr>
              <p:cNvSpPr txBox="1"/>
              <p:nvPr/>
            </p:nvSpPr>
            <p:spPr>
              <a:xfrm>
                <a:off x="6942165" y="2387127"/>
                <a:ext cx="503892" cy="318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bg1"/>
                    </a:solidFill>
                  </a:rPr>
                  <a:t>X 3</a:t>
                </a:r>
                <a:endParaRPr lang="ko-KR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9" name="이등변 삼각형 88">
                <a:extLst>
                  <a:ext uri="{FF2B5EF4-FFF2-40B4-BE49-F238E27FC236}">
                    <a16:creationId xmlns:a16="http://schemas.microsoft.com/office/drawing/2014/main" id="{0BDE18C2-4A91-9423-90FB-ACDD75707B24}"/>
                  </a:ext>
                </a:extLst>
              </p:cNvPr>
              <p:cNvSpPr/>
              <p:nvPr/>
            </p:nvSpPr>
            <p:spPr>
              <a:xfrm rot="5400000">
                <a:off x="6679404" y="2424449"/>
                <a:ext cx="249532" cy="225438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4D39C0D-FEA4-BFA8-A357-F006C5735C28}"/>
                </a:ext>
              </a:extLst>
            </p:cNvPr>
            <p:cNvGrpSpPr/>
            <p:nvPr/>
          </p:nvGrpSpPr>
          <p:grpSpPr>
            <a:xfrm>
              <a:off x="87924" y="2925566"/>
              <a:ext cx="674396" cy="674396"/>
              <a:chOff x="3215640" y="1858243"/>
              <a:chExt cx="632751" cy="632751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FA95DE94-E7EC-E3C1-C8FE-1D7640FE7197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6" name="그림 85">
                <a:extLst>
                  <a:ext uri="{FF2B5EF4-FFF2-40B4-BE49-F238E27FC236}">
                    <a16:creationId xmlns:a16="http://schemas.microsoft.com/office/drawing/2014/main" id="{D5D55FB5-941E-161B-E366-3A163A80F3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5B22D29-0976-4D42-1EE0-A315158B7424}"/>
                </a:ext>
              </a:extLst>
            </p:cNvPr>
            <p:cNvGrpSpPr/>
            <p:nvPr/>
          </p:nvGrpSpPr>
          <p:grpSpPr>
            <a:xfrm>
              <a:off x="87924" y="5921438"/>
              <a:ext cx="674396" cy="674396"/>
              <a:chOff x="3215640" y="1858243"/>
              <a:chExt cx="632751" cy="632751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267576F5-44E0-5621-04C5-509147810DCD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4" name="그림 83">
                <a:extLst>
                  <a:ext uri="{FF2B5EF4-FFF2-40B4-BE49-F238E27FC236}">
                    <a16:creationId xmlns:a16="http://schemas.microsoft.com/office/drawing/2014/main" id="{D9ECD19A-DDB6-46F6-3997-4C857010874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D4A5D29-7C99-F0AC-EF77-5E88CDA9A3B2}"/>
                </a:ext>
              </a:extLst>
            </p:cNvPr>
            <p:cNvGrpSpPr/>
            <p:nvPr/>
          </p:nvGrpSpPr>
          <p:grpSpPr>
            <a:xfrm>
              <a:off x="87924" y="5274766"/>
              <a:ext cx="674396" cy="674396"/>
              <a:chOff x="3335767" y="2851645"/>
              <a:chExt cx="458664" cy="45866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34F97A8D-D31B-652E-467F-32B129138530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375BD579-69DC-015B-20ED-816920975FC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3832AA4-02C0-6DFE-302D-8E2D41D366DB}"/>
                </a:ext>
              </a:extLst>
            </p:cNvPr>
            <p:cNvGrpSpPr/>
            <p:nvPr/>
          </p:nvGrpSpPr>
          <p:grpSpPr>
            <a:xfrm>
              <a:off x="87924" y="6981662"/>
              <a:ext cx="674396" cy="674396"/>
              <a:chOff x="3335767" y="2851645"/>
              <a:chExt cx="458664" cy="458664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191A362D-69D4-07EB-8BB0-261FF6EC1CF5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80" name="그림 79">
                <a:extLst>
                  <a:ext uri="{FF2B5EF4-FFF2-40B4-BE49-F238E27FC236}">
                    <a16:creationId xmlns:a16="http://schemas.microsoft.com/office/drawing/2014/main" id="{587FCCB5-6F06-3CF3-6B52-0958651C83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9630E7-0C57-603C-0B44-7BB33679B1E4}"/>
                </a:ext>
              </a:extLst>
            </p:cNvPr>
            <p:cNvGrpSpPr/>
            <p:nvPr/>
          </p:nvGrpSpPr>
          <p:grpSpPr>
            <a:xfrm>
              <a:off x="87924" y="2568882"/>
              <a:ext cx="674396" cy="674396"/>
              <a:chOff x="3335767" y="2851645"/>
              <a:chExt cx="458664" cy="458664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59D4818C-5E94-E038-4C99-C326DECCDABC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8" name="그림 77">
                <a:extLst>
                  <a:ext uri="{FF2B5EF4-FFF2-40B4-BE49-F238E27FC236}">
                    <a16:creationId xmlns:a16="http://schemas.microsoft.com/office/drawing/2014/main" id="{72DB3DD7-4BF5-F8C2-1FA6-68A91F9CF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F3A4A3C-EDEE-69D0-5402-42D5657F5FC8}"/>
                </a:ext>
              </a:extLst>
            </p:cNvPr>
            <p:cNvGrpSpPr/>
            <p:nvPr/>
          </p:nvGrpSpPr>
          <p:grpSpPr>
            <a:xfrm>
              <a:off x="87924" y="4922814"/>
              <a:ext cx="674396" cy="674396"/>
              <a:chOff x="3215640" y="1858243"/>
              <a:chExt cx="632751" cy="632751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29B4E1D1-64B4-F22D-ED3A-5226B963FCB0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196A5F33-810C-FC56-E877-F063E1F59B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34161B5-BA37-B4B4-02F3-BADE58D4AA51}"/>
                </a:ext>
              </a:extLst>
            </p:cNvPr>
            <p:cNvGrpSpPr/>
            <p:nvPr/>
          </p:nvGrpSpPr>
          <p:grpSpPr>
            <a:xfrm>
              <a:off x="87924" y="4325854"/>
              <a:ext cx="674396" cy="674396"/>
              <a:chOff x="3335767" y="2851645"/>
              <a:chExt cx="458664" cy="458664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01652A1-DC29-E2D5-A3FA-D2D3D77DA3E8}"/>
                  </a:ext>
                </a:extLst>
              </p:cNvPr>
              <p:cNvSpPr/>
              <p:nvPr/>
            </p:nvSpPr>
            <p:spPr>
              <a:xfrm>
                <a:off x="3335767" y="2851645"/>
                <a:ext cx="458664" cy="458664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2E5D5749-6F23-99EA-2A9A-D08504EF02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048" t="41043" r="16427" b="34555"/>
              <a:stretch/>
            </p:blipFill>
            <p:spPr>
              <a:xfrm>
                <a:off x="3340309" y="2867617"/>
                <a:ext cx="449580" cy="426720"/>
              </a:xfrm>
              <a:prstGeom prst="rect">
                <a:avLst/>
              </a:prstGeom>
            </p:spPr>
          </p:pic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58F3961-194F-A19C-118C-AAF4C0AFC603}"/>
                </a:ext>
              </a:extLst>
            </p:cNvPr>
            <p:cNvGrpSpPr/>
            <p:nvPr/>
          </p:nvGrpSpPr>
          <p:grpSpPr>
            <a:xfrm>
              <a:off x="87924" y="3924190"/>
              <a:ext cx="674396" cy="674396"/>
              <a:chOff x="3215640" y="1858243"/>
              <a:chExt cx="632751" cy="632751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E5B120B-11B6-90C8-385F-FD9F2F484A3F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1E75C765-335E-CEAD-E6B6-4E08902542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95A75D4-0D52-30A3-67E8-30A68FB2306F}"/>
                </a:ext>
              </a:extLst>
            </p:cNvPr>
            <p:cNvGrpSpPr/>
            <p:nvPr/>
          </p:nvGrpSpPr>
          <p:grpSpPr>
            <a:xfrm>
              <a:off x="87924" y="1926942"/>
              <a:ext cx="674396" cy="674396"/>
              <a:chOff x="3215640" y="1858243"/>
              <a:chExt cx="632751" cy="632751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75323D5A-883F-5580-3E23-7EFDF14CF2A9}"/>
                  </a:ext>
                </a:extLst>
              </p:cNvPr>
              <p:cNvSpPr/>
              <p:nvPr/>
            </p:nvSpPr>
            <p:spPr>
              <a:xfrm>
                <a:off x="3215640" y="1858243"/>
                <a:ext cx="632751" cy="6327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pic>
            <p:nvPicPr>
              <p:cNvPr id="70" name="그림 69">
                <a:extLst>
                  <a:ext uri="{FF2B5EF4-FFF2-40B4-BE49-F238E27FC236}">
                    <a16:creationId xmlns:a16="http://schemas.microsoft.com/office/drawing/2014/main" id="{AAC7B339-DE39-869B-49E6-656487248B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088" t="63845" r="47289" b="20742"/>
              <a:stretch/>
            </p:blipFill>
            <p:spPr>
              <a:xfrm>
                <a:off x="3259553" y="1867373"/>
                <a:ext cx="544925" cy="614490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AD8F879E-8095-68EF-3480-CF819CAB4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3920606" y="2667959"/>
              <a:ext cx="2033024" cy="202733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00B201B-0003-5A01-BD79-B6C5F698EC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75938" y="1837219"/>
              <a:ext cx="2033024" cy="2027330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E1A05E8-D767-5440-290A-D1B509C40B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2009642" y="3730753"/>
              <a:ext cx="2033024" cy="2027330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D90ED55-F14D-7324-7BCF-1A6FE7EE09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1943346" y="5624287"/>
              <a:ext cx="2033024" cy="2027330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A96E6FF-3DD8-8C04-71AC-40F4A420B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215" t="61155" r="41472"/>
            <a:stretch/>
          </p:blipFill>
          <p:spPr>
            <a:xfrm>
              <a:off x="4068838" y="4907773"/>
              <a:ext cx="2033024" cy="2027330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25B9A9FE-3716-34D2-2B08-336ED4C71D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605834" y="2925566"/>
              <a:ext cx="2187772" cy="1997012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0C4266B2-DD04-5F5A-2E14-7EFF7FC0DB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9558188" y="4984650"/>
              <a:ext cx="2187772" cy="1997012"/>
            </a:xfrm>
            <a:prstGeom prst="rect">
              <a:avLst/>
            </a:prstGeom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780A40EA-97AA-6021-8900-10406F035C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2069764"/>
              <a:ext cx="2187772" cy="1997012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E34CB333-31D0-EB03-81E7-D072F00B32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3891794"/>
              <a:ext cx="2187772" cy="1997012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9420B2D-5D5B-C03D-BE57-BDE846853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658" t="34947"/>
            <a:stretch/>
          </p:blipFill>
          <p:spPr>
            <a:xfrm>
              <a:off x="11513918" y="5713824"/>
              <a:ext cx="2187772" cy="1997012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58B56688-85C2-C31A-DD5A-5C1CC3C1A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313345" y="1709734"/>
              <a:ext cx="1558210" cy="570612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0CD33CED-FC8F-7280-33FB-8B474D88E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83023" y="3572930"/>
              <a:ext cx="1558210" cy="570612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ACB54375-3AE9-0C82-AB43-E397888CA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2215085" y="5474374"/>
              <a:ext cx="1558210" cy="570612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F9FBB222-D978-5C44-3995-6E35F8FF77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149087" y="2480928"/>
              <a:ext cx="1558210" cy="570612"/>
            </a:xfrm>
            <a:prstGeom prst="rect">
              <a:avLst/>
            </a:prstGeom>
          </p:spPr>
        </p:pic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D0AAADFB-366C-A8C7-8505-D9BBA37C15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33" t="20054" r="71479" b="72570"/>
            <a:stretch/>
          </p:blipFill>
          <p:spPr>
            <a:xfrm>
              <a:off x="4306245" y="4776000"/>
              <a:ext cx="1558210" cy="570612"/>
            </a:xfrm>
            <a:prstGeom prst="rect">
              <a:avLst/>
            </a:prstGeom>
          </p:spPr>
        </p:pic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A590535-F07B-E16E-60B3-316446DC27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33945" y="2722859"/>
              <a:ext cx="1531550" cy="405414"/>
            </a:xfrm>
            <a:prstGeom prst="rect">
              <a:avLst/>
            </a:prstGeom>
          </p:spPr>
        </p:pic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C86D08C-A931-EC4A-5412-8B5DDAA80E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9940669" y="4796933"/>
              <a:ext cx="1531550" cy="40541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205712FA-4A90-A800-B790-EEB6C2CA28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42029" y="1874933"/>
              <a:ext cx="1531550" cy="405414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518AB6A9-D752-CFDE-8961-18E7FC671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31" y="3699549"/>
              <a:ext cx="1531550" cy="405414"/>
            </a:xfrm>
            <a:prstGeom prst="rect">
              <a:avLst/>
            </a:prstGeom>
          </p:spPr>
        </p:pic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95B8C43F-8B68-1921-958B-ED07F649C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39" t="762" r="71682" b="94132"/>
            <a:stretch/>
          </p:blipFill>
          <p:spPr>
            <a:xfrm>
              <a:off x="11886129" y="5532039"/>
              <a:ext cx="1531550" cy="405414"/>
            </a:xfrm>
            <a:prstGeom prst="rect">
              <a:avLst/>
            </a:prstGeom>
          </p:spPr>
        </p:pic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99C96D5-CF02-BADF-A8D9-FE39BD14C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" t="7287" r="81117" b="87039"/>
            <a:stretch/>
          </p:blipFill>
          <p:spPr>
            <a:xfrm>
              <a:off x="10455938" y="9217621"/>
              <a:ext cx="3809672" cy="1088474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1F0504-2D82-74A9-5C14-9812E217EFEB}"/>
                </a:ext>
              </a:extLst>
            </p:cNvPr>
            <p:cNvSpPr txBox="1"/>
            <p:nvPr/>
          </p:nvSpPr>
          <p:spPr>
            <a:xfrm>
              <a:off x="11535350" y="8880098"/>
              <a:ext cx="1650849" cy="8334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</a:rPr>
                <a:t>(4/4)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8001340-5958-F878-53D4-8FB01CB0A853}"/>
                </a:ext>
              </a:extLst>
            </p:cNvPr>
            <p:cNvSpPr txBox="1"/>
            <p:nvPr/>
          </p:nvSpPr>
          <p:spPr>
            <a:xfrm>
              <a:off x="2230050" y="5459936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71EA24-9D09-83D0-58A0-0C8A27A9FF05}"/>
                </a:ext>
              </a:extLst>
            </p:cNvPr>
            <p:cNvSpPr txBox="1"/>
            <p:nvPr/>
          </p:nvSpPr>
          <p:spPr>
            <a:xfrm>
              <a:off x="2305212" y="356379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E7AB51-FEE1-E960-C771-FB49D42E2A84}"/>
                </a:ext>
              </a:extLst>
            </p:cNvPr>
            <p:cNvSpPr txBox="1"/>
            <p:nvPr/>
          </p:nvSpPr>
          <p:spPr>
            <a:xfrm>
              <a:off x="2299543" y="1702550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2259C90-5DEA-923A-091A-A50FD65D95D1}"/>
                </a:ext>
              </a:extLst>
            </p:cNvPr>
            <p:cNvSpPr txBox="1"/>
            <p:nvPr/>
          </p:nvSpPr>
          <p:spPr>
            <a:xfrm>
              <a:off x="4149086" y="247871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DD2B2E-0574-4E86-EDCA-0B6E04D8A644}"/>
                </a:ext>
              </a:extLst>
            </p:cNvPr>
            <p:cNvSpPr txBox="1"/>
            <p:nvPr/>
          </p:nvSpPr>
          <p:spPr>
            <a:xfrm>
              <a:off x="4274765" y="476194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DB635AF-C6EA-A9A3-6D2B-08C48AD9961A}"/>
                </a:ext>
              </a:extLst>
            </p:cNvPr>
            <p:cNvSpPr txBox="1"/>
            <p:nvPr/>
          </p:nvSpPr>
          <p:spPr>
            <a:xfrm>
              <a:off x="9884502" y="2623931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EF675E-F5E7-2432-89A6-0688F1198426}"/>
                </a:ext>
              </a:extLst>
            </p:cNvPr>
            <p:cNvSpPr txBox="1"/>
            <p:nvPr/>
          </p:nvSpPr>
          <p:spPr>
            <a:xfrm>
              <a:off x="9894880" y="477531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6BAD09-E8BD-1137-5DEE-33B7B975D140}"/>
                </a:ext>
              </a:extLst>
            </p:cNvPr>
            <p:cNvSpPr txBox="1"/>
            <p:nvPr/>
          </p:nvSpPr>
          <p:spPr>
            <a:xfrm>
              <a:off x="11761792" y="1821389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948A5F-A9FA-FC3D-FB9E-8F52030153EC}"/>
                </a:ext>
              </a:extLst>
            </p:cNvPr>
            <p:cNvSpPr txBox="1"/>
            <p:nvPr/>
          </p:nvSpPr>
          <p:spPr>
            <a:xfrm>
              <a:off x="11869907" y="3648824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C940C8B-72B0-A058-EF15-A8F3931144D6}"/>
                </a:ext>
              </a:extLst>
            </p:cNvPr>
            <p:cNvSpPr txBox="1"/>
            <p:nvPr/>
          </p:nvSpPr>
          <p:spPr>
            <a:xfrm>
              <a:off x="11826477" y="5486705"/>
              <a:ext cx="1650849" cy="5392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schemeClr val="bg1"/>
                  </a:solidFill>
                </a:rPr>
                <a:t>100/100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그룹 103"/>
          <p:cNvGrpSpPr/>
          <p:nvPr/>
        </p:nvGrpSpPr>
        <p:grpSpPr>
          <a:xfrm>
            <a:off x="370547" y="1380315"/>
            <a:ext cx="5354808" cy="2192369"/>
            <a:chOff x="-4152916" y="804402"/>
            <a:chExt cx="5354808" cy="2192369"/>
          </a:xfrm>
        </p:grpSpPr>
        <p:sp>
          <p:nvSpPr>
            <p:cNvPr id="105" name="직사각형 104"/>
            <p:cNvSpPr/>
            <p:nvPr/>
          </p:nvSpPr>
          <p:spPr>
            <a:xfrm>
              <a:off x="-1408210" y="1852980"/>
              <a:ext cx="2610102" cy="7624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6" name="직선 화살표 연결선 105"/>
            <p:cNvCxnSpPr>
              <a:stCxn id="107" idx="0"/>
              <a:endCxn id="105" idx="0"/>
            </p:cNvCxnSpPr>
            <p:nvPr/>
          </p:nvCxnSpPr>
          <p:spPr>
            <a:xfrm>
              <a:off x="-2874527" y="804402"/>
              <a:ext cx="2771368" cy="1048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직사각형 106"/>
            <p:cNvSpPr/>
            <p:nvPr/>
          </p:nvSpPr>
          <p:spPr>
            <a:xfrm>
              <a:off x="-4152916" y="804402"/>
              <a:ext cx="2556777" cy="21923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하나의 </a:t>
              </a:r>
              <a:r>
                <a:rPr lang="ko-KR" altLang="en-US" dirty="0" err="1" smtClean="0"/>
                <a:t>맵은</a:t>
              </a:r>
              <a:r>
                <a:rPr lang="ko-KR" altLang="en-US" dirty="0" smtClean="0"/>
                <a:t> 여러 개의 스테이지로 구성되어 있다</a:t>
              </a:r>
              <a:r>
                <a:rPr lang="en-US" altLang="ko-KR" dirty="0" smtClean="0"/>
                <a:t>.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60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9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280" y="1462078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프로토타입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77207"/>
              </p:ext>
            </p:extLst>
          </p:nvPr>
        </p:nvGraphicFramePr>
        <p:xfrm>
          <a:off x="6324600" y="2400300"/>
          <a:ext cx="5638800" cy="198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07.01~07.07)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 스킬 작성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07.08~07.14)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 출력 및 이펙트 제작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07.15~07.22)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씬 구현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34323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알파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73147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베타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71947"/>
              </p:ext>
            </p:extLst>
          </p:nvPr>
        </p:nvGraphicFramePr>
        <p:xfrm>
          <a:off x="485775" y="2400300"/>
          <a:ext cx="5638800" cy="95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(05.12~06.30)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및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6963"/>
              </p:ext>
            </p:extLst>
          </p:nvPr>
        </p:nvGraphicFramePr>
        <p:xfrm>
          <a:off x="12163424" y="2385164"/>
          <a:ext cx="5638800" cy="45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8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 및 이슈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974" y="1361450"/>
            <a:ext cx="83058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0224" y="1361450"/>
            <a:ext cx="83058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003620"/>
              </p:ext>
            </p:extLst>
          </p:nvPr>
        </p:nvGraphicFramePr>
        <p:xfrm>
          <a:off x="3047999" y="1485897"/>
          <a:ext cx="12192000" cy="82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도트 히어로즈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게임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PC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세븐나이츠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에픽세븐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여러 모바일 게임 에서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볼수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기능들을 구현해보는 것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RPG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게임을 좋아하기에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직접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구현해보는것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청소년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 startAt="2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게임이지만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자동전투도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가능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2022.05.12 ~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16845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요소 및 재미요소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 시스템을 통한 전략적인 플레이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턴제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RPG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에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마나시스템이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있어 매 턴마다 전략적인 플레이를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고민해야함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cxnSpLocks/>
            <a:stCxn id="11" idx="0"/>
            <a:endCxn id="11" idx="2"/>
          </p:cNvCxnSpPr>
          <p:nvPr/>
        </p:nvCxnSpPr>
        <p:spPr>
          <a:xfrm>
            <a:off x="9143999" y="1216845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547448"/>
            <a:ext cx="17221200" cy="1602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도트이미지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캐릭터를 활용한 캐릭터 차별화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19697"/>
              </p:ext>
            </p:extLst>
          </p:nvPr>
        </p:nvGraphicFramePr>
        <p:xfrm>
          <a:off x="533400" y="1457288"/>
          <a:ext cx="8305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캐릭터들의 스피드에 따른 턴이 들어오는 속도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직접 움직이기 귀찮으면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자동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뽑기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영웅을 뽑아서 자신만의 팀을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합성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영웅을 뽑으면 합성하여 캐릭터를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영웅은 액티브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개가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  <a:tr h="76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레벨업하여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104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477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4369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51253"/>
              </p:ext>
            </p:extLst>
          </p:nvPr>
        </p:nvGraphicFramePr>
        <p:xfrm>
          <a:off x="9086851" y="1457288"/>
          <a:ext cx="7772400" cy="3234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736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</a:t>
                      </a:r>
                      <a:endParaRPr lang="en-US" altLang="ko-KR" sz="18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기본공격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액티브스킬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액티브스킬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 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유닛 스킬 이펙트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UI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이펙트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구성 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UI, Icon</a:t>
                      </a:r>
                      <a:r>
                        <a:rPr lang="en-US" altLang="ko-KR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사운드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로비씬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배틀씬</a:t>
                      </a:r>
                      <a:r>
                        <a:rPr lang="en-US" altLang="ko-KR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월드맵씬</a:t>
                      </a:r>
                      <a:r>
                        <a:rPr lang="ko-KR" altLang="en-US" sz="1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사운드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7502557" y="2439668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구성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46C14FAC-FD85-4133-5701-075F1FD81610}"/>
              </a:ext>
            </a:extLst>
          </p:cNvPr>
          <p:cNvSpPr/>
          <p:nvPr/>
        </p:nvSpPr>
        <p:spPr>
          <a:xfrm>
            <a:off x="6667500" y="1583766"/>
            <a:ext cx="4953000" cy="838200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392425-462D-C15F-EE1D-7FB4C32979EC}"/>
              </a:ext>
            </a:extLst>
          </p:cNvPr>
          <p:cNvSpPr/>
          <p:nvPr/>
        </p:nvSpPr>
        <p:spPr>
          <a:xfrm>
            <a:off x="6667500" y="316491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인트로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36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시작씬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endParaRPr lang="ko-KR" altLang="en-US" sz="36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7F966-F3A3-295C-BADD-2BE3E7F936E3}"/>
              </a:ext>
            </a:extLst>
          </p:cNvPr>
          <p:cNvSpPr/>
          <p:nvPr/>
        </p:nvSpPr>
        <p:spPr>
          <a:xfrm>
            <a:off x="6667500" y="482226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 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7467C-FC98-7E56-C32C-0359D1A7E272}"/>
              </a:ext>
            </a:extLst>
          </p:cNvPr>
          <p:cNvSpPr/>
          <p:nvPr/>
        </p:nvSpPr>
        <p:spPr>
          <a:xfrm>
            <a:off x="6667500" y="647961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9257A8-803A-A5AF-974C-9AA51C7E4C34}"/>
              </a:ext>
            </a:extLst>
          </p:cNvPr>
          <p:cNvSpPr/>
          <p:nvPr/>
        </p:nvSpPr>
        <p:spPr>
          <a:xfrm>
            <a:off x="6667500" y="813696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 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DB82DC-9C64-9873-DA11-DB1ECE4DD4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44000" y="242196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D383DE-FA8C-1B99-C8A9-FB143508F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44000" y="407931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1354B8-2BC5-269B-FEF4-0BD4ACA9942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144000" y="573666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1C4FC-0410-C2D6-C91D-F1D4E22FAF2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44000" y="739401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B848C-8418-C424-126D-AB81177ED382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620500" y="5279466"/>
            <a:ext cx="12700" cy="3314700"/>
          </a:xfrm>
          <a:prstGeom prst="bentConnector3">
            <a:avLst>
              <a:gd name="adj1" fmla="val 42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2357E1-10A0-40AF-38CE-75BE30C9DD44}"/>
              </a:ext>
            </a:extLst>
          </p:cNvPr>
          <p:cNvSpPr/>
          <p:nvPr/>
        </p:nvSpPr>
        <p:spPr>
          <a:xfrm>
            <a:off x="1038225" y="4131234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로딩 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미정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endParaRPr lang="ko-KR" altLang="en-US" sz="36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233A790-03A5-7D43-F8A6-4DB7F53C6484}"/>
              </a:ext>
            </a:extLst>
          </p:cNvPr>
          <p:cNvCxnSpPr>
            <a:cxnSpLocks/>
            <a:stCxn id="7" idx="1"/>
            <a:endCxn id="53" idx="0"/>
          </p:cNvCxnSpPr>
          <p:nvPr/>
        </p:nvCxnSpPr>
        <p:spPr>
          <a:xfrm rot="10800000" flipV="1">
            <a:off x="3514726" y="3622116"/>
            <a:ext cx="3152775" cy="5091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8673421-793F-EFC9-9F40-4A8105F9F0EF}"/>
              </a:ext>
            </a:extLst>
          </p:cNvPr>
          <p:cNvCxnSpPr>
            <a:cxnSpLocks/>
            <a:stCxn id="10" idx="1"/>
            <a:endCxn id="53" idx="2"/>
          </p:cNvCxnSpPr>
          <p:nvPr/>
        </p:nvCxnSpPr>
        <p:spPr>
          <a:xfrm rot="10800000">
            <a:off x="3514726" y="5045634"/>
            <a:ext cx="3152775" cy="18911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8EE27BF-1641-D500-789B-0BD8DB9F3AE3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5991225" y="4588434"/>
            <a:ext cx="676275" cy="6910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F8B7F20-28AB-5511-703A-BEF06E8A6904}"/>
              </a:ext>
            </a:extLst>
          </p:cNvPr>
          <p:cNvCxnSpPr>
            <a:cxnSpLocks/>
            <a:stCxn id="53" idx="1"/>
            <a:endCxn id="11" idx="1"/>
          </p:cNvCxnSpPr>
          <p:nvPr/>
        </p:nvCxnSpPr>
        <p:spPr>
          <a:xfrm rot="10800000" flipH="1" flipV="1">
            <a:off x="1038224" y="4588434"/>
            <a:ext cx="5629275" cy="4005732"/>
          </a:xfrm>
          <a:prstGeom prst="bentConnector3">
            <a:avLst>
              <a:gd name="adj1" fmla="val -40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5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282892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563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인트로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시작 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게임의 버전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제목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별도의 기능이 없다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화면 아무대나 클릭하면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이동할 때 데이터를 불러온다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데임 데이터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44862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75714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,ID,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경험치량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자원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에너지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유저의 유닛 </a:t>
            </a:r>
            <a:r>
              <a:rPr lang="en-US" altLang="ko-KR" sz="280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Best5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합성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상세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레벨업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장비 교체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뽑기창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뽑기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가방창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아이템 인벤토리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소비 아이템 인벤토리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상점창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 구매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 구매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월드맵씬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4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1888</Words>
  <Application>Microsoft Office PowerPoint</Application>
  <PresentationFormat>사용자 지정</PresentationFormat>
  <Paragraphs>506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?? ??</vt:lpstr>
      <vt:lpstr>Gmarket Sans Bold</vt:lpstr>
      <vt:lpstr>Gmarket Sans Medium</vt:lpstr>
      <vt:lpstr>맑은 고딕</vt:lpstr>
      <vt:lpstr>한컴 윤고딕 250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G</cp:lastModifiedBy>
  <cp:revision>113</cp:revision>
  <dcterms:created xsi:type="dcterms:W3CDTF">2022-04-21T18:31:52Z</dcterms:created>
  <dcterms:modified xsi:type="dcterms:W3CDTF">2023-06-22T04:48:31Z</dcterms:modified>
</cp:coreProperties>
</file>