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57" r:id="rId3"/>
    <p:sldId id="259" r:id="rId4"/>
    <p:sldId id="260" r:id="rId5"/>
    <p:sldId id="261" r:id="rId6"/>
    <p:sldId id="265" r:id="rId7"/>
    <p:sldId id="290" r:id="rId8"/>
    <p:sldId id="263" r:id="rId9"/>
    <p:sldId id="266" r:id="rId10"/>
    <p:sldId id="267" r:id="rId11"/>
    <p:sldId id="296" r:id="rId12"/>
    <p:sldId id="297" r:id="rId13"/>
    <p:sldId id="298" r:id="rId14"/>
    <p:sldId id="299" r:id="rId15"/>
    <p:sldId id="300" r:id="rId16"/>
    <p:sldId id="301" r:id="rId17"/>
    <p:sldId id="306" r:id="rId18"/>
    <p:sldId id="305" r:id="rId19"/>
    <p:sldId id="302" r:id="rId20"/>
    <p:sldId id="303" r:id="rId21"/>
    <p:sldId id="304" r:id="rId22"/>
    <p:sldId id="268" r:id="rId23"/>
    <p:sldId id="269" r:id="rId24"/>
    <p:sldId id="270" r:id="rId25"/>
    <p:sldId id="271" r:id="rId26"/>
    <p:sldId id="272" r:id="rId27"/>
    <p:sldId id="273" r:id="rId28"/>
    <p:sldId id="274" r:id="rId29"/>
    <p:sldId id="281" r:id="rId30"/>
    <p:sldId id="264" r:id="rId31"/>
    <p:sldId id="276" r:id="rId32"/>
    <p:sldId id="282" r:id="rId33"/>
    <p:sldId id="291" r:id="rId34"/>
    <p:sldId id="292" r:id="rId35"/>
    <p:sldId id="293" r:id="rId36"/>
    <p:sldId id="294" r:id="rId37"/>
    <p:sldId id="295" r:id="rId38"/>
    <p:sldId id="283" r:id="rId39"/>
    <p:sldId id="284" r:id="rId40"/>
    <p:sldId id="285" r:id="rId41"/>
    <p:sldId id="286" r:id="rId42"/>
    <p:sldId id="288" r:id="rId43"/>
    <p:sldId id="287" r:id="rId44"/>
    <p:sldId id="289" r:id="rId45"/>
  </p:sldIdLst>
  <p:sldSz cx="18288000" cy="10287000"/>
  <p:notesSz cx="10287000" cy="1828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FBFBF"/>
    <a:srgbClr val="948A54"/>
    <a:srgbClr val="BFB895"/>
    <a:srgbClr val="EEEEEE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2" autoAdjust="0"/>
    <p:restoredTop sz="96400" autoAdjust="0"/>
  </p:normalViewPr>
  <p:slideViewPr>
    <p:cSldViewPr>
      <p:cViewPr varScale="1">
        <p:scale>
          <a:sx n="69" d="100"/>
          <a:sy n="69" d="100"/>
        </p:scale>
        <p:origin x="114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827713" y="0"/>
            <a:ext cx="4457700" cy="917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A9A57-9553-4854-AE01-87B290AD1CA1}" type="datetimeFigureOut">
              <a:rPr lang="ko-KR" altLang="en-US" smtClean="0"/>
              <a:t>2023-06-19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-342900" y="2286000"/>
            <a:ext cx="10972800" cy="61722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1028700" y="8801100"/>
            <a:ext cx="8229600" cy="72009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827713" y="17372013"/>
            <a:ext cx="4457700" cy="9159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297DC-00EC-4146-BE07-7B5DBDB6776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3512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13633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46734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1793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59525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9813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35038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913127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41685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99394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7859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10190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73595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4160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05451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68316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3571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228418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24700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9901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3373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668865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451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883545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13718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0743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250999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892742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13830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691886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018512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28139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311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656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090779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170676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725729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9554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2355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18441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8025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5955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49275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4297DC-00EC-4146-BE07-7B5DBDB6776C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935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66F1F-CE9B-4651-A6AA-CD71775410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har char="•"/>
            </a:pPr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6116CE-C4A3-4A05-B2D7-7C2E9A889C0F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393E5F-521B-4CAD-9D3A-AE923D912D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FBF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66F1F-CE9B-4651-A6AA-CD717754106B}" type="datetimeFigureOut">
              <a:rPr lang="en-US" smtClean="0"/>
              <a:t>6/19/2023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021451-1387-4CA6-816F-3879F97B5CB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�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2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091190" y="4080248"/>
            <a:ext cx="10103334" cy="2125218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4984933" y="4327248"/>
            <a:ext cx="8315848" cy="16312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10000" b="1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도트 히어로즈</a:t>
            </a:r>
            <a:endParaRPr lang="en-US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0" name="Object 9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21480000">
            <a:off x="14392559" y="5820625"/>
            <a:ext cx="471644" cy="618121"/>
          </a:xfrm>
          <a:prstGeom prst="rect">
            <a:avLst/>
          </a:prstGeom>
        </p:spPr>
      </p:pic>
      <p:sp>
        <p:nvSpPr>
          <p:cNvPr id="15" name="Object 8"/>
          <p:cNvSpPr txBox="1"/>
          <p:nvPr/>
        </p:nvSpPr>
        <p:spPr>
          <a:xfrm>
            <a:off x="6323457" y="2631591"/>
            <a:ext cx="5638800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ko-KR" altLang="en-US" sz="72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게임 기획서</a:t>
            </a:r>
            <a:endParaRPr lang="en-US" sz="1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Object 8"/>
          <p:cNvSpPr txBox="1"/>
          <p:nvPr/>
        </p:nvSpPr>
        <p:spPr>
          <a:xfrm>
            <a:off x="8555724" y="6415214"/>
            <a:ext cx="5638800" cy="76944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ko-KR" altLang="en-US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작성자 </a:t>
            </a:r>
            <a:r>
              <a:rPr lang="en-US" altLang="ko-KR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: </a:t>
            </a:r>
            <a:r>
              <a:rPr lang="ko-KR" altLang="en-US" sz="4400" kern="0" spc="-3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Bold" pitchFamily="34" charset="0"/>
              </a:rPr>
              <a:t>이름</a:t>
            </a:r>
            <a:endParaRPr lang="en-US" sz="7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" name="직선 연결선 3"/>
          <p:cNvCxnSpPr/>
          <p:nvPr/>
        </p:nvCxnSpPr>
        <p:spPr>
          <a:xfrm>
            <a:off x="13792200" y="4449907"/>
            <a:ext cx="0" cy="1385899"/>
          </a:xfrm>
          <a:prstGeom prst="line">
            <a:avLst/>
          </a:prstGeom>
          <a:ln w="76200">
            <a:solidFill>
              <a:srgbClr val="0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구성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순서도: 대체 처리 3">
            <a:extLst>
              <a:ext uri="{FF2B5EF4-FFF2-40B4-BE49-F238E27FC236}">
                <a16:creationId xmlns:a16="http://schemas.microsoft.com/office/drawing/2014/main" id="{46C14FAC-FD85-4133-5701-075F1FD81610}"/>
              </a:ext>
            </a:extLst>
          </p:cNvPr>
          <p:cNvSpPr/>
          <p:nvPr/>
        </p:nvSpPr>
        <p:spPr>
          <a:xfrm>
            <a:off x="6667500" y="1583766"/>
            <a:ext cx="4953000" cy="838200"/>
          </a:xfrm>
          <a:prstGeom prst="flowChartAlternateProcess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시작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392425-462D-C15F-EE1D-7FB4C32979EC}"/>
              </a:ext>
            </a:extLst>
          </p:cNvPr>
          <p:cNvSpPr/>
          <p:nvPr/>
        </p:nvSpPr>
        <p:spPr>
          <a:xfrm>
            <a:off x="6667500" y="3164916"/>
            <a:ext cx="49530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인트로</a:t>
            </a:r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씬</a:t>
            </a:r>
            <a:r>
              <a:rPr lang="en-US" altLang="ko-KR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36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시작씬</a:t>
            </a:r>
            <a:r>
              <a:rPr lang="en-US" altLang="ko-KR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  <a:endParaRPr lang="ko-KR" altLang="en-US" sz="36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647F966-F3A3-295C-BADD-2BE3E7F936E3}"/>
              </a:ext>
            </a:extLst>
          </p:cNvPr>
          <p:cNvSpPr/>
          <p:nvPr/>
        </p:nvSpPr>
        <p:spPr>
          <a:xfrm>
            <a:off x="6667500" y="4822266"/>
            <a:ext cx="49530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 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077467C-FC98-7E56-C32C-0359D1A7E272}"/>
              </a:ext>
            </a:extLst>
          </p:cNvPr>
          <p:cNvSpPr/>
          <p:nvPr/>
        </p:nvSpPr>
        <p:spPr>
          <a:xfrm>
            <a:off x="6667500" y="6479616"/>
            <a:ext cx="49530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월드맵</a:t>
            </a:r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9257A8-803A-A5AF-974C-9AA51C7E4C34}"/>
              </a:ext>
            </a:extLst>
          </p:cNvPr>
          <p:cNvSpPr/>
          <p:nvPr/>
        </p:nvSpPr>
        <p:spPr>
          <a:xfrm>
            <a:off x="6667500" y="8136966"/>
            <a:ext cx="49530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배틀 씬</a:t>
            </a:r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5DB82DC-9C64-9873-DA11-DB1ECE4DD4AA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9144000" y="2421966"/>
            <a:ext cx="0" cy="74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2D383DE-FA8C-1B99-C8A9-FB143508F81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9144000" y="4079316"/>
            <a:ext cx="0" cy="74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141354B8-2BC5-269B-FEF4-0BD4ACA99428}"/>
              </a:ext>
            </a:extLst>
          </p:cNvPr>
          <p:cNvCxnSpPr>
            <a:cxnSpLocks/>
            <a:stCxn id="8" idx="2"/>
            <a:endCxn id="10" idx="0"/>
          </p:cNvCxnSpPr>
          <p:nvPr/>
        </p:nvCxnSpPr>
        <p:spPr>
          <a:xfrm>
            <a:off x="9144000" y="5736666"/>
            <a:ext cx="0" cy="74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21C4FC-0410-C2D6-C91D-F1D4E22FAF2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9144000" y="7394016"/>
            <a:ext cx="0" cy="74295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662B848C-8418-C424-126D-AB81177ED382}"/>
              </a:ext>
            </a:extLst>
          </p:cNvPr>
          <p:cNvCxnSpPr>
            <a:cxnSpLocks/>
            <a:stCxn id="11" idx="3"/>
            <a:endCxn id="8" idx="3"/>
          </p:cNvCxnSpPr>
          <p:nvPr/>
        </p:nvCxnSpPr>
        <p:spPr>
          <a:xfrm flipV="1">
            <a:off x="11620500" y="5279466"/>
            <a:ext cx="12700" cy="3314700"/>
          </a:xfrm>
          <a:prstGeom prst="bentConnector3">
            <a:avLst>
              <a:gd name="adj1" fmla="val 420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92357E1-10A0-40AF-38CE-75BE30C9DD44}"/>
              </a:ext>
            </a:extLst>
          </p:cNvPr>
          <p:cNvSpPr/>
          <p:nvPr/>
        </p:nvSpPr>
        <p:spPr>
          <a:xfrm>
            <a:off x="1038225" y="4131234"/>
            <a:ext cx="4953000" cy="91440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로딩 씬</a:t>
            </a:r>
            <a:r>
              <a:rPr lang="en-US" altLang="ko-KR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미정</a:t>
            </a:r>
            <a:r>
              <a:rPr lang="en-US" altLang="ko-KR" sz="36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  <a:endParaRPr lang="ko-KR" altLang="en-US" sz="36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  <p:cxnSp>
        <p:nvCxnSpPr>
          <p:cNvPr id="54" name="연결선: 꺾임 53">
            <a:extLst>
              <a:ext uri="{FF2B5EF4-FFF2-40B4-BE49-F238E27FC236}">
                <a16:creationId xmlns:a16="http://schemas.microsoft.com/office/drawing/2014/main" id="{0233A790-03A5-7D43-F8A6-4DB7F53C6484}"/>
              </a:ext>
            </a:extLst>
          </p:cNvPr>
          <p:cNvCxnSpPr>
            <a:cxnSpLocks/>
            <a:stCxn id="7" idx="1"/>
            <a:endCxn id="53" idx="0"/>
          </p:cNvCxnSpPr>
          <p:nvPr/>
        </p:nvCxnSpPr>
        <p:spPr>
          <a:xfrm rot="10800000" flipV="1">
            <a:off x="3514726" y="3622116"/>
            <a:ext cx="3152775" cy="50911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B8673421-793F-EFC9-9F40-4A8105F9F0EF}"/>
              </a:ext>
            </a:extLst>
          </p:cNvPr>
          <p:cNvCxnSpPr>
            <a:cxnSpLocks/>
            <a:stCxn id="10" idx="1"/>
            <a:endCxn id="53" idx="2"/>
          </p:cNvCxnSpPr>
          <p:nvPr/>
        </p:nvCxnSpPr>
        <p:spPr>
          <a:xfrm rot="10800000">
            <a:off x="3514726" y="5045634"/>
            <a:ext cx="3152775" cy="18911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E8EE27BF-1641-D500-789B-0BD8DB9F3AE3}"/>
              </a:ext>
            </a:extLst>
          </p:cNvPr>
          <p:cNvCxnSpPr>
            <a:cxnSpLocks/>
            <a:stCxn id="53" idx="3"/>
            <a:endCxn id="8" idx="1"/>
          </p:cNvCxnSpPr>
          <p:nvPr/>
        </p:nvCxnSpPr>
        <p:spPr>
          <a:xfrm>
            <a:off x="5991225" y="4588434"/>
            <a:ext cx="676275" cy="691032"/>
          </a:xfrm>
          <a:prstGeom prst="bentConnector3">
            <a:avLst>
              <a:gd name="adj1" fmla="val 50000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연결선: 꺾임 62">
            <a:extLst>
              <a:ext uri="{FF2B5EF4-FFF2-40B4-BE49-F238E27FC236}">
                <a16:creationId xmlns:a16="http://schemas.microsoft.com/office/drawing/2014/main" id="{0F8B7F20-28AB-5511-703A-BEF06E8A6904}"/>
              </a:ext>
            </a:extLst>
          </p:cNvPr>
          <p:cNvCxnSpPr>
            <a:cxnSpLocks/>
            <a:stCxn id="53" idx="1"/>
            <a:endCxn id="11" idx="1"/>
          </p:cNvCxnSpPr>
          <p:nvPr/>
        </p:nvCxnSpPr>
        <p:spPr>
          <a:xfrm rot="10800000" flipH="1" flipV="1">
            <a:off x="1038224" y="4588434"/>
            <a:ext cx="5629275" cy="4005732"/>
          </a:xfrm>
          <a:prstGeom prst="bentConnector3">
            <a:avLst>
              <a:gd name="adj1" fmla="val -406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4575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기능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874384-71B6-FF35-F0F6-10DD86469E57}"/>
              </a:ext>
            </a:extLst>
          </p:cNvPr>
          <p:cNvGrpSpPr/>
          <p:nvPr/>
        </p:nvGrpSpPr>
        <p:grpSpPr>
          <a:xfrm>
            <a:off x="762000" y="1504950"/>
            <a:ext cx="2819400" cy="7467600"/>
            <a:chOff x="762000" y="1504950"/>
            <a:chExt cx="4965700" cy="7467600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46C14FAC-FD85-4133-5701-075F1FD81610}"/>
                </a:ext>
              </a:extLst>
            </p:cNvPr>
            <p:cNvSpPr/>
            <p:nvPr/>
          </p:nvSpPr>
          <p:spPr>
            <a:xfrm>
              <a:off x="762000" y="1504950"/>
              <a:ext cx="4953000" cy="838200"/>
            </a:xfrm>
            <a:prstGeom prst="flowChartAlternate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게임 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92425-462D-C15F-EE1D-7FB4C32979EC}"/>
                </a:ext>
              </a:extLst>
            </p:cNvPr>
            <p:cNvSpPr/>
            <p:nvPr/>
          </p:nvSpPr>
          <p:spPr>
            <a:xfrm>
              <a:off x="762000" y="30861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인트로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(</a:t>
              </a:r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시작씬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)</a:t>
              </a:r>
              <a:endPara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7F966-F3A3-295C-BADD-2BE3E7F936E3}"/>
                </a:ext>
              </a:extLst>
            </p:cNvPr>
            <p:cNvSpPr/>
            <p:nvPr/>
          </p:nvSpPr>
          <p:spPr>
            <a:xfrm>
              <a:off x="762000" y="47434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로비 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77467C-FC98-7E56-C32C-0359D1A7E272}"/>
                </a:ext>
              </a:extLst>
            </p:cNvPr>
            <p:cNvSpPr/>
            <p:nvPr/>
          </p:nvSpPr>
          <p:spPr>
            <a:xfrm>
              <a:off x="762000" y="64008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월드맵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9257A8-803A-A5AF-974C-9AA51C7E4C34}"/>
                </a:ext>
              </a:extLst>
            </p:cNvPr>
            <p:cNvSpPr/>
            <p:nvPr/>
          </p:nvSpPr>
          <p:spPr>
            <a:xfrm>
              <a:off x="762000" y="80581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배틀 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DB82DC-9C64-9873-DA11-DB1ECE4DD4A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38500" y="23431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D383DE-FA8C-1B99-C8A9-FB143508F8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38500" y="40005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354B8-2BC5-269B-FEF4-0BD4ACA9942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238500" y="56578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21C4FC-0410-C2D6-C91D-F1D4E22FAF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38500" y="73152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62B848C-8418-C424-126D-AB81177ED382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V="1">
              <a:off x="5715000" y="5200650"/>
              <a:ext cx="12700" cy="3314700"/>
            </a:xfrm>
            <a:prstGeom prst="bentConnector3">
              <a:avLst>
                <a:gd name="adj1" fmla="val 420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3DCA1-4792-70D4-0732-591DDC101B08}"/>
              </a:ext>
            </a:extLst>
          </p:cNvPr>
          <p:cNvSpPr/>
          <p:nvPr/>
        </p:nvSpPr>
        <p:spPr>
          <a:xfrm>
            <a:off x="567899" y="2828925"/>
            <a:ext cx="3200389" cy="14287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FE04C-9DAE-0394-AE1B-2BED75969CF3}"/>
              </a:ext>
            </a:extLst>
          </p:cNvPr>
          <p:cNvSpPr txBox="1"/>
          <p:nvPr/>
        </p:nvSpPr>
        <p:spPr>
          <a:xfrm>
            <a:off x="4419600" y="1504950"/>
            <a:ext cx="12384543" cy="56325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인트로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시작 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보여주어야할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내용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게임의 버전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제목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기능 및 시스템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별도의 기능이 없다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화면 아무대나 클릭하면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로비씬으로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이동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로비씬으로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이동할 때 데이터를 불러온다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 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데임 데이터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9385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기능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874384-71B6-FF35-F0F6-10DD86469E57}"/>
              </a:ext>
            </a:extLst>
          </p:cNvPr>
          <p:cNvGrpSpPr/>
          <p:nvPr/>
        </p:nvGrpSpPr>
        <p:grpSpPr>
          <a:xfrm>
            <a:off x="762000" y="1504950"/>
            <a:ext cx="2819400" cy="7467600"/>
            <a:chOff x="762000" y="1504950"/>
            <a:chExt cx="4965700" cy="7467600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46C14FAC-FD85-4133-5701-075F1FD81610}"/>
                </a:ext>
              </a:extLst>
            </p:cNvPr>
            <p:cNvSpPr/>
            <p:nvPr/>
          </p:nvSpPr>
          <p:spPr>
            <a:xfrm>
              <a:off x="762000" y="1504950"/>
              <a:ext cx="4953000" cy="838200"/>
            </a:xfrm>
            <a:prstGeom prst="flowChartAlternate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게임 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92425-462D-C15F-EE1D-7FB4C32979EC}"/>
                </a:ext>
              </a:extLst>
            </p:cNvPr>
            <p:cNvSpPr/>
            <p:nvPr/>
          </p:nvSpPr>
          <p:spPr>
            <a:xfrm>
              <a:off x="762000" y="30861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인트로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(</a:t>
              </a:r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시작씬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)</a:t>
              </a:r>
              <a:endPara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7F966-F3A3-295C-BADD-2BE3E7F936E3}"/>
                </a:ext>
              </a:extLst>
            </p:cNvPr>
            <p:cNvSpPr/>
            <p:nvPr/>
          </p:nvSpPr>
          <p:spPr>
            <a:xfrm>
              <a:off x="762000" y="47434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로비 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77467C-FC98-7E56-C32C-0359D1A7E272}"/>
                </a:ext>
              </a:extLst>
            </p:cNvPr>
            <p:cNvSpPr/>
            <p:nvPr/>
          </p:nvSpPr>
          <p:spPr>
            <a:xfrm>
              <a:off x="762000" y="64008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월드맵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9257A8-803A-A5AF-974C-9AA51C7E4C34}"/>
                </a:ext>
              </a:extLst>
            </p:cNvPr>
            <p:cNvSpPr/>
            <p:nvPr/>
          </p:nvSpPr>
          <p:spPr>
            <a:xfrm>
              <a:off x="762000" y="80581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배틀 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DB82DC-9C64-9873-DA11-DB1ECE4DD4A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38500" y="23431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D383DE-FA8C-1B99-C8A9-FB143508F8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38500" y="40005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354B8-2BC5-269B-FEF4-0BD4ACA9942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238500" y="56578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21C4FC-0410-C2D6-C91D-F1D4E22FAF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38500" y="73152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62B848C-8418-C424-126D-AB81177ED382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V="1">
              <a:off x="5715000" y="5200650"/>
              <a:ext cx="12700" cy="3314700"/>
            </a:xfrm>
            <a:prstGeom prst="bentConnector3">
              <a:avLst>
                <a:gd name="adj1" fmla="val 420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3DCA1-4792-70D4-0732-591DDC101B08}"/>
              </a:ext>
            </a:extLst>
          </p:cNvPr>
          <p:cNvSpPr/>
          <p:nvPr/>
        </p:nvSpPr>
        <p:spPr>
          <a:xfrm>
            <a:off x="567899" y="4486275"/>
            <a:ext cx="3200389" cy="14287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FE04C-9DAE-0394-AE1B-2BED75969CF3}"/>
              </a:ext>
            </a:extLst>
          </p:cNvPr>
          <p:cNvSpPr txBox="1"/>
          <p:nvPr/>
        </p:nvSpPr>
        <p:spPr>
          <a:xfrm>
            <a:off x="4419600" y="1504950"/>
            <a:ext cx="12384543" cy="69251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보여주어야할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내용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닉네임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,ID,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유저레벨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현재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경험치량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자원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현재 에너지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골드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다이아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기능 및 시스템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영웅창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영웅 합성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영웅 상세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스킬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레벨업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장비 교체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뽑기창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영웅 뽑기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가방창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 아이템 인벤토리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소비 아이템 인벤토리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상점창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다이아 구매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골드 구매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월드맵씬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이동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ko-KR" altLang="en-US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248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기능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874384-71B6-FF35-F0F6-10DD86469E57}"/>
              </a:ext>
            </a:extLst>
          </p:cNvPr>
          <p:cNvGrpSpPr/>
          <p:nvPr/>
        </p:nvGrpSpPr>
        <p:grpSpPr>
          <a:xfrm>
            <a:off x="762000" y="1504950"/>
            <a:ext cx="2819400" cy="7467600"/>
            <a:chOff x="762000" y="1504950"/>
            <a:chExt cx="4965700" cy="7467600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46C14FAC-FD85-4133-5701-075F1FD81610}"/>
                </a:ext>
              </a:extLst>
            </p:cNvPr>
            <p:cNvSpPr/>
            <p:nvPr/>
          </p:nvSpPr>
          <p:spPr>
            <a:xfrm>
              <a:off x="762000" y="1504950"/>
              <a:ext cx="4953000" cy="838200"/>
            </a:xfrm>
            <a:prstGeom prst="flowChartAlternate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게임 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92425-462D-C15F-EE1D-7FB4C32979EC}"/>
                </a:ext>
              </a:extLst>
            </p:cNvPr>
            <p:cNvSpPr/>
            <p:nvPr/>
          </p:nvSpPr>
          <p:spPr>
            <a:xfrm>
              <a:off x="762000" y="30861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인트로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(</a:t>
              </a:r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시작씬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)</a:t>
              </a:r>
              <a:endPara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7F966-F3A3-295C-BADD-2BE3E7F936E3}"/>
                </a:ext>
              </a:extLst>
            </p:cNvPr>
            <p:cNvSpPr/>
            <p:nvPr/>
          </p:nvSpPr>
          <p:spPr>
            <a:xfrm>
              <a:off x="762000" y="47434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로비 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77467C-FC98-7E56-C32C-0359D1A7E272}"/>
                </a:ext>
              </a:extLst>
            </p:cNvPr>
            <p:cNvSpPr/>
            <p:nvPr/>
          </p:nvSpPr>
          <p:spPr>
            <a:xfrm>
              <a:off x="762000" y="64008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월드맵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9257A8-803A-A5AF-974C-9AA51C7E4C34}"/>
                </a:ext>
              </a:extLst>
            </p:cNvPr>
            <p:cNvSpPr/>
            <p:nvPr/>
          </p:nvSpPr>
          <p:spPr>
            <a:xfrm>
              <a:off x="762000" y="80581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배틀 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DB82DC-9C64-9873-DA11-DB1ECE4DD4A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38500" y="23431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D383DE-FA8C-1B99-C8A9-FB143508F8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38500" y="40005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354B8-2BC5-269B-FEF4-0BD4ACA9942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238500" y="56578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21C4FC-0410-C2D6-C91D-F1D4E22FAF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38500" y="73152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62B848C-8418-C424-126D-AB81177ED382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V="1">
              <a:off x="5715000" y="5200650"/>
              <a:ext cx="12700" cy="3314700"/>
            </a:xfrm>
            <a:prstGeom prst="bentConnector3">
              <a:avLst>
                <a:gd name="adj1" fmla="val 420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3DCA1-4792-70D4-0732-591DDC101B08}"/>
              </a:ext>
            </a:extLst>
          </p:cNvPr>
          <p:cNvSpPr/>
          <p:nvPr/>
        </p:nvSpPr>
        <p:spPr>
          <a:xfrm>
            <a:off x="567899" y="6143625"/>
            <a:ext cx="3200389" cy="14287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FE04C-9DAE-0394-AE1B-2BED75969CF3}"/>
              </a:ext>
            </a:extLst>
          </p:cNvPr>
          <p:cNvSpPr txBox="1"/>
          <p:nvPr/>
        </p:nvSpPr>
        <p:spPr>
          <a:xfrm>
            <a:off x="4419600" y="1504950"/>
            <a:ext cx="12384543" cy="51914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월드맵씬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보여주어야할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내용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자원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로비씬과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동일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맵 노드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유저가 플레이한 곳까지 맵 표시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기능 및 시스템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맵 정보 팝업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맵 정보 팝업창을 통해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포메이션을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세팅하고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배틀씬으로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이동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로비 맵 이동 버튼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14431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기능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874384-71B6-FF35-F0F6-10DD86469E57}"/>
              </a:ext>
            </a:extLst>
          </p:cNvPr>
          <p:cNvGrpSpPr/>
          <p:nvPr/>
        </p:nvGrpSpPr>
        <p:grpSpPr>
          <a:xfrm>
            <a:off x="762000" y="1504950"/>
            <a:ext cx="2819400" cy="7467600"/>
            <a:chOff x="762000" y="1504950"/>
            <a:chExt cx="4965700" cy="7467600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46C14FAC-FD85-4133-5701-075F1FD81610}"/>
                </a:ext>
              </a:extLst>
            </p:cNvPr>
            <p:cNvSpPr/>
            <p:nvPr/>
          </p:nvSpPr>
          <p:spPr>
            <a:xfrm>
              <a:off x="762000" y="1504950"/>
              <a:ext cx="4953000" cy="838200"/>
            </a:xfrm>
            <a:prstGeom prst="flowChartAlternate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게임 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92425-462D-C15F-EE1D-7FB4C32979EC}"/>
                </a:ext>
              </a:extLst>
            </p:cNvPr>
            <p:cNvSpPr/>
            <p:nvPr/>
          </p:nvSpPr>
          <p:spPr>
            <a:xfrm>
              <a:off x="762000" y="30861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인트로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(</a:t>
              </a:r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시작씬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)</a:t>
              </a:r>
              <a:endPara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7F966-F3A3-295C-BADD-2BE3E7F936E3}"/>
                </a:ext>
              </a:extLst>
            </p:cNvPr>
            <p:cNvSpPr/>
            <p:nvPr/>
          </p:nvSpPr>
          <p:spPr>
            <a:xfrm>
              <a:off x="762000" y="47434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로비 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77467C-FC98-7E56-C32C-0359D1A7E272}"/>
                </a:ext>
              </a:extLst>
            </p:cNvPr>
            <p:cNvSpPr/>
            <p:nvPr/>
          </p:nvSpPr>
          <p:spPr>
            <a:xfrm>
              <a:off x="762000" y="64008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월드맵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9257A8-803A-A5AF-974C-9AA51C7E4C34}"/>
                </a:ext>
              </a:extLst>
            </p:cNvPr>
            <p:cNvSpPr/>
            <p:nvPr/>
          </p:nvSpPr>
          <p:spPr>
            <a:xfrm>
              <a:off x="762000" y="80581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배틀 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DB82DC-9C64-9873-DA11-DB1ECE4DD4A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38500" y="23431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D383DE-FA8C-1B99-C8A9-FB143508F8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38500" y="40005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354B8-2BC5-269B-FEF4-0BD4ACA9942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238500" y="56578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21C4FC-0410-C2D6-C91D-F1D4E22FAF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38500" y="73152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62B848C-8418-C424-126D-AB81177ED382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V="1">
              <a:off x="5715000" y="5200650"/>
              <a:ext cx="12700" cy="3314700"/>
            </a:xfrm>
            <a:prstGeom prst="bentConnector3">
              <a:avLst>
                <a:gd name="adj1" fmla="val 420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3DCA1-4792-70D4-0732-591DDC101B08}"/>
              </a:ext>
            </a:extLst>
          </p:cNvPr>
          <p:cNvSpPr/>
          <p:nvPr/>
        </p:nvSpPr>
        <p:spPr>
          <a:xfrm>
            <a:off x="567899" y="7800975"/>
            <a:ext cx="3200389" cy="14287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FE04C-9DAE-0394-AE1B-2BED75969CF3}"/>
              </a:ext>
            </a:extLst>
          </p:cNvPr>
          <p:cNvSpPr txBox="1"/>
          <p:nvPr/>
        </p:nvSpPr>
        <p:spPr>
          <a:xfrm>
            <a:off x="4419600" y="1504950"/>
            <a:ext cx="12384543" cy="77768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배틀씬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보여주어야할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내용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유닛들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플레이어 유닛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적 유닛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전투 로그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현재 선택한 맵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진행중인 스테이지 정보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환경 버튼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멈춤 버튼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자동 전투 버튼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 속도 버튼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턴 일시 스킬 정보 표시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기능 및 시스템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전투 수행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승리 시 승리 팝업 창 표시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승리 시 참여한 유닛 경험치 획득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승리 시 쓰러트린 적에 따라 보상 획득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소비아이템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 아이템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03731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씬 기능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DA874384-71B6-FF35-F0F6-10DD86469E57}"/>
              </a:ext>
            </a:extLst>
          </p:cNvPr>
          <p:cNvGrpSpPr/>
          <p:nvPr/>
        </p:nvGrpSpPr>
        <p:grpSpPr>
          <a:xfrm>
            <a:off x="762000" y="1504950"/>
            <a:ext cx="2819400" cy="7467600"/>
            <a:chOff x="762000" y="1504950"/>
            <a:chExt cx="4965700" cy="7467600"/>
          </a:xfrm>
        </p:grpSpPr>
        <p:sp>
          <p:nvSpPr>
            <p:cNvPr id="4" name="순서도: 대체 처리 3">
              <a:extLst>
                <a:ext uri="{FF2B5EF4-FFF2-40B4-BE49-F238E27FC236}">
                  <a16:creationId xmlns:a16="http://schemas.microsoft.com/office/drawing/2014/main" id="{46C14FAC-FD85-4133-5701-075F1FD81610}"/>
                </a:ext>
              </a:extLst>
            </p:cNvPr>
            <p:cNvSpPr/>
            <p:nvPr/>
          </p:nvSpPr>
          <p:spPr>
            <a:xfrm>
              <a:off x="762000" y="1504950"/>
              <a:ext cx="4953000" cy="838200"/>
            </a:xfrm>
            <a:prstGeom prst="flowChartAlternateProcess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게임 시작</a:t>
              </a:r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D392425-462D-C15F-EE1D-7FB4C32979EC}"/>
                </a:ext>
              </a:extLst>
            </p:cNvPr>
            <p:cNvSpPr/>
            <p:nvPr/>
          </p:nvSpPr>
          <p:spPr>
            <a:xfrm>
              <a:off x="762000" y="30861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인트로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(</a:t>
              </a:r>
              <a:r>
                <a:rPr lang="ko-KR" altLang="en-US" sz="2400" dirty="0" err="1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시작씬</a:t>
              </a:r>
              <a:r>
                <a:rPr lang="en-US" altLang="ko-KR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)</a:t>
              </a:r>
              <a:endParaRPr lang="ko-KR" altLang="en-US" sz="2400" dirty="0">
                <a:latin typeface="한컴 윤고딕 250" panose="02020603020101020101" pitchFamily="18" charset="-127"/>
                <a:ea typeface="한컴 윤고딕 250" panose="02020603020101020101" pitchFamily="18" charset="-127"/>
              </a:endParaRP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647F966-F3A3-295C-BADD-2BE3E7F936E3}"/>
                </a:ext>
              </a:extLst>
            </p:cNvPr>
            <p:cNvSpPr/>
            <p:nvPr/>
          </p:nvSpPr>
          <p:spPr>
            <a:xfrm>
              <a:off x="762000" y="47434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로비 씬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C077467C-FC98-7E56-C32C-0359D1A7E272}"/>
                </a:ext>
              </a:extLst>
            </p:cNvPr>
            <p:cNvSpPr/>
            <p:nvPr/>
          </p:nvSpPr>
          <p:spPr>
            <a:xfrm>
              <a:off x="762000" y="640080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월드맵</a:t>
              </a:r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 씬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69257A8-803A-A5AF-974C-9AA51C7E4C34}"/>
                </a:ext>
              </a:extLst>
            </p:cNvPr>
            <p:cNvSpPr/>
            <p:nvPr/>
          </p:nvSpPr>
          <p:spPr>
            <a:xfrm>
              <a:off x="762000" y="8058150"/>
              <a:ext cx="4953000" cy="914400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2400" dirty="0">
                  <a:latin typeface="한컴 윤고딕 250" panose="02020603020101020101" pitchFamily="18" charset="-127"/>
                  <a:ea typeface="한컴 윤고딕 250" panose="02020603020101020101" pitchFamily="18" charset="-127"/>
                </a:rPr>
                <a:t>배틀 씬</a:t>
              </a:r>
            </a:p>
          </p:txBody>
        </p:sp>
        <p:cxnSp>
          <p:nvCxnSpPr>
            <p:cNvPr id="20" name="직선 화살표 연결선 19">
              <a:extLst>
                <a:ext uri="{FF2B5EF4-FFF2-40B4-BE49-F238E27FC236}">
                  <a16:creationId xmlns:a16="http://schemas.microsoft.com/office/drawing/2014/main" id="{55DB82DC-9C64-9873-DA11-DB1ECE4DD4AA}"/>
                </a:ext>
              </a:extLst>
            </p:cNvPr>
            <p:cNvCxnSpPr>
              <a:cxnSpLocks/>
              <a:stCxn id="4" idx="2"/>
              <a:endCxn id="7" idx="0"/>
            </p:cNvCxnSpPr>
            <p:nvPr/>
          </p:nvCxnSpPr>
          <p:spPr>
            <a:xfrm>
              <a:off x="3238500" y="23431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12D383DE-FA8C-1B99-C8A9-FB143508F818}"/>
                </a:ext>
              </a:extLst>
            </p:cNvPr>
            <p:cNvCxnSpPr>
              <a:cxnSpLocks/>
              <a:stCxn id="7" idx="2"/>
              <a:endCxn id="8" idx="0"/>
            </p:cNvCxnSpPr>
            <p:nvPr/>
          </p:nvCxnSpPr>
          <p:spPr>
            <a:xfrm>
              <a:off x="3238500" y="40005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141354B8-2BC5-269B-FEF4-0BD4ACA99428}"/>
                </a:ext>
              </a:extLst>
            </p:cNvPr>
            <p:cNvCxnSpPr>
              <a:cxnSpLocks/>
              <a:stCxn id="8" idx="2"/>
              <a:endCxn id="10" idx="0"/>
            </p:cNvCxnSpPr>
            <p:nvPr/>
          </p:nvCxnSpPr>
          <p:spPr>
            <a:xfrm>
              <a:off x="3238500" y="565785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5D21C4FC-0410-C2D6-C91D-F1D4E22FAF23}"/>
                </a:ext>
              </a:extLst>
            </p:cNvPr>
            <p:cNvCxnSpPr>
              <a:cxnSpLocks/>
              <a:endCxn id="11" idx="0"/>
            </p:cNvCxnSpPr>
            <p:nvPr/>
          </p:nvCxnSpPr>
          <p:spPr>
            <a:xfrm>
              <a:off x="3238500" y="7315200"/>
              <a:ext cx="0" cy="74295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연결선: 꺾임 32">
              <a:extLst>
                <a:ext uri="{FF2B5EF4-FFF2-40B4-BE49-F238E27FC236}">
                  <a16:creationId xmlns:a16="http://schemas.microsoft.com/office/drawing/2014/main" id="{662B848C-8418-C424-126D-AB81177ED382}"/>
                </a:ext>
              </a:extLst>
            </p:cNvPr>
            <p:cNvCxnSpPr>
              <a:cxnSpLocks/>
              <a:stCxn id="11" idx="3"/>
              <a:endCxn id="8" idx="3"/>
            </p:cNvCxnSpPr>
            <p:nvPr/>
          </p:nvCxnSpPr>
          <p:spPr>
            <a:xfrm flipV="1">
              <a:off x="5715000" y="5200650"/>
              <a:ext cx="12700" cy="3314700"/>
            </a:xfrm>
            <a:prstGeom prst="bentConnector3">
              <a:avLst>
                <a:gd name="adj1" fmla="val 420000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1B03DCA1-4792-70D4-0732-591DDC101B08}"/>
              </a:ext>
            </a:extLst>
          </p:cNvPr>
          <p:cNvSpPr/>
          <p:nvPr/>
        </p:nvSpPr>
        <p:spPr>
          <a:xfrm>
            <a:off x="567899" y="7800975"/>
            <a:ext cx="3200389" cy="1428750"/>
          </a:xfrm>
          <a:prstGeom prst="rect">
            <a:avLst/>
          </a:prstGeom>
          <a:noFill/>
          <a:ln w="57150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EFE04C-9DAE-0394-AE1B-2BED75969CF3}"/>
              </a:ext>
            </a:extLst>
          </p:cNvPr>
          <p:cNvSpPr txBox="1"/>
          <p:nvPr/>
        </p:nvSpPr>
        <p:spPr>
          <a:xfrm>
            <a:off x="4419600" y="1504950"/>
            <a:ext cx="12384543" cy="260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배틀씬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기능 및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계속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승리 시 유저 경험치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골드 획득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정보 업데이트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패배 시 로비 패배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팝업창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표시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8629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1122929" y="1504950"/>
            <a:ext cx="16042143" cy="58378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시스템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유저닉네임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게임을 처음 설정 시 유저가 입력하는 유저의 닉네임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ID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와는 별도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레벨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유저가 이 게임을 얼마나 플레이하는지 보여줄 수 있는 척도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에너지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유저가 전투로 이동할 때 소비되며 시간에 따라 충전되는 방식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 레벨에 따라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	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최대로 충전되는 양이 정해져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골드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	: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맵을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클리어 할 시 공급되는 재화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사용처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 강화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다이아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유저가 현금을 사용하여 충전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미정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하는 재화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사용처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영웅 뽑기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9290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7B0CB-81C9-7B2B-DC17-5F2646885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533400" y="2513838"/>
            <a:ext cx="3657600" cy="525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4419600" y="1504950"/>
            <a:ext cx="12384543" cy="7130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적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레벨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레벨에 따라 아래 능력치가 증가한다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등급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최대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5):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최대로 레벨이 올라갈 수 있는 수치를 결정하며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등급이 오를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시 능력치가 추가 상승한다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생명력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유닛이 감당할 수 있는 총피해에 영향을 주며 생명력이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0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이면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사망한다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공격력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유닛이 공격할 때 입히는 피해에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방어력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유닛이 공격당할 때 받는 피해에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속도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턴 획득 순서에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치명타 확률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공격할 때 치명타가 발동될 확률에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치명타 피해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치명타를 발동할 때의 피해 비율에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29387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7B0CB-81C9-7B2B-DC17-5F2646885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533400" y="2513838"/>
            <a:ext cx="3657600" cy="525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4419600" y="1504950"/>
            <a:ext cx="12384543" cy="26061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적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효과 명중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유닛이 목표에게 부여하는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디버프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효과 확률에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효과 저항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부여받는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디버프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효과의 확률에 영향을 준다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전투력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	: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위의 수치를 통해 만들 계산식을 통해 보여줄 예정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3938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7B0CB-81C9-7B2B-DC17-5F2646885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533400" y="2513838"/>
            <a:ext cx="3657600" cy="525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4419600" y="1485900"/>
            <a:ext cx="12384543" cy="713047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시스템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–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스킬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적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 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스킬 시스템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유닛들은 기본적으로 기본 공격 스킬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액티브 스킬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한 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패시브 스킬 한 개를 가지며 추가적으로 액티브 스킬 한 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패시브 스킬을 한 개 더 가질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스킬의 영향 범위는 단일 아군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단일 적군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광역 아군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광역 적군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전체를 범위로 지정할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유저의 유닛은 스킬 레벨을 가지고 있어 스킬 레벨에 따라 스킬이 강화된다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액티브 스킬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사용 시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쿨타임을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가진다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쿨타임은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자신의 턴이 돌아올 때마다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1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씩 감소한다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605521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6" name="그룹 5"/>
          <p:cNvGrpSpPr/>
          <p:nvPr/>
        </p:nvGrpSpPr>
        <p:grpSpPr>
          <a:xfrm>
            <a:off x="2345017" y="2439667"/>
            <a:ext cx="13597966" cy="646332"/>
            <a:chOff x="2657475" y="2439667"/>
            <a:chExt cx="13022731" cy="646332"/>
          </a:xfrm>
        </p:grpSpPr>
        <p:sp>
          <p:nvSpPr>
            <p:cNvPr id="8" name="Object 8"/>
            <p:cNvSpPr txBox="1"/>
            <p:nvPr/>
          </p:nvSpPr>
          <p:spPr>
            <a:xfrm>
              <a:off x="2657475" y="2439667"/>
              <a:ext cx="29718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개발 컨셉 </a:t>
              </a:r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2" name="Object 8"/>
            <p:cNvSpPr txBox="1"/>
            <p:nvPr/>
          </p:nvSpPr>
          <p:spPr>
            <a:xfrm>
              <a:off x="7596837" y="2439668"/>
              <a:ext cx="3094327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pPr algn="ctr"/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</a:t>
              </a:r>
              <a:r>
                <a:rPr lang="ko-KR" alt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게임 구성 </a:t>
              </a:r>
              <a:r>
                <a:rPr lang="en-US" altLang="ko-KR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4" name="Object 8"/>
            <p:cNvSpPr txBox="1"/>
            <p:nvPr/>
          </p:nvSpPr>
          <p:spPr>
            <a:xfrm>
              <a:off x="13013206" y="2439667"/>
              <a:ext cx="2667000" cy="646331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lstStyle/>
            <a:p>
              <a:r>
                <a:rPr lang="en-US" sz="3600" b="1" kern="0" spc="-200" dirty="0">
                  <a:solidFill>
                    <a:srgbClr val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Medium" pitchFamily="34" charset="0"/>
                </a:rPr>
                <a:t>[ UX/UI ]</a:t>
              </a:r>
              <a:endParaRPr lang="en-US" sz="900" b="1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9" name="Object 8"/>
          <p:cNvSpPr txBox="1"/>
          <p:nvPr/>
        </p:nvSpPr>
        <p:spPr>
          <a:xfrm>
            <a:off x="2345017" y="3238500"/>
            <a:ext cx="3522383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개요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차별화 및 재미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진행 스토리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목록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758415" y="3238500"/>
            <a:ext cx="444779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</a:p>
          <a:p>
            <a:pPr marL="742950" indent="-742950">
              <a:lnSpc>
                <a:spcPct val="150000"/>
              </a:lnSpc>
              <a:buFontTx/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</a:p>
        </p:txBody>
      </p:sp>
      <p:sp>
        <p:nvSpPr>
          <p:cNvPr id="51" name="Object 8"/>
          <p:cNvSpPr txBox="1"/>
          <p:nvPr/>
        </p:nvSpPr>
        <p:spPr>
          <a:xfrm>
            <a:off x="13158176" y="3238500"/>
            <a:ext cx="39580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인게임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화면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 외의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3" name="Object 8"/>
          <p:cNvSpPr txBox="1"/>
          <p:nvPr/>
        </p:nvSpPr>
        <p:spPr>
          <a:xfrm>
            <a:off x="13158177" y="5844845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</a:t>
            </a:r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3158176" y="6667500"/>
            <a:ext cx="3958045" cy="1128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일정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 및 이슈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5969891-A144-CFF7-0E25-50BF0D6FDD8C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 dirty="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7B0CB-81C9-7B2B-DC17-5F2646885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533400" y="2513838"/>
            <a:ext cx="3657600" cy="525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4419600" y="1485900"/>
            <a:ext cx="12384543" cy="6484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시스템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–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스킬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적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 </a:t>
            </a: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액티브 스킬은 유닛 선택 횟수가 정해져 있어 횟수를 초과하여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영향받을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유닛을 선택할 수 없다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유저가 액티브 스킬 사용 시에는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마나를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소비한다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패시브 스킬</a:t>
            </a: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패시브 스킬은 기본적인 능력치를 증가시키거나 유닛 행동에 영향을 줄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 </a:t>
            </a: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전투 시작 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공격 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피격 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사망 시에 영향을 발휘할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endParaRPr lang="en-US" altLang="ko-KR" sz="2800" dirty="0">
              <a:latin typeface="한컴 윤고딕 250" panose="02020603020101020101" pitchFamily="18" charset="-127"/>
              <a:ea typeface="한컴 윤고딕 250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250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 및 시스템 상세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984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200000"/>
              </a:lnSpc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A77B0CB-81C9-7B2B-DC17-5F2646885A5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15" t="61155" r="41472"/>
          <a:stretch/>
        </p:blipFill>
        <p:spPr>
          <a:xfrm>
            <a:off x="533400" y="2513838"/>
            <a:ext cx="3657600" cy="525932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8D9DF5F-9D60-64A4-FB83-BD00D39F813B}"/>
              </a:ext>
            </a:extLst>
          </p:cNvPr>
          <p:cNvSpPr txBox="1"/>
          <p:nvPr/>
        </p:nvSpPr>
        <p:spPr>
          <a:xfrm>
            <a:off x="4419600" y="1485900"/>
            <a:ext cx="12384543" cy="648414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유닛 시스템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–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장비 시스템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 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유저의 유닛은 장비를 장착 할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장착할 수 있는 슬롯은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무기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머리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몸통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신발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목걸이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반지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이다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 슬롯마다 유닛에게 부여할 수 있는 기본 능력치가 정해져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장비는 등급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평범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희귀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고유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전설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이 나뉘며 등급에 따라 올라가는 수치가 다르다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장비는 최대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15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까지 강화가 가능하다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1428750" lvl="2" indent="-514350">
              <a:lnSpc>
                <a:spcPct val="150000"/>
              </a:lnSpc>
              <a:buFont typeface="Wingdings" panose="05000000000000000000" pitchFamily="2" charset="2"/>
              <a:buChar char="l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장비는 강화는 수치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3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만큼 </a:t>
            </a:r>
            <a:r>
              <a:rPr lang="ko-KR" altLang="en-US" sz="2800" dirty="0" err="1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올라갈때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 마다 추가 능력치를 부여할 수 있다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  <a:p>
            <a:pPr marL="971550" lvl="1" indent="-5143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장비는 별도의 속성이 있어 속성 세트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(2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부위 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, 4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부위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) </a:t>
            </a:r>
            <a:r>
              <a:rPr lang="ko-KR" altLang="en-US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를 맞출 때마다 추가 능력치를 부여한다</a:t>
            </a:r>
            <a:r>
              <a:rPr lang="en-US" altLang="ko-KR" sz="2800" dirty="0">
                <a:latin typeface="한컴 윤고딕 250" panose="02020603020101020101" pitchFamily="18" charset="-127"/>
                <a:ea typeface="한컴 윤고딕 250" panose="02020603020101020101" pitchFamily="18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50054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1" y="1417113"/>
            <a:ext cx="15316200" cy="8322204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A24AF2F-BAC9-8552-0645-31AF9733D1AD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16289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5750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시나리오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752475" y="1609568"/>
            <a:ext cx="221932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화면</a:t>
            </a:r>
          </a:p>
        </p:txBody>
      </p:sp>
      <p:sp>
        <p:nvSpPr>
          <p:cNvPr id="28" name="직사각형 27"/>
          <p:cNvSpPr/>
          <p:nvPr/>
        </p:nvSpPr>
        <p:spPr>
          <a:xfrm>
            <a:off x="6074440" y="2992906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</a:p>
        </p:txBody>
      </p:sp>
      <p:cxnSp>
        <p:nvCxnSpPr>
          <p:cNvPr id="59" name="직선 화살표 연결선 58"/>
          <p:cNvCxnSpPr>
            <a:stCxn id="101" idx="2"/>
          </p:cNvCxnSpPr>
          <p:nvPr/>
        </p:nvCxnSpPr>
        <p:spPr>
          <a:xfrm>
            <a:off x="5160267" y="4708258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4458640" y="4683392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3772885" y="3855864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0" name="꺾인 연결선 79"/>
          <p:cNvCxnSpPr>
            <a:stCxn id="133" idx="3"/>
          </p:cNvCxnSpPr>
          <p:nvPr/>
        </p:nvCxnSpPr>
        <p:spPr>
          <a:xfrm flipV="1">
            <a:off x="10047484" y="2157824"/>
            <a:ext cx="849116" cy="1250707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모서리가 둥근 직사각형 90"/>
          <p:cNvSpPr/>
          <p:nvPr/>
        </p:nvSpPr>
        <p:spPr>
          <a:xfrm>
            <a:off x="4051328" y="2152729"/>
            <a:ext cx="2226055" cy="423063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슬라임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</a:p>
        </p:txBody>
      </p:sp>
      <p:cxnSp>
        <p:nvCxnSpPr>
          <p:cNvPr id="99" name="직선 화살표 연결선 98"/>
          <p:cNvCxnSpPr>
            <a:stCxn id="91" idx="2"/>
            <a:endCxn id="28" idx="0"/>
          </p:cNvCxnSpPr>
          <p:nvPr/>
        </p:nvCxnSpPr>
        <p:spPr>
          <a:xfrm>
            <a:off x="5164356" y="2575792"/>
            <a:ext cx="1449848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TextBox 134"/>
          <p:cNvSpPr txBox="1"/>
          <p:nvPr/>
        </p:nvSpPr>
        <p:spPr>
          <a:xfrm>
            <a:off x="9857658" y="2992906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192" name="그룹 191"/>
          <p:cNvGrpSpPr/>
          <p:nvPr/>
        </p:nvGrpSpPr>
        <p:grpSpPr>
          <a:xfrm>
            <a:off x="14554200" y="6591300"/>
            <a:ext cx="3124200" cy="2590800"/>
            <a:chOff x="14554200" y="6972300"/>
            <a:chExt cx="3124200" cy="2590800"/>
          </a:xfrm>
        </p:grpSpPr>
        <p:sp>
          <p:nvSpPr>
            <p:cNvPr id="65" name="모서리가 둥근 직사각형 64"/>
            <p:cNvSpPr/>
            <p:nvPr/>
          </p:nvSpPr>
          <p:spPr>
            <a:xfrm>
              <a:off x="14554200" y="6972300"/>
              <a:ext cx="3124200" cy="2590800"/>
            </a:xfrm>
            <a:prstGeom prst="roundRect">
              <a:avLst>
                <a:gd name="adj" fmla="val 7591"/>
              </a:avLst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6" name="직사각형 65"/>
            <p:cNvSpPr/>
            <p:nvPr/>
          </p:nvSpPr>
          <p:spPr>
            <a:xfrm>
              <a:off x="14789434" y="7200900"/>
              <a:ext cx="1125443" cy="419395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화면</a:t>
              </a:r>
            </a:p>
          </p:txBody>
        </p:sp>
        <p:sp>
          <p:nvSpPr>
            <p:cNvPr id="102" name="모서리가 둥근 직사각형 101"/>
            <p:cNvSpPr/>
            <p:nvPr/>
          </p:nvSpPr>
          <p:spPr>
            <a:xfrm>
              <a:off x="16354396" y="7199082"/>
              <a:ext cx="1125443" cy="415625"/>
            </a:xfrm>
            <a:prstGeom prst="round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이벤트</a:t>
              </a:r>
            </a:p>
          </p:txBody>
        </p:sp>
        <p:sp>
          <p:nvSpPr>
            <p:cNvPr id="103" name="직사각형 102"/>
            <p:cNvSpPr/>
            <p:nvPr/>
          </p:nvSpPr>
          <p:spPr>
            <a:xfrm>
              <a:off x="14789434" y="8032633"/>
              <a:ext cx="1125443" cy="394425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90000" bIns="90000" rtlCol="0" anchor="t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유저 행동</a:t>
              </a:r>
            </a:p>
          </p:txBody>
        </p:sp>
        <p:sp>
          <p:nvSpPr>
            <p:cNvPr id="184" name="다이아몬드 183"/>
            <p:cNvSpPr/>
            <p:nvPr/>
          </p:nvSpPr>
          <p:spPr>
            <a:xfrm>
              <a:off x="16330905" y="8044232"/>
              <a:ext cx="1132077" cy="415625"/>
            </a:xfrm>
            <a:prstGeom prst="diamond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ysClr val="windowText" lastClr="0000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조건</a:t>
              </a:r>
            </a:p>
          </p:txBody>
        </p:sp>
        <p:sp>
          <p:nvSpPr>
            <p:cNvPr id="185" name="모서리가 둥근 직사각형 184"/>
            <p:cNvSpPr/>
            <p:nvPr/>
          </p:nvSpPr>
          <p:spPr>
            <a:xfrm>
              <a:off x="16330905" y="8882582"/>
              <a:ext cx="1139384" cy="41562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결과</a:t>
              </a:r>
            </a:p>
          </p:txBody>
        </p:sp>
      </p:grpSp>
      <p:sp>
        <p:nvSpPr>
          <p:cNvPr id="62" name="직사각형 61"/>
          <p:cNvSpPr/>
          <p:nvPr/>
        </p:nvSpPr>
        <p:spPr>
          <a:xfrm>
            <a:off x="12420600" y="1441089"/>
            <a:ext cx="54328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플레이하는 유저가 어떤 순서로 플레이하게 될 지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/>
          <p:cNvSpPr/>
          <p:nvPr/>
        </p:nvSpPr>
        <p:spPr>
          <a:xfrm>
            <a:off x="752475" y="2171359"/>
            <a:ext cx="2219325" cy="41550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 클릭</a:t>
            </a:r>
          </a:p>
        </p:txBody>
      </p:sp>
      <p:cxnSp>
        <p:nvCxnSpPr>
          <p:cNvPr id="69" name="꺾인 연결선 68"/>
          <p:cNvCxnSpPr>
            <a:stCxn id="63" idx="3"/>
            <a:endCxn id="70" idx="1"/>
          </p:cNvCxnSpPr>
          <p:nvPr/>
        </p:nvCxnSpPr>
        <p:spPr>
          <a:xfrm flipV="1">
            <a:off x="2971800" y="1875125"/>
            <a:ext cx="1086258" cy="503985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직사각형 69"/>
          <p:cNvSpPr/>
          <p:nvPr/>
        </p:nvSpPr>
        <p:spPr>
          <a:xfrm>
            <a:off x="4058058" y="1609568"/>
            <a:ext cx="7683747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1~3)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2" name="직사각형 81"/>
          <p:cNvSpPr/>
          <p:nvPr/>
        </p:nvSpPr>
        <p:spPr>
          <a:xfrm>
            <a:off x="3170655" y="2975763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5" name="직선 화살표 연결선 84"/>
          <p:cNvCxnSpPr>
            <a:stCxn id="91" idx="2"/>
            <a:endCxn id="82" idx="0"/>
          </p:cNvCxnSpPr>
          <p:nvPr/>
        </p:nvCxnSpPr>
        <p:spPr>
          <a:xfrm flipH="1">
            <a:off x="3710419" y="2575792"/>
            <a:ext cx="1453937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직사각형 91"/>
          <p:cNvSpPr/>
          <p:nvPr/>
        </p:nvSpPr>
        <p:spPr>
          <a:xfrm>
            <a:off x="4620503" y="2992906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피격</a:t>
            </a:r>
          </a:p>
        </p:txBody>
      </p:sp>
      <p:cxnSp>
        <p:nvCxnSpPr>
          <p:cNvPr id="93" name="직선 화살표 연결선 92"/>
          <p:cNvCxnSpPr>
            <a:stCxn id="91" idx="2"/>
            <a:endCxn id="92" idx="0"/>
          </p:cNvCxnSpPr>
          <p:nvPr/>
        </p:nvCxnSpPr>
        <p:spPr>
          <a:xfrm flipH="1">
            <a:off x="5160267" y="2575792"/>
            <a:ext cx="4089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다이아몬드 100"/>
          <p:cNvSpPr/>
          <p:nvPr/>
        </p:nvSpPr>
        <p:spPr>
          <a:xfrm>
            <a:off x="4234625" y="3911581"/>
            <a:ext cx="1851284" cy="79667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07" name="직선 화살표 연결선 106"/>
          <p:cNvCxnSpPr>
            <a:stCxn id="92" idx="2"/>
            <a:endCxn id="101" idx="0"/>
          </p:cNvCxnSpPr>
          <p:nvPr/>
        </p:nvCxnSpPr>
        <p:spPr>
          <a:xfrm>
            <a:off x="5160267" y="3408531"/>
            <a:ext cx="0" cy="5030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직선 화살표 연결선 108"/>
          <p:cNvCxnSpPr>
            <a:stCxn id="101" idx="1"/>
          </p:cNvCxnSpPr>
          <p:nvPr/>
        </p:nvCxnSpPr>
        <p:spPr>
          <a:xfrm flipH="1">
            <a:off x="3733272" y="4309920"/>
            <a:ext cx="501353" cy="69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11"/>
          <p:cNvSpPr/>
          <p:nvPr/>
        </p:nvSpPr>
        <p:spPr>
          <a:xfrm>
            <a:off x="2377581" y="4099793"/>
            <a:ext cx="132892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감소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6" name="모서리가 둥근 직사각형 115"/>
          <p:cNvSpPr/>
          <p:nvPr/>
        </p:nvSpPr>
        <p:spPr>
          <a:xfrm>
            <a:off x="4374533" y="5171611"/>
            <a:ext cx="1594289" cy="454523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 엔딩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9" name="모서리가 둥근 직사각형 128"/>
          <p:cNvSpPr/>
          <p:nvPr/>
        </p:nvSpPr>
        <p:spPr>
          <a:xfrm>
            <a:off x="7961948" y="2160167"/>
            <a:ext cx="1791652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포탈 도착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3" name="다이아몬드 132"/>
          <p:cNvSpPr/>
          <p:nvPr/>
        </p:nvSpPr>
        <p:spPr>
          <a:xfrm>
            <a:off x="7692616" y="3058243"/>
            <a:ext cx="2354868" cy="700575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4" name="직선 화살표 연결선 133"/>
          <p:cNvCxnSpPr>
            <a:stCxn id="129" idx="2"/>
            <a:endCxn id="133" idx="0"/>
          </p:cNvCxnSpPr>
          <p:nvPr/>
        </p:nvCxnSpPr>
        <p:spPr>
          <a:xfrm>
            <a:off x="8857774" y="2575792"/>
            <a:ext cx="12276" cy="48245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직사각형 146"/>
          <p:cNvSpPr/>
          <p:nvPr/>
        </p:nvSpPr>
        <p:spPr>
          <a:xfrm>
            <a:off x="7623488" y="4307775"/>
            <a:ext cx="4687958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보스 스테이지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48" name="직선 화살표 연결선 147"/>
          <p:cNvCxnSpPr>
            <a:stCxn id="133" idx="2"/>
          </p:cNvCxnSpPr>
          <p:nvPr/>
        </p:nvCxnSpPr>
        <p:spPr>
          <a:xfrm>
            <a:off x="8870050" y="3758818"/>
            <a:ext cx="0" cy="548787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/>
          <p:cNvSpPr txBox="1"/>
          <p:nvPr/>
        </p:nvSpPr>
        <p:spPr>
          <a:xfrm>
            <a:off x="8156147" y="3816590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2" name="모서리가 둥근 직사각형 151"/>
          <p:cNvSpPr/>
          <p:nvPr/>
        </p:nvSpPr>
        <p:spPr>
          <a:xfrm>
            <a:off x="7868763" y="4865799"/>
            <a:ext cx="1791652" cy="415625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보스 몬스터</a:t>
            </a:r>
          </a:p>
        </p:txBody>
      </p:sp>
      <p:sp>
        <p:nvSpPr>
          <p:cNvPr id="163" name="직사각형 162"/>
          <p:cNvSpPr/>
          <p:nvPr/>
        </p:nvSpPr>
        <p:spPr>
          <a:xfrm>
            <a:off x="9664195" y="5681488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공격</a:t>
            </a:r>
          </a:p>
        </p:txBody>
      </p:sp>
      <p:cxnSp>
        <p:nvCxnSpPr>
          <p:cNvPr id="164" name="직선 화살표 연결선 163"/>
          <p:cNvCxnSpPr>
            <a:stCxn id="190" idx="2"/>
          </p:cNvCxnSpPr>
          <p:nvPr/>
        </p:nvCxnSpPr>
        <p:spPr>
          <a:xfrm>
            <a:off x="8750022" y="7396840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8048395" y="7371974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6" name="TextBox 165"/>
          <p:cNvSpPr txBox="1"/>
          <p:nvPr/>
        </p:nvSpPr>
        <p:spPr>
          <a:xfrm>
            <a:off x="7362640" y="6544446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No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67" name="직선 화살표 연결선 166"/>
          <p:cNvCxnSpPr>
            <a:endCxn id="163" idx="0"/>
          </p:cNvCxnSpPr>
          <p:nvPr/>
        </p:nvCxnSpPr>
        <p:spPr>
          <a:xfrm>
            <a:off x="8754111" y="5264374"/>
            <a:ext cx="1449848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직사각형 180"/>
          <p:cNvSpPr/>
          <p:nvPr/>
        </p:nvSpPr>
        <p:spPr>
          <a:xfrm>
            <a:off x="6760410" y="5664345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회피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2" name="직선 화살표 연결선 181"/>
          <p:cNvCxnSpPr>
            <a:endCxn id="181" idx="0"/>
          </p:cNvCxnSpPr>
          <p:nvPr/>
        </p:nvCxnSpPr>
        <p:spPr>
          <a:xfrm flipH="1">
            <a:off x="7300174" y="5264374"/>
            <a:ext cx="1453937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직사각형 182"/>
          <p:cNvSpPr/>
          <p:nvPr/>
        </p:nvSpPr>
        <p:spPr>
          <a:xfrm>
            <a:off x="8210258" y="5681488"/>
            <a:ext cx="1079528" cy="415625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피격</a:t>
            </a:r>
          </a:p>
        </p:txBody>
      </p:sp>
      <p:cxnSp>
        <p:nvCxnSpPr>
          <p:cNvPr id="189" name="직선 화살표 연결선 188"/>
          <p:cNvCxnSpPr>
            <a:endCxn id="183" idx="0"/>
          </p:cNvCxnSpPr>
          <p:nvPr/>
        </p:nvCxnSpPr>
        <p:spPr>
          <a:xfrm flipH="1">
            <a:off x="8750022" y="5264374"/>
            <a:ext cx="4089" cy="417114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다이아몬드 189"/>
          <p:cNvSpPr/>
          <p:nvPr/>
        </p:nvSpPr>
        <p:spPr>
          <a:xfrm>
            <a:off x="7824380" y="6600163"/>
            <a:ext cx="1851284" cy="796677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체력이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1" name="직선 화살표 연결선 190"/>
          <p:cNvCxnSpPr>
            <a:stCxn id="183" idx="2"/>
            <a:endCxn id="190" idx="0"/>
          </p:cNvCxnSpPr>
          <p:nvPr/>
        </p:nvCxnSpPr>
        <p:spPr>
          <a:xfrm>
            <a:off x="8750022" y="6097113"/>
            <a:ext cx="0" cy="503050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직선 화살표 연결선 193"/>
          <p:cNvCxnSpPr>
            <a:stCxn id="190" idx="1"/>
          </p:cNvCxnSpPr>
          <p:nvPr/>
        </p:nvCxnSpPr>
        <p:spPr>
          <a:xfrm flipH="1">
            <a:off x="7323027" y="6998502"/>
            <a:ext cx="501353" cy="694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모서리가 둥근 직사각형 194"/>
          <p:cNvSpPr/>
          <p:nvPr/>
        </p:nvSpPr>
        <p:spPr>
          <a:xfrm>
            <a:off x="5967336" y="6788375"/>
            <a:ext cx="1328920" cy="415625"/>
          </a:xfrm>
          <a:prstGeom prst="roundRect">
            <a:avLst>
              <a:gd name="adj" fmla="val 50000"/>
            </a:avLst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 감소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7" name="다이아몬드 196"/>
          <p:cNvSpPr/>
          <p:nvPr/>
        </p:nvSpPr>
        <p:spPr>
          <a:xfrm>
            <a:off x="11330505" y="5448300"/>
            <a:ext cx="2225953" cy="947939"/>
          </a:xfrm>
          <a:prstGeom prst="diamond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몬스터의체력이 </a:t>
            </a:r>
            <a:r>
              <a:rPr lang="en-US" altLang="ko-KR" sz="1600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0?</a:t>
            </a:r>
            <a:endParaRPr lang="ko-KR" altLang="en-US" sz="16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8" name="직선 화살표 연결선 197"/>
          <p:cNvCxnSpPr>
            <a:stCxn id="163" idx="3"/>
            <a:endCxn id="197" idx="1"/>
          </p:cNvCxnSpPr>
          <p:nvPr/>
        </p:nvCxnSpPr>
        <p:spPr>
          <a:xfrm>
            <a:off x="10743723" y="5889301"/>
            <a:ext cx="586782" cy="329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직선 화살표 연결선 198"/>
          <p:cNvCxnSpPr/>
          <p:nvPr/>
        </p:nvCxnSpPr>
        <p:spPr>
          <a:xfrm>
            <a:off x="12439083" y="6376205"/>
            <a:ext cx="11411" cy="399971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/>
          <p:cNvSpPr txBox="1"/>
          <p:nvPr/>
        </p:nvSpPr>
        <p:spPr>
          <a:xfrm>
            <a:off x="11737456" y="6351339"/>
            <a:ext cx="6084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Yes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2" name="직사각형 201"/>
          <p:cNvSpPr/>
          <p:nvPr/>
        </p:nvSpPr>
        <p:spPr>
          <a:xfrm>
            <a:off x="7984304" y="7796811"/>
            <a:ext cx="153143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</a:t>
            </a:r>
            <a:endParaRPr lang="en-US" altLang="ko-KR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실패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3" name="직사각형 202"/>
          <p:cNvSpPr/>
          <p:nvPr/>
        </p:nvSpPr>
        <p:spPr>
          <a:xfrm>
            <a:off x="11684776" y="6793031"/>
            <a:ext cx="1531435" cy="53111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 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D82AE1-011A-090C-36FB-82A30DB2ACFD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57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모서리가 둥근 직사각형 8"/>
          <p:cNvSpPr/>
          <p:nvPr/>
        </p:nvSpPr>
        <p:spPr>
          <a:xfrm>
            <a:off x="285750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시나리오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 자료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1909353"/>
            <a:ext cx="14391204" cy="7120347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D57FE5B-91FB-DCDA-8FA3-B1F2988D5ED4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24824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아이템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821763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음식의 주재료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다른 재료와 조합하여 음식을 완성할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‘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’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 비슷하게 생긴 방해 요소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조합하여 만든 음식은 만족도를 떨어트린다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컵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그릇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믹서기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오븐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음식을 조합할 때 필요한 도구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기타 음식 재료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파이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식빵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와플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쨈 등의 다른 재료들은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사과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/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조합하여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음식을 완성할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*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잡을 수 있는 모든 물건은 마녀에게 던져 퇴치하는 도구로 사용할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34163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5)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쓰레기통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플레이어 뒤 쪽에 배치되어 손에 든 아이템을 버릴 수 있다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6)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또 다른 아이템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아이템이 더 있다면 입력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D7E0C54-7BDF-B019-1929-66C20823BB67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270571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월드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스테이지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553997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난쟁이의 집 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실내</a:t>
            </a: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거실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뒷배경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따뜻한 분위기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모든 물건은 유저의 시야에서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작아보이도록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 용품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곳곳에 붙어있는 레시피의 힌트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개의 침대와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개의 의자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B.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부엌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실제 플레이 공간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음식 조합에 필요한 아이템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실제로 움직일 수 있는 넓이의 공간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만족도와 남은 시간을 볼 수 있는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230832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또 다른 공간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공간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이 더 있다면 입력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D440445-8731-478A-0D58-33D3A2D433CB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644296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5.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등장인물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74030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7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명의 난쟁이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색상으로 구별한다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빨주노초파남보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유저의 눈높이에서 보기에 작은 키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문을 열고 들어와 정해진 좌석으로 이동하고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유저를 바라본다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음식을 주문하고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주문한 시점부터 시간을 잰다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마음에 드는 음식을 먹으면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하트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웃는다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2.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독사과가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든 음식을 먹으면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독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슬퍼한다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주문한 시간이 지나도 음식을 받지 못하면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화난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나오며 화낸다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692497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마녀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게임이 진행되는 동안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랜덤한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타이밍에 나타난다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뭉게구름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파티클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,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웃는 소리와 함께 실내 특정 공간에서 생성된다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유저가 던지는 아이템에 맞으면 웃는 소리와 함께 사라진다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마녀가 나타나면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만족도가 계속해서 조금씩 깎인다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2. 5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초 안에 마녀를 퇴치하면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만족도가 증가한다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3. 5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초 안에 마녀를 퇴치하지 못하면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-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난쟁이가 전부 도망간다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.</a:t>
            </a: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383C02D-3212-D29A-7DB5-1FE37FA2BBC6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90456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게임의 주요 시스템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시스템의 주요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포인트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6511DD-4868-91EC-2510-8F5F9BE3D61D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327386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7.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본인 게임의 주요 시스템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시스템의 주요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포인트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717ECB06-A864-F4FD-FDC4-46C1F640ADD7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0714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16192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개요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3610806"/>
              </p:ext>
            </p:extLst>
          </p:nvPr>
        </p:nvGraphicFramePr>
        <p:xfrm>
          <a:off x="3047999" y="1485897"/>
          <a:ext cx="12192000" cy="8229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0201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10591799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7583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6635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도트 히어로즈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68939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2D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RPG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게임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96514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디바이스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플랫폼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모바일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with PC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0365695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기획 의도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세븐나이츠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에픽세븐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여러 모바일 게임 에서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볼수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있는 기능들을 구현해보는 것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indent="0" algn="l" latinLnBrk="1">
                        <a:lnSpc>
                          <a:spcPct val="150000"/>
                        </a:lnSpc>
                        <a:buNone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RPG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게임을 좋아하기에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RPG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시스템을 직접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구현해보는것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8122507"/>
                  </a:ext>
                </a:extLst>
              </a:tr>
              <a:tr h="135293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타겟층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청소년</a:t>
                      </a:r>
                      <a:endParaRPr lang="en-US" altLang="ko-KR" sz="1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 startAt="2"/>
                      </a:pP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남자</a:t>
                      </a:r>
                      <a:endParaRPr lang="en-US" altLang="ko-KR" sz="180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2088016"/>
                  </a:ext>
                </a:extLst>
              </a:tr>
              <a:tr h="103408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 latinLnBrk="1">
                        <a:lnSpc>
                          <a:spcPct val="150000"/>
                        </a:lnSpc>
                        <a:buAutoNum type="arabicPeriod"/>
                      </a:pP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RPG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게임이지만 자동전투도 가능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 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0265429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줄 소개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8178339"/>
                  </a:ext>
                </a:extLst>
              </a:tr>
              <a:tr h="92206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제작 기간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2022.05.12 ~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작업중</a:t>
                      </a:r>
                    </a:p>
                  </a:txBody>
                  <a:tcPr marL="25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6777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83776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4" name="Object 8"/>
          <p:cNvSpPr txBox="1"/>
          <p:nvPr/>
        </p:nvSpPr>
        <p:spPr>
          <a:xfrm>
            <a:off x="13158179" y="2439667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UX/UI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Object 8"/>
          <p:cNvSpPr txBox="1"/>
          <p:nvPr/>
        </p:nvSpPr>
        <p:spPr>
          <a:xfrm>
            <a:off x="13158176" y="3238500"/>
            <a:ext cx="3958045" cy="175432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UI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컨셉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인게임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화면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그 외의 요소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42049A-9615-8183-EB36-00F43DBA15E3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7530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UI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컨셉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3709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버튼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버튼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텍스트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텍스트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입력 필드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입력 필드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슬라이더 컨셉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슬라이더 형태와 설명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05400" y="1485900"/>
            <a:ext cx="12054263" cy="6511062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15687217" y="1485901"/>
            <a:ext cx="1367366" cy="65110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E5D8DD68-A405-7C7B-BFBB-C38F697222DE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221251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모서리가 둥근 직사각형 30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34" name="직사각형 33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배경은 실제 플레이 공간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오른쪽 구석에 마녀 배치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버튼은 계속 오른쪽으로 회전 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배치할 리소스가 없으면 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PPT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도형 활용할 것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6" name="직사각형 35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7" name="직사각형 36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8" name="표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6655672"/>
              </p:ext>
            </p:extLst>
          </p:nvPr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01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9" name="직사각형 38"/>
          <p:cNvSpPr/>
          <p:nvPr/>
        </p:nvSpPr>
        <p:spPr>
          <a:xfrm>
            <a:off x="1600200" y="2705100"/>
            <a:ext cx="7381875" cy="160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40" name="직사각형 39"/>
          <p:cNvSpPr/>
          <p:nvPr/>
        </p:nvSpPr>
        <p:spPr>
          <a:xfrm>
            <a:off x="184573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4466165" y="517272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버튼</a:t>
            </a:r>
          </a:p>
        </p:txBody>
      </p:sp>
      <p:sp>
        <p:nvSpPr>
          <p:cNvPr id="42" name="직사각형 41"/>
          <p:cNvSpPr/>
          <p:nvPr/>
        </p:nvSpPr>
        <p:spPr>
          <a:xfrm>
            <a:off x="708660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</a:p>
        </p:txBody>
      </p:sp>
      <p:graphicFrame>
        <p:nvGraphicFramePr>
          <p:cNvPr id="43" name="표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3621080"/>
              </p:ext>
            </p:extLst>
          </p:nvPr>
        </p:nvGraphicFramePr>
        <p:xfrm>
          <a:off x="10262127" y="1949376"/>
          <a:ext cx="7475010" cy="294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제목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이미지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게임의 제목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시작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설명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게임 종료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ABFD7C2E-95D6-CC7B-ED4F-1A7AFE69CE53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887906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02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1600200" y="2705100"/>
            <a:ext cx="7381875" cy="16002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제목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84573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버튼</a:t>
            </a:r>
          </a:p>
        </p:txBody>
      </p:sp>
      <p:sp>
        <p:nvSpPr>
          <p:cNvPr id="36" name="직사각형 35"/>
          <p:cNvSpPr/>
          <p:nvPr/>
        </p:nvSpPr>
        <p:spPr>
          <a:xfrm>
            <a:off x="4466165" y="517272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버튼</a:t>
            </a:r>
          </a:p>
        </p:txBody>
      </p:sp>
      <p:sp>
        <p:nvSpPr>
          <p:cNvPr id="37" name="직사각형 36"/>
          <p:cNvSpPr/>
          <p:nvPr/>
        </p:nvSpPr>
        <p:spPr>
          <a:xfrm>
            <a:off x="7086600" y="5161767"/>
            <a:ext cx="1752600" cy="99581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19552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설명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소개와 방법 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설명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꺼짐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2176994" y="3021905"/>
            <a:ext cx="6479116" cy="36003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2455331" y="3727532"/>
            <a:ext cx="5916882" cy="278756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7821353" y="3130469"/>
            <a:ext cx="665160" cy="44466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2A4E5FB-122C-DD95-25A8-7C388644159C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833057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캐릭터는 좌우로 이동하거나 점프 가능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몬스터는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랜덤하게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좌우로 이동하되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바닥이 없으면 방향 전환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버튼은 계속 오른쪽으로 회전 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03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33093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얼굴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캐릭터 정보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6617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체력바 </a:t>
                      </a:r>
                      <a:r>
                        <a:rPr lang="en-US" altLang="ko-KR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슬라이더</a:t>
                      </a:r>
                      <a:r>
                        <a:rPr lang="en-US" altLang="ko-KR" sz="1600" b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체력 표시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공격받으면 감소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</a:t>
                      </a:r>
                      <a:r>
                        <a:rPr lang="ko-KR" altLang="en-US" sz="16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획득 시 증가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69227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슬라이더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남은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표시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달리면 감소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달리지 않으면 증가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버튼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설정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열림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6993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7528136-8F6D-F983-B551-44940CE1E188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1109619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팝업창이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동안 게임은 일시정지 상태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 버튼 이외에 다른 버튼 눌리면 안 됨</a:t>
            </a: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5086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정보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04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24283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캐릭터 정보 팝업창 꺼짐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509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장비 정보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6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사용 중인 장비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정보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5300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779842" y="3109078"/>
            <a:ext cx="3334956" cy="315566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1066798" y="3627324"/>
            <a:ext cx="2641071" cy="574049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 정보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1062568" y="4355774"/>
            <a:ext cx="2645301" cy="16880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능력치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정보</a:t>
            </a:r>
          </a:p>
        </p:txBody>
      </p:sp>
      <p:sp>
        <p:nvSpPr>
          <p:cNvPr id="39" name="직사각형 38"/>
          <p:cNvSpPr/>
          <p:nvPr/>
        </p:nvSpPr>
        <p:spPr>
          <a:xfrm>
            <a:off x="3505200" y="3174454"/>
            <a:ext cx="519178" cy="319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D336715-649F-602E-81D1-AFD9755A5825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59558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팝업창이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켜져있는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동안 게임은 일시정지 상태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속 버튼 이외에 다른 버튼 눌리면 안 됨</a:t>
            </a: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</a:t>
                      </a:r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팝업창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05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3" name="직사각형 32"/>
          <p:cNvSpPr/>
          <p:nvPr/>
        </p:nvSpPr>
        <p:spPr>
          <a:xfrm>
            <a:off x="763204" y="2113767"/>
            <a:ext cx="913196" cy="86168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</a:p>
        </p:txBody>
      </p:sp>
      <p:sp>
        <p:nvSpPr>
          <p:cNvPr id="34" name="직사각형 33"/>
          <p:cNvSpPr/>
          <p:nvPr/>
        </p:nvSpPr>
        <p:spPr>
          <a:xfrm>
            <a:off x="1924050" y="2113767"/>
            <a:ext cx="2190749" cy="36273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체력바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924049" y="2609391"/>
            <a:ext cx="2190749" cy="36606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스태미나바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991600" y="2090281"/>
            <a:ext cx="914400" cy="88517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버튼</a:t>
            </a: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29218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474933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홈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시작화면으로 전환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50939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이어하기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설정 화면 꺼지고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일시정지 해제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793200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음소거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버튼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배경음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효과음 전부 </a:t>
                      </a:r>
                      <a:r>
                        <a:rPr lang="ko-KR" altLang="en-US" sz="16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음소거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7395130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 시간 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현재까지 게임한 시간 출력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2256442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algn="ctr" latinLnBrk="1"/>
                      <a:endParaRPr lang="ko-KR" altLang="en-US" sz="16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6" name="직사각형 15"/>
          <p:cNvSpPr/>
          <p:nvPr/>
        </p:nvSpPr>
        <p:spPr>
          <a:xfrm>
            <a:off x="533398" y="6417147"/>
            <a:ext cx="6019802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8" name="직사각형 17"/>
          <p:cNvSpPr/>
          <p:nvPr/>
        </p:nvSpPr>
        <p:spPr>
          <a:xfrm>
            <a:off x="5181600" y="4383457"/>
            <a:ext cx="4953000" cy="861687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맵</a:t>
            </a:r>
          </a:p>
        </p:txBody>
      </p:sp>
      <p:sp>
        <p:nvSpPr>
          <p:cNvPr id="19" name="직사각형 18"/>
          <p:cNvSpPr/>
          <p:nvPr/>
        </p:nvSpPr>
        <p:spPr>
          <a:xfrm>
            <a:off x="763204" y="5525577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8230803" y="3493701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몬스터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2945793" y="2261646"/>
            <a:ext cx="4767336" cy="455998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10000" y="3040964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 버튼</a:t>
            </a:r>
          </a:p>
        </p:txBody>
      </p:sp>
      <p:sp>
        <p:nvSpPr>
          <p:cNvPr id="23" name="직사각형 22"/>
          <p:cNvSpPr/>
          <p:nvPr/>
        </p:nvSpPr>
        <p:spPr>
          <a:xfrm>
            <a:off x="3818465" y="6088622"/>
            <a:ext cx="3048000" cy="50046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시간</a:t>
            </a:r>
          </a:p>
        </p:txBody>
      </p:sp>
      <p:sp>
        <p:nvSpPr>
          <p:cNvPr id="35" name="직사각형 34"/>
          <p:cNvSpPr/>
          <p:nvPr/>
        </p:nvSpPr>
        <p:spPr>
          <a:xfrm>
            <a:off x="3824509" y="4022491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이어하기 버튼</a:t>
            </a:r>
          </a:p>
        </p:txBody>
      </p:sp>
      <p:sp>
        <p:nvSpPr>
          <p:cNvPr id="38" name="직사각형 37"/>
          <p:cNvSpPr/>
          <p:nvPr/>
        </p:nvSpPr>
        <p:spPr>
          <a:xfrm>
            <a:off x="3818465" y="4960029"/>
            <a:ext cx="3048000" cy="71687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음소거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425E59B-7F01-EEE6-9CE8-D88D94AAD12A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866483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 구성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28" name="직사각형 27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재시도를 눌러 죽었던 위치에서 다시 살아나면 체력은 절반부터 시작</a:t>
            </a:r>
            <a:endParaRPr lang="en-US" altLang="ko-KR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캐릭터는 죽었을 때 죽는 애니메이션</a:t>
            </a:r>
            <a:r>
              <a:rPr lang="en-US" altLang="ko-KR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성공했을 때 기뻐하는 애니메이션</a:t>
            </a:r>
          </a:p>
        </p:txBody>
      </p:sp>
      <p:sp>
        <p:nvSpPr>
          <p:cNvPr id="29" name="직사각형 28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30" name="직사각형 29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31" name="직사각형 30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ko-KR" altLang="en-US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/>
          <p:cNvGraphicFramePr>
            <a:graphicFrameLocks noGrp="1"/>
          </p:cNvGraphicFramePr>
          <p:nvPr/>
        </p:nvGraphicFramePr>
        <p:xfrm>
          <a:off x="4419600" y="571500"/>
          <a:ext cx="134281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04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360238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85489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871956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화면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06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sp>
        <p:nvSpPr>
          <p:cNvPr id="36" name="직사각형 35"/>
          <p:cNvSpPr/>
          <p:nvPr/>
        </p:nvSpPr>
        <p:spPr>
          <a:xfrm>
            <a:off x="838200" y="2217713"/>
            <a:ext cx="89662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멘트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0262127" y="1949376"/>
          <a:ext cx="7475010" cy="2127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4335">
                  <a:extLst>
                    <a:ext uri="{9D8B030D-6E8A-4147-A177-3AD203B41FA5}">
                      <a16:colId xmlns:a16="http://schemas.microsoft.com/office/drawing/2014/main" val="520206850"/>
                    </a:ext>
                  </a:extLst>
                </a:gridCol>
                <a:gridCol w="5230675">
                  <a:extLst>
                    <a:ext uri="{9D8B030D-6E8A-4147-A177-3AD203B41FA5}">
                      <a16:colId xmlns:a16="http://schemas.microsoft.com/office/drawing/2014/main" val="1761538097"/>
                    </a:ext>
                  </a:extLst>
                </a:gridCol>
              </a:tblGrid>
              <a:tr h="679524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텍스트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죽었을 때와 성공했을 때 </a:t>
                      </a:r>
                      <a:r>
                        <a:rPr lang="ko-KR" altLang="en-US" sz="1600" b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멘트가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다름</a:t>
                      </a:r>
                      <a:endParaRPr lang="en-US" altLang="ko-KR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성공했을 때는 성공한 시간도 함께 출력</a:t>
                      </a:r>
                      <a:r>
                        <a:rPr lang="en-US" altLang="ko-KR" sz="16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0039096"/>
                  </a:ext>
                </a:extLst>
              </a:tr>
              <a:tr h="95436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재시도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플레이 화면으로 전환되고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 캐릭터가 죽었던 위치에서 다시 시작</a:t>
                      </a:r>
                      <a:endParaRPr lang="en-US" altLang="ko-KR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성공했을 때는 없음</a:t>
                      </a:r>
                      <a:r>
                        <a:rPr lang="en-US" altLang="ko-KR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9975143"/>
                  </a:ext>
                </a:extLst>
              </a:tr>
              <a:tr h="49343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종료 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kumimoji="0" lang="ko-KR" alt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버튼</a:t>
                      </a:r>
                      <a:r>
                        <a:rPr kumimoji="0" lang="en-US" altLang="ko-KR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  <a:endParaRPr kumimoji="0" lang="ko-KR" alt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누르면 시작 화면으로 전환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4446142"/>
                  </a:ext>
                </a:extLst>
              </a:tr>
            </a:tbl>
          </a:graphicData>
        </a:graphic>
      </p:graphicFrame>
      <p:sp>
        <p:nvSpPr>
          <p:cNvPr id="19" name="직사각형 18"/>
          <p:cNvSpPr/>
          <p:nvPr/>
        </p:nvSpPr>
        <p:spPr>
          <a:xfrm>
            <a:off x="4885866" y="4127082"/>
            <a:ext cx="913196" cy="889836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</a:t>
            </a:r>
          </a:p>
        </p:txBody>
      </p:sp>
      <p:sp>
        <p:nvSpPr>
          <p:cNvPr id="20" name="직사각형 19"/>
          <p:cNvSpPr/>
          <p:nvPr/>
        </p:nvSpPr>
        <p:spPr>
          <a:xfrm>
            <a:off x="7975600" y="6214133"/>
            <a:ext cx="18288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 버튼</a:t>
            </a:r>
          </a:p>
        </p:txBody>
      </p:sp>
      <p:sp>
        <p:nvSpPr>
          <p:cNvPr id="21" name="직사각형 20"/>
          <p:cNvSpPr/>
          <p:nvPr/>
        </p:nvSpPr>
        <p:spPr>
          <a:xfrm>
            <a:off x="5788176" y="6214133"/>
            <a:ext cx="1828800" cy="70928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 버튼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47763F-7628-34BC-D5C8-B5C5BE2B918E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65865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3099" y="1059431"/>
            <a:ext cx="14401800" cy="9006337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B31EF10-F0E4-7D6A-6C5C-A781C4114469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9337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6579" y="1059000"/>
            <a:ext cx="14394840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B4BCD69-DF54-D4C4-948F-89CA1AD3945D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70679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모서리가 둥근 직사각형 10"/>
          <p:cNvSpPr/>
          <p:nvPr/>
        </p:nvSpPr>
        <p:spPr>
          <a:xfrm>
            <a:off x="285749" y="1216845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차별화 요소 및 재미요소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114082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마나 시스템을 통한 전략적인 플레이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턴제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RPG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에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마나시스템이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있어 매 턴마다 전략적인 플레이를 </a:t>
            </a: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고민해야함</a:t>
            </a: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2" name="직선 연결선 11"/>
          <p:cNvCxnSpPr>
            <a:cxnSpLocks/>
            <a:stCxn id="11" idx="0"/>
            <a:endCxn id="11" idx="2"/>
          </p:cNvCxnSpPr>
          <p:nvPr/>
        </p:nvCxnSpPr>
        <p:spPr>
          <a:xfrm>
            <a:off x="9143999" y="1216845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815468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0749" y="1059000"/>
            <a:ext cx="14386499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D1C1492-64A9-3DB8-9EE6-E30A90633497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00357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lvl="0"/>
            <a:r>
              <a:rPr lang="en-US" altLang="ko-KR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UI/UX</a:t>
            </a:r>
          </a:p>
          <a:p>
            <a:pPr lvl="0"/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 err="1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인게임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화면</a:t>
            </a:r>
            <a:endParaRPr lang="en-US" altLang="ko-KR" sz="600" b="1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직사각형 1"/>
          <p:cNvSpPr>
            <a:spLocks noChangeAspect="1"/>
          </p:cNvSpPr>
          <p:nvPr/>
        </p:nvSpPr>
        <p:spPr>
          <a:xfrm>
            <a:off x="533400" y="1866900"/>
            <a:ext cx="9618133" cy="5410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직사각형 6"/>
          <p:cNvSpPr>
            <a:spLocks noChangeAspect="1"/>
          </p:cNvSpPr>
          <p:nvPr/>
        </p:nvSpPr>
        <p:spPr>
          <a:xfrm>
            <a:off x="533399" y="14097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 구성</a:t>
            </a:r>
          </a:p>
        </p:txBody>
      </p:sp>
      <p:sp>
        <p:nvSpPr>
          <p:cNvPr id="12" name="직사각형 11"/>
          <p:cNvSpPr>
            <a:spLocks noChangeAspect="1"/>
          </p:cNvSpPr>
          <p:nvPr/>
        </p:nvSpPr>
        <p:spPr>
          <a:xfrm>
            <a:off x="533398" y="7734300"/>
            <a:ext cx="9618133" cy="19812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>
            <a:spLocks noChangeAspect="1"/>
          </p:cNvSpPr>
          <p:nvPr/>
        </p:nvSpPr>
        <p:spPr>
          <a:xfrm>
            <a:off x="533399" y="7277100"/>
            <a:ext cx="9618133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특이사항</a:t>
            </a:r>
          </a:p>
        </p:txBody>
      </p:sp>
      <p:sp>
        <p:nvSpPr>
          <p:cNvPr id="14" name="직사각형 13"/>
          <p:cNvSpPr>
            <a:spLocks noChangeAspect="1"/>
          </p:cNvSpPr>
          <p:nvPr/>
        </p:nvSpPr>
        <p:spPr>
          <a:xfrm>
            <a:off x="10151531" y="1409700"/>
            <a:ext cx="7696202" cy="457200"/>
          </a:xfrm>
          <a:prstGeom prst="rect">
            <a:avLst/>
          </a:prstGeom>
          <a:solidFill>
            <a:srgbClr val="BFBFBF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</a:t>
            </a:r>
          </a:p>
        </p:txBody>
      </p:sp>
      <p:sp>
        <p:nvSpPr>
          <p:cNvPr id="15" name="직사각형 14"/>
          <p:cNvSpPr>
            <a:spLocks noChangeAspect="1"/>
          </p:cNvSpPr>
          <p:nvPr/>
        </p:nvSpPr>
        <p:spPr>
          <a:xfrm>
            <a:off x="10151531" y="1866900"/>
            <a:ext cx="7696202" cy="78486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" name="표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444852"/>
              </p:ext>
            </p:extLst>
          </p:nvPr>
        </p:nvGraphicFramePr>
        <p:xfrm>
          <a:off x="3505200" y="571500"/>
          <a:ext cx="14342533" cy="53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2369">
                  <a:extLst>
                    <a:ext uri="{9D8B030D-6E8A-4147-A177-3AD203B41FA5}">
                      <a16:colId xmlns:a16="http://schemas.microsoft.com/office/drawing/2014/main" val="4094068489"/>
                    </a:ext>
                  </a:extLst>
                </a:gridCol>
                <a:gridCol w="9997631">
                  <a:extLst>
                    <a:ext uri="{9D8B030D-6E8A-4147-A177-3AD203B41FA5}">
                      <a16:colId xmlns:a16="http://schemas.microsoft.com/office/drawing/2014/main" val="1689776525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3794195240"/>
                    </a:ext>
                  </a:extLst>
                </a:gridCol>
                <a:gridCol w="931333">
                  <a:extLst>
                    <a:ext uri="{9D8B030D-6E8A-4147-A177-3AD203B41FA5}">
                      <a16:colId xmlns:a16="http://schemas.microsoft.com/office/drawing/2014/main" val="714460778"/>
                    </a:ext>
                  </a:extLst>
                </a:gridCol>
              </a:tblGrid>
              <a:tr h="53339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이름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latinLnBrk="1"/>
                      <a:r>
                        <a:rPr lang="ko-KR" altLang="en-US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예시자료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 번호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EEEEE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00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E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2638196"/>
                  </a:ext>
                </a:extLst>
              </a:tr>
            </a:tbl>
          </a:graphicData>
        </a:graphic>
      </p:graphicFrame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2409" y="1059000"/>
            <a:ext cx="14403180" cy="9007200"/>
          </a:xfrm>
          <a:prstGeom prst="rect">
            <a:avLst/>
          </a:prstGeom>
        </p:spPr>
      </p:pic>
      <p:sp>
        <p:nvSpPr>
          <p:cNvPr id="16" name="직사각형 15"/>
          <p:cNvSpPr/>
          <p:nvPr/>
        </p:nvSpPr>
        <p:spPr>
          <a:xfrm>
            <a:off x="16383000" y="1055057"/>
            <a:ext cx="1367366" cy="881284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ctr"/>
          <a:lstStyle/>
          <a:p>
            <a:pPr algn="ctr"/>
            <a:r>
              <a:rPr lang="ko-KR" altLang="en-US" sz="54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예시용</a:t>
            </a:r>
            <a:endParaRPr lang="en-US" altLang="ko-KR" sz="54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lvl="0" algn="ctr"/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2000" dirty="0" err="1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삭제할것</a:t>
            </a:r>
            <a:r>
              <a:rPr lang="en-US" altLang="ko-KR" sz="2000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2000" dirty="0">
              <a:solidFill>
                <a:prstClr val="black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F369906-6599-488C-DABA-40B85D294A19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5009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Object 8"/>
          <p:cNvSpPr txBox="1"/>
          <p:nvPr/>
        </p:nvSpPr>
        <p:spPr>
          <a:xfrm>
            <a:off x="13158177" y="5844845"/>
            <a:ext cx="2784806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</a:t>
            </a:r>
            <a:r>
              <a:rPr 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13158176" y="6667500"/>
            <a:ext cx="3958045" cy="11289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일정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 과정 및 이슈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77958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일정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379280" y="1462078"/>
            <a:ext cx="185178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프로토타입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2" name="표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6674096"/>
              </p:ext>
            </p:extLst>
          </p:nvPr>
        </p:nvGraphicFramePr>
        <p:xfrm>
          <a:off x="6324600" y="2400300"/>
          <a:ext cx="5638800" cy="71650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8480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22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6986758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6311468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5961239"/>
                  </a:ext>
                </a:extLst>
              </a:tr>
            </a:tbl>
          </a:graphicData>
        </a:graphic>
      </p:graphicFrame>
      <p:sp>
        <p:nvSpPr>
          <p:cNvPr id="13" name="직사각형 12"/>
          <p:cNvSpPr/>
          <p:nvPr/>
        </p:nvSpPr>
        <p:spPr>
          <a:xfrm>
            <a:off x="8334323" y="1462078"/>
            <a:ext cx="1619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알파 버전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15" name="직사각형 14"/>
          <p:cNvSpPr/>
          <p:nvPr/>
        </p:nvSpPr>
        <p:spPr>
          <a:xfrm>
            <a:off x="14173147" y="1462078"/>
            <a:ext cx="1619354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베타 버전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16" name="표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7852816"/>
              </p:ext>
            </p:extLst>
          </p:nvPr>
        </p:nvGraphicFramePr>
        <p:xfrm>
          <a:off x="485775" y="2400300"/>
          <a:ext cx="5638800" cy="5612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88480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196223"/>
                  </a:ext>
                </a:extLst>
              </a:tr>
            </a:tbl>
          </a:graphicData>
        </a:graphic>
      </p:graphicFrame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1386963"/>
              </p:ext>
            </p:extLst>
          </p:nvPr>
        </p:nvGraphicFramePr>
        <p:xfrm>
          <a:off x="12163424" y="2385164"/>
          <a:ext cx="5638800" cy="45771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6654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3812146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일정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49817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88164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512983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(00.00~00.00)</a:t>
                      </a:r>
                      <a:endParaRPr kumimoji="0" lang="ko-KR" alt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9531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058824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과정 및 이슈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561974" y="1361450"/>
            <a:ext cx="8305800" cy="84023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기획 시작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개발하는 과정 나열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4" name="직선 연결선 13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9420224" y="1361450"/>
            <a:ext cx="8305800" cy="93256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**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 발생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0000.00.00 : **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 해결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@@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방법을 사용하여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@@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으로 대체함 등등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342900" lvl="0" indent="-342900">
              <a:lnSpc>
                <a:spcPct val="150000"/>
              </a:lnSpc>
              <a:buFontTx/>
              <a:buChar char="-"/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문제를 해결한 방법 작성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71630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진행 스토리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57200" y="1303466"/>
            <a:ext cx="8534399" cy="68326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발단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시작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전개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스토리가 전개되는 방식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3)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위기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갈등 시작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4)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절정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스토리의 갈등 최고치 </a:t>
            </a: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or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결말이 나오기 직전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9143999" y="1257300"/>
            <a:ext cx="0" cy="8610600"/>
          </a:xfrm>
          <a:prstGeom prst="line">
            <a:avLst/>
          </a:prstGeom>
          <a:ln w="28575"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bject 8"/>
          <p:cNvSpPr txBox="1"/>
          <p:nvPr/>
        </p:nvSpPr>
        <p:spPr>
          <a:xfrm>
            <a:off x="9315450" y="1300200"/>
            <a:ext cx="8534399" cy="369331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5)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결말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A.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성공 엔딩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r>
              <a:rPr lang="en-US" altLang="ko-KR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B. 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실패 엔딩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lvl="0">
              <a:lnSpc>
                <a:spcPct val="150000"/>
              </a:lnSpc>
            </a:pPr>
            <a:endParaRPr lang="en-US" altLang="ko-KR" sz="28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3A9A186-3CB6-36EC-52C4-DB9CD89E2266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 dirty="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</a:p>
        </p:txBody>
      </p:sp>
    </p:spTree>
    <p:extLst>
      <p:ext uri="{BB962C8B-B14F-4D97-AF65-F5344CB8AC3E}">
        <p14:creationId xmlns:p14="http://schemas.microsoft.com/office/powerpoint/2010/main" val="3653549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목록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–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6547448"/>
            <a:ext cx="17221200" cy="16024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1) </a:t>
            </a:r>
            <a:r>
              <a:rPr lang="ko-KR" altLang="en-US" sz="28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구현 강조 포인트</a:t>
            </a:r>
            <a:endParaRPr lang="en-US" altLang="ko-KR" sz="2800" b="1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r>
              <a:rPr lang="ko-KR" altLang="en-US" sz="2000" kern="0" spc="-200" dirty="0" err="1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도트이미지</a:t>
            </a:r>
            <a:r>
              <a:rPr lang="ko-KR" altLang="en-US" sz="20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캐릭터를 활용한 캐릭터 차별화</a:t>
            </a: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lphaUcPeriod"/>
            </a:pPr>
            <a:endParaRPr lang="en-US" altLang="ko-KR" sz="20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793944"/>
              </p:ext>
            </p:extLst>
          </p:nvPr>
        </p:nvGraphicFramePr>
        <p:xfrm>
          <a:off x="533400" y="1485900"/>
          <a:ext cx="8305800" cy="483294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이름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 버튼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시작 버튼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 등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로비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게임 방법 설명 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닫기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1030480"/>
                  </a:ext>
                </a:extLst>
              </a:tr>
              <a:tr h="75401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월드맵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배치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UI 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얼굴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체력바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스태미나바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설정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엔딩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멘트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재시도 버튼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종료 버튼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전투 화면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캐릭터의 장비</a:t>
                      </a:r>
                      <a:r>
                        <a:rPr lang="en-US" altLang="ko-KR" sz="18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능력치</a:t>
                      </a: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32751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10440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800" b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229750"/>
                  </a:ext>
                </a:extLst>
              </a:tr>
            </a:tbl>
          </a:graphicData>
        </a:graphic>
      </p:graphicFrame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445576"/>
              </p:ext>
            </p:extLst>
          </p:nvPr>
        </p:nvGraphicFramePr>
        <p:xfrm>
          <a:off x="9448800" y="1485900"/>
          <a:ext cx="8305800" cy="509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867400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턴제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전투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캐릭터들의 스피드에 따른 턴이 들어오는 속도 차이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96007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 전투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플레이어가 직접 움직이기 귀찮으면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AI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를 통한 자동 전투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843824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영웅 뽑기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영웅을 뽑아서 자신만의 팀을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704946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영웅 합성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중복된 영웅을 뽑으면 합성하여 캐릭터를 강화 시킬 수 있다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987569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영웅은 액티브 스킬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패시브 스킬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개가 있다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6342858"/>
                  </a:ext>
                </a:extLst>
              </a:tr>
              <a:tr h="76623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 </a:t>
                      </a:r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레벨업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시스템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스킬은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레벨업하여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강화 시킬 수 있다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4460104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4149477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07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5766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 컨셉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구현 목록 </a:t>
            </a:r>
            <a:r>
              <a:rPr lang="en-US" altLang="ko-KR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리소스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257300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553451" y="1439270"/>
            <a:ext cx="9277349" cy="821968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에셋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링크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759168"/>
              </p:ext>
            </p:extLst>
          </p:nvPr>
        </p:nvGraphicFramePr>
        <p:xfrm>
          <a:off x="533400" y="1512420"/>
          <a:ext cx="7772400" cy="63397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33625">
                  <a:extLst>
                    <a:ext uri="{9D8B030D-6E8A-4147-A177-3AD203B41FA5}">
                      <a16:colId xmlns:a16="http://schemas.microsoft.com/office/drawing/2014/main" val="2040513455"/>
                    </a:ext>
                  </a:extLst>
                </a:gridCol>
                <a:gridCol w="5438775">
                  <a:extLst>
                    <a:ext uri="{9D8B030D-6E8A-4147-A177-3AD203B41FA5}">
                      <a16:colId xmlns:a16="http://schemas.microsoft.com/office/drawing/2014/main" val="3461538499"/>
                    </a:ext>
                  </a:extLst>
                </a:gridCol>
              </a:tblGrid>
              <a:tr h="455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리소스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i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831369"/>
                  </a:ext>
                </a:extLst>
              </a:tr>
              <a:tr h="73684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플레이어</a:t>
                      </a:r>
                      <a:r>
                        <a:rPr lang="ko-KR" altLang="en-US" sz="1800" b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캐릭터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여자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귀여운 이미지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점프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6088310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슬라임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귀여운 이미지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4387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몬스터 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보스</a:t>
                      </a:r>
                      <a:r>
                        <a:rPr lang="en-US" altLang="ko-KR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무서운 이미지</a:t>
                      </a:r>
                      <a:endParaRPr lang="en-US" altLang="ko-KR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애니메이션 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이동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피격</a:t>
                      </a:r>
                      <a:r>
                        <a:rPr lang="en-US" altLang="ko-KR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죽음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8568577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아이템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빨간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포션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파란 </a:t>
                      </a:r>
                      <a:r>
                        <a:rPr lang="ko-KR" altLang="en-US" sz="180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포션</a:t>
                      </a:r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50671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무기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쌍검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</a:t>
                      </a:r>
                      <a:r>
                        <a:rPr lang="en-US" altLang="ko-KR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8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8020551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434164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703465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탐험보드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맵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탐험맵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1, </a:t>
                      </a:r>
                      <a:r>
                        <a:rPr lang="ko-KR" altLang="en-US" sz="2000" b="0" dirty="0" err="1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결투장맵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7410142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ex) </a:t>
                      </a: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캐릭터 세트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그림자 캐릭터 외형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동작 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x2(</a:t>
                      </a:r>
                      <a:r>
                        <a:rPr lang="ko-KR" altLang="en-US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남녀</a:t>
                      </a:r>
                      <a:r>
                        <a:rPr lang="en-US" altLang="ko-KR" sz="2000" b="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20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5674379"/>
                  </a:ext>
                </a:extLst>
              </a:tr>
              <a:tr h="517585">
                <a:tc>
                  <a:txBody>
                    <a:bodyPr/>
                    <a:lstStyle/>
                    <a:p>
                      <a:pPr algn="ctr" latinLnBrk="1"/>
                      <a:endParaRPr lang="ko-KR" altLang="en-US" sz="1800" b="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solidFill>
                          <a:schemeClr val="bg2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3901789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B11FB9C2-40FA-92E8-272F-3725A5A07FC4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6321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/>
        </p:nvSpPr>
        <p:spPr>
          <a:xfrm>
            <a:off x="285750" y="1194919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7997984" y="342900"/>
            <a:ext cx="2292033" cy="1447800"/>
            <a:chOff x="7086600" y="342900"/>
            <a:chExt cx="2895200" cy="1828800"/>
          </a:xfrm>
        </p:grpSpPr>
        <p:pic>
          <p:nvPicPr>
            <p:cNvPr id="4" name="Object 3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086600" y="342900"/>
              <a:ext cx="2895200" cy="1828800"/>
            </a:xfrm>
            <a:prstGeom prst="rect">
              <a:avLst/>
            </a:prstGeom>
          </p:spPr>
        </p:pic>
        <p:sp>
          <p:nvSpPr>
            <p:cNvPr id="45" name="Object 45"/>
            <p:cNvSpPr txBox="1"/>
            <p:nvPr/>
          </p:nvSpPr>
          <p:spPr>
            <a:xfrm>
              <a:off x="7194219" y="777664"/>
              <a:ext cx="2683456" cy="128294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ko-KR" altLang="en-US" sz="6000" b="1" kern="0" spc="-300" dirty="0">
                  <a:solidFill>
                    <a:srgbClr val="0F0F0E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Gmarket Sans Bold" pitchFamily="34" charset="0"/>
                </a:rPr>
                <a:t>목차</a:t>
              </a:r>
              <a:endParaRPr lang="en-US" sz="1050" b="1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2" name="Object 8"/>
          <p:cNvSpPr txBox="1"/>
          <p:nvPr/>
        </p:nvSpPr>
        <p:spPr>
          <a:xfrm>
            <a:off x="7502557" y="2439668"/>
            <a:ext cx="3231008" cy="646331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algn="ctr"/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[ </a:t>
            </a:r>
            <a:r>
              <a:rPr lang="ko-KR" altLang="en-US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구성 </a:t>
            </a:r>
            <a:r>
              <a:rPr lang="en-US" altLang="ko-KR" sz="3600" b="1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]</a:t>
            </a:r>
            <a:endParaRPr lang="en-US" sz="900" b="1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0" name="Object 8"/>
          <p:cNvSpPr txBox="1"/>
          <p:nvPr/>
        </p:nvSpPr>
        <p:spPr>
          <a:xfrm>
            <a:off x="7758415" y="3238500"/>
            <a:ext cx="4447797" cy="397031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게임 흐름도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플레이 시나리오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아이템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월드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(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스테이지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)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등장인물 구성</a:t>
            </a:r>
            <a:endParaRPr lang="en-US" altLang="ko-KR" sz="2400" kern="0" spc="-2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Gmarket Sans Medium" pitchFamily="34" charset="0"/>
            </a:endParaRP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1</a:t>
            </a:r>
          </a:p>
          <a:p>
            <a:pPr marL="742950" indent="-742950">
              <a:lnSpc>
                <a:spcPct val="150000"/>
              </a:lnSpc>
              <a:buAutoNum type="arabicPeriod"/>
            </a:pP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본인 게임의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 </a:t>
            </a:r>
            <a:r>
              <a:rPr lang="ko-KR" altLang="en-US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주요 시스템 </a:t>
            </a:r>
            <a:r>
              <a:rPr lang="en-US" altLang="ko-KR" sz="2400" kern="0" spc="-2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Gmarket Sans Medium" pitchFamily="34" charset="0"/>
              </a:rPr>
              <a:t>2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02EF6D7-A68E-D40C-FEE4-D4BC2EBB8B4F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51109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Object 45"/>
          <p:cNvSpPr txBox="1"/>
          <p:nvPr/>
        </p:nvSpPr>
        <p:spPr>
          <a:xfrm>
            <a:off x="285749" y="181871"/>
            <a:ext cx="5734051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ko-KR" altLang="en-US" sz="2400" u="sng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구성</a:t>
            </a:r>
            <a:endParaRPr lang="en-US" altLang="ko-KR" sz="2400" u="sng" kern="0" spc="-300" dirty="0">
              <a:solidFill>
                <a:srgbClr val="0F0F0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r>
              <a:rPr 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1. </a:t>
            </a:r>
            <a:r>
              <a:rPr lang="ko-KR" altLang="en-US" sz="3600" b="1" kern="0" spc="-300" dirty="0">
                <a:solidFill>
                  <a:srgbClr val="0F0F0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흐름도</a:t>
            </a:r>
            <a:endParaRPr lang="en-US" sz="6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285749" y="1197534"/>
            <a:ext cx="17716500" cy="8610600"/>
          </a:xfrm>
          <a:prstGeom prst="roundRect">
            <a:avLst>
              <a:gd name="adj" fmla="val 3151"/>
            </a:avLst>
          </a:prstGeom>
          <a:solidFill>
            <a:srgbClr val="EEEE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6603083" y="1632667"/>
            <a:ext cx="4229180" cy="54485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시작 화면</a:t>
            </a:r>
          </a:p>
        </p:txBody>
      </p:sp>
      <p:cxnSp>
        <p:nvCxnSpPr>
          <p:cNvPr id="18" name="직선 화살표 연결선 17"/>
          <p:cNvCxnSpPr/>
          <p:nvPr/>
        </p:nvCxnSpPr>
        <p:spPr>
          <a:xfrm>
            <a:off x="10832262" y="2289400"/>
            <a:ext cx="525242" cy="2135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모서리가 둥근 직사각형 18"/>
          <p:cNvSpPr/>
          <p:nvPr/>
        </p:nvSpPr>
        <p:spPr>
          <a:xfrm>
            <a:off x="6624814" y="2076109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시작</a:t>
            </a:r>
          </a:p>
        </p:txBody>
      </p:sp>
      <p:sp>
        <p:nvSpPr>
          <p:cNvPr id="41" name="직사각형 40"/>
          <p:cNvSpPr/>
          <p:nvPr/>
        </p:nvSpPr>
        <p:spPr>
          <a:xfrm>
            <a:off x="5160606" y="3723346"/>
            <a:ext cx="4196598" cy="660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플레이 화면</a:t>
            </a:r>
          </a:p>
        </p:txBody>
      </p:sp>
      <p:cxnSp>
        <p:nvCxnSpPr>
          <p:cNvPr id="43" name="꺾인 연결선 42"/>
          <p:cNvCxnSpPr>
            <a:stCxn id="42" idx="2"/>
            <a:endCxn id="47" idx="1"/>
          </p:cNvCxnSpPr>
          <p:nvPr/>
        </p:nvCxnSpPr>
        <p:spPr>
          <a:xfrm rot="16200000" flipH="1">
            <a:off x="9495880" y="1728757"/>
            <a:ext cx="862917" cy="2419331"/>
          </a:xfrm>
          <a:prstGeom prst="bentConnector2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/>
          <p:cNvCxnSpPr/>
          <p:nvPr/>
        </p:nvCxnSpPr>
        <p:spPr>
          <a:xfrm flipH="1">
            <a:off x="9050499" y="5916731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모서리가 둥근 직사각형 64"/>
          <p:cNvSpPr/>
          <p:nvPr/>
        </p:nvSpPr>
        <p:spPr>
          <a:xfrm>
            <a:off x="14554200" y="6972300"/>
            <a:ext cx="3124200" cy="2590800"/>
          </a:xfrm>
          <a:prstGeom prst="roundRect">
            <a:avLst>
              <a:gd name="adj" fmla="val 7591"/>
            </a:avLst>
          </a:prstGeom>
          <a:noFill/>
          <a:ln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직사각형 65"/>
          <p:cNvSpPr/>
          <p:nvPr/>
        </p:nvSpPr>
        <p:spPr>
          <a:xfrm>
            <a:off x="14789434" y="7200900"/>
            <a:ext cx="1125443" cy="4193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화면</a:t>
            </a:r>
          </a:p>
        </p:txBody>
      </p:sp>
      <p:sp>
        <p:nvSpPr>
          <p:cNvPr id="67" name="모서리가 둥근 직사각형 66"/>
          <p:cNvSpPr/>
          <p:nvPr/>
        </p:nvSpPr>
        <p:spPr>
          <a:xfrm>
            <a:off x="14782799" y="7848895"/>
            <a:ext cx="1132077" cy="49970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버튼</a:t>
            </a:r>
          </a:p>
        </p:txBody>
      </p:sp>
      <p:sp>
        <p:nvSpPr>
          <p:cNvPr id="3" name="직사각형 2"/>
          <p:cNvSpPr/>
          <p:nvPr/>
        </p:nvSpPr>
        <p:spPr>
          <a:xfrm>
            <a:off x="12899289" y="1427562"/>
            <a:ext cx="4899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씬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화면을 기준으로 게임이 진행되는 흐름도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모서리가 둥근 직사각형 6"/>
          <p:cNvSpPr/>
          <p:nvPr/>
        </p:nvSpPr>
        <p:spPr>
          <a:xfrm>
            <a:off x="16233917" y="7215709"/>
            <a:ext cx="1125443" cy="41939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2" name="모서리가 둥근 직사각형 41"/>
          <p:cNvSpPr/>
          <p:nvPr/>
        </p:nvSpPr>
        <p:spPr>
          <a:xfrm>
            <a:off x="8090725" y="2076106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</a:p>
        </p:txBody>
      </p:sp>
      <p:sp>
        <p:nvSpPr>
          <p:cNvPr id="44" name="모서리가 둥근 직사각형 43"/>
          <p:cNvSpPr/>
          <p:nvPr/>
        </p:nvSpPr>
        <p:spPr>
          <a:xfrm>
            <a:off x="9570671" y="2076106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종료</a:t>
            </a:r>
          </a:p>
        </p:txBody>
      </p:sp>
      <p:sp>
        <p:nvSpPr>
          <p:cNvPr id="47" name="모서리가 둥근 직사각형 46"/>
          <p:cNvSpPr/>
          <p:nvPr/>
        </p:nvSpPr>
        <p:spPr>
          <a:xfrm>
            <a:off x="11137004" y="3038870"/>
            <a:ext cx="2756674" cy="66202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설명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3" name="직사각형 52"/>
          <p:cNvSpPr/>
          <p:nvPr/>
        </p:nvSpPr>
        <p:spPr>
          <a:xfrm>
            <a:off x="2971799" y="6784421"/>
            <a:ext cx="3200401" cy="660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엔딩 화면</a:t>
            </a:r>
          </a:p>
        </p:txBody>
      </p:sp>
      <p:sp>
        <p:nvSpPr>
          <p:cNvPr id="54" name="모서리가 둥근 직사각형 53"/>
          <p:cNvSpPr/>
          <p:nvPr/>
        </p:nvSpPr>
        <p:spPr>
          <a:xfrm>
            <a:off x="8540657" y="5054225"/>
            <a:ext cx="2756674" cy="6763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정보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6" name="한쪽 모서리가 잘린 사각형 35"/>
          <p:cNvSpPr/>
          <p:nvPr/>
        </p:nvSpPr>
        <p:spPr>
          <a:xfrm>
            <a:off x="16233917" y="7848895"/>
            <a:ext cx="1125443" cy="499706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표시정보</a:t>
            </a:r>
            <a:endParaRPr lang="ko-KR" altLang="en-US" sz="1600" dirty="0"/>
          </a:p>
        </p:txBody>
      </p:sp>
      <p:sp>
        <p:nvSpPr>
          <p:cNvPr id="56" name="한쪽 모서리가 잘린 사각형 55"/>
          <p:cNvSpPr/>
          <p:nvPr/>
        </p:nvSpPr>
        <p:spPr>
          <a:xfrm>
            <a:off x="12368208" y="3532549"/>
            <a:ext cx="1228742" cy="383087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  <a:endParaRPr lang="ko-KR" altLang="en-US" sz="1600" dirty="0"/>
          </a:p>
        </p:txBody>
      </p:sp>
      <p:sp>
        <p:nvSpPr>
          <p:cNvPr id="59" name="모서리가 둥근 직사각형 58"/>
          <p:cNvSpPr/>
          <p:nvPr/>
        </p:nvSpPr>
        <p:spPr>
          <a:xfrm>
            <a:off x="11366973" y="3503764"/>
            <a:ext cx="792763" cy="383087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cxnSp>
        <p:nvCxnSpPr>
          <p:cNvPr id="89" name="직선 화살표 연결선 88"/>
          <p:cNvCxnSpPr>
            <a:stCxn id="41" idx="1"/>
            <a:endCxn id="53" idx="1"/>
          </p:cNvCxnSpPr>
          <p:nvPr/>
        </p:nvCxnSpPr>
        <p:spPr>
          <a:xfrm rot="10800000" flipV="1">
            <a:off x="2971800" y="4053730"/>
            <a:ext cx="2188807" cy="3061075"/>
          </a:xfrm>
          <a:prstGeom prst="bentConnector3">
            <a:avLst>
              <a:gd name="adj1" fmla="val 155702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직사각형 94"/>
          <p:cNvSpPr/>
          <p:nvPr/>
        </p:nvSpPr>
        <p:spPr>
          <a:xfrm>
            <a:off x="11357504" y="2129456"/>
            <a:ext cx="6463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</a:p>
        </p:txBody>
      </p:sp>
      <p:sp>
        <p:nvSpPr>
          <p:cNvPr id="97" name="모서리가 둥근 직사각형 96"/>
          <p:cNvSpPr/>
          <p:nvPr/>
        </p:nvSpPr>
        <p:spPr>
          <a:xfrm>
            <a:off x="7868422" y="4147588"/>
            <a:ext cx="1412779" cy="438996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캐릭터 얼굴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5" name="한쪽 모서리가 잘린 사각형 104"/>
          <p:cNvSpPr/>
          <p:nvPr/>
        </p:nvSpPr>
        <p:spPr>
          <a:xfrm>
            <a:off x="9611270" y="5518846"/>
            <a:ext cx="1514737" cy="397885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장비</a:t>
            </a:r>
            <a:r>
              <a:rPr lang="en-US" altLang="ko-KR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능력치</a:t>
            </a:r>
            <a:endParaRPr lang="ko-KR" altLang="en-US" sz="1600" dirty="0"/>
          </a:p>
        </p:txBody>
      </p:sp>
      <p:sp>
        <p:nvSpPr>
          <p:cNvPr id="106" name="모서리가 둥근 직사각형 105"/>
          <p:cNvSpPr/>
          <p:nvPr/>
        </p:nvSpPr>
        <p:spPr>
          <a:xfrm>
            <a:off x="8659393" y="5517200"/>
            <a:ext cx="792763" cy="383087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닫기</a:t>
            </a:r>
          </a:p>
        </p:txBody>
      </p:sp>
      <p:sp>
        <p:nvSpPr>
          <p:cNvPr id="110" name="모서리가 둥근 직사각형 109"/>
          <p:cNvSpPr/>
          <p:nvPr/>
        </p:nvSpPr>
        <p:spPr>
          <a:xfrm>
            <a:off x="6458527" y="4147343"/>
            <a:ext cx="1253895" cy="430859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게임 설명</a:t>
            </a:r>
          </a:p>
        </p:txBody>
      </p:sp>
      <p:cxnSp>
        <p:nvCxnSpPr>
          <p:cNvPr id="114" name="꺾인 연결선 113"/>
          <p:cNvCxnSpPr>
            <a:stCxn id="110" idx="2"/>
            <a:endCxn id="117" idx="0"/>
          </p:cNvCxnSpPr>
          <p:nvPr/>
        </p:nvCxnSpPr>
        <p:spPr>
          <a:xfrm rot="5400000">
            <a:off x="6066707" y="3983430"/>
            <a:ext cx="423997" cy="1613540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모서리가 둥근 직사각형 116"/>
          <p:cNvSpPr/>
          <p:nvPr/>
        </p:nvSpPr>
        <p:spPr>
          <a:xfrm>
            <a:off x="3200400" y="5002199"/>
            <a:ext cx="4543070" cy="81914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설정 </a:t>
            </a:r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팝업창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1" name="모서리가 둥근 직사각형 120"/>
          <p:cNvSpPr/>
          <p:nvPr/>
        </p:nvSpPr>
        <p:spPr>
          <a:xfrm>
            <a:off x="3441092" y="5476097"/>
            <a:ext cx="540967" cy="461253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홈</a:t>
            </a:r>
          </a:p>
        </p:txBody>
      </p:sp>
      <p:sp>
        <p:nvSpPr>
          <p:cNvPr id="122" name="모서리가 둥근 직사각형 121"/>
          <p:cNvSpPr/>
          <p:nvPr/>
        </p:nvSpPr>
        <p:spPr>
          <a:xfrm>
            <a:off x="4141173" y="5481540"/>
            <a:ext cx="1170979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이어하기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3" name="모서리가 둥근 직사각형 122"/>
          <p:cNvSpPr/>
          <p:nvPr/>
        </p:nvSpPr>
        <p:spPr>
          <a:xfrm>
            <a:off x="5443097" y="5481540"/>
            <a:ext cx="1170979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음소거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4" name="한쪽 모서리가 잘린 사각형 123"/>
          <p:cNvSpPr/>
          <p:nvPr/>
        </p:nvSpPr>
        <p:spPr>
          <a:xfrm>
            <a:off x="6779057" y="5531976"/>
            <a:ext cx="817740" cy="385273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600" dirty="0"/>
          </a:p>
        </p:txBody>
      </p:sp>
      <p:cxnSp>
        <p:nvCxnSpPr>
          <p:cNvPr id="131" name="직선 화살표 연결선 130"/>
          <p:cNvCxnSpPr>
            <a:stCxn id="19" idx="2"/>
            <a:endCxn id="41" idx="0"/>
          </p:cNvCxnSpPr>
          <p:nvPr/>
        </p:nvCxnSpPr>
        <p:spPr>
          <a:xfrm>
            <a:off x="7251762" y="2506968"/>
            <a:ext cx="7143" cy="1216378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직사각형 132"/>
          <p:cNvSpPr/>
          <p:nvPr/>
        </p:nvSpPr>
        <p:spPr>
          <a:xfrm>
            <a:off x="2480586" y="3315868"/>
            <a:ext cx="242566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목숨이 </a:t>
            </a:r>
            <a:r>
              <a:rPr lang="en-US" altLang="ko-KR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0</a:t>
            </a:r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이 되거나</a:t>
            </a:r>
            <a:endParaRPr lang="en-US" altLang="ko-KR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ko-KR" altLang="en-US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보스를 무찔렀을 경우</a:t>
            </a:r>
          </a:p>
        </p:txBody>
      </p:sp>
      <p:cxnSp>
        <p:nvCxnSpPr>
          <p:cNvPr id="137" name="직선 화살표 연결선 136"/>
          <p:cNvCxnSpPr>
            <a:stCxn id="97" idx="2"/>
            <a:endCxn id="54" idx="0"/>
          </p:cNvCxnSpPr>
          <p:nvPr/>
        </p:nvCxnSpPr>
        <p:spPr>
          <a:xfrm rot="16200000" flipH="1">
            <a:off x="9013083" y="4148313"/>
            <a:ext cx="467641" cy="1344182"/>
          </a:xfrm>
          <a:prstGeom prst="bentConnector3">
            <a:avLst>
              <a:gd name="adj1" fmla="val 50000"/>
            </a:avLst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모서리가 둥근 직사각형 158"/>
          <p:cNvSpPr/>
          <p:nvPr/>
        </p:nvSpPr>
        <p:spPr>
          <a:xfrm>
            <a:off x="4037559" y="7197643"/>
            <a:ext cx="1002396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재시도</a:t>
            </a:r>
          </a:p>
        </p:txBody>
      </p:sp>
      <p:sp>
        <p:nvSpPr>
          <p:cNvPr id="160" name="모서리가 둥근 직사각형 159"/>
          <p:cNvSpPr/>
          <p:nvPr/>
        </p:nvSpPr>
        <p:spPr>
          <a:xfrm>
            <a:off x="5199475" y="7201059"/>
            <a:ext cx="933181" cy="465048"/>
          </a:xfrm>
          <a:prstGeom prst="roundRect">
            <a:avLst>
              <a:gd name="adj" fmla="val 39234"/>
            </a:avLst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종료</a:t>
            </a:r>
            <a:endParaRPr lang="ko-KR" altLang="en-US" sz="1600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2" name="타원 171"/>
          <p:cNvSpPr/>
          <p:nvPr/>
        </p:nvSpPr>
        <p:spPr>
          <a:xfrm>
            <a:off x="6488864" y="1473478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173" name="타원 172"/>
          <p:cNvSpPr/>
          <p:nvPr/>
        </p:nvSpPr>
        <p:spPr>
          <a:xfrm>
            <a:off x="5062097" y="35715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186" name="타원 185"/>
          <p:cNvSpPr/>
          <p:nvPr/>
        </p:nvSpPr>
        <p:spPr>
          <a:xfrm>
            <a:off x="8859999" y="621218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sp>
        <p:nvSpPr>
          <p:cNvPr id="217" name="한쪽 모서리가 잘린 사각형 216"/>
          <p:cNvSpPr/>
          <p:nvPr/>
        </p:nvSpPr>
        <p:spPr>
          <a:xfrm>
            <a:off x="3038709" y="7215709"/>
            <a:ext cx="839329" cy="446982"/>
          </a:xfrm>
          <a:prstGeom prst="snip1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시간</a:t>
            </a:r>
            <a:endParaRPr lang="ko-KR" altLang="en-US" sz="1600" dirty="0"/>
          </a:p>
        </p:txBody>
      </p:sp>
      <p:cxnSp>
        <p:nvCxnSpPr>
          <p:cNvPr id="220" name="직선 화살표 연결선 219"/>
          <p:cNvCxnSpPr/>
          <p:nvPr/>
        </p:nvCxnSpPr>
        <p:spPr>
          <a:xfrm flipH="1">
            <a:off x="11813336" y="3898162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타원 220"/>
          <p:cNvSpPr/>
          <p:nvPr/>
        </p:nvSpPr>
        <p:spPr>
          <a:xfrm>
            <a:off x="11622836" y="4193616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22" name="직선 화살표 연결선 221"/>
          <p:cNvCxnSpPr/>
          <p:nvPr/>
        </p:nvCxnSpPr>
        <p:spPr>
          <a:xfrm flipH="1">
            <a:off x="4691827" y="5957863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타원 222"/>
          <p:cNvSpPr/>
          <p:nvPr/>
        </p:nvSpPr>
        <p:spPr>
          <a:xfrm>
            <a:off x="4501327" y="6253317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24" name="직선 화살표 연결선 223"/>
          <p:cNvCxnSpPr/>
          <p:nvPr/>
        </p:nvCxnSpPr>
        <p:spPr>
          <a:xfrm flipH="1">
            <a:off x="4538757" y="7667446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타원 224"/>
          <p:cNvSpPr/>
          <p:nvPr/>
        </p:nvSpPr>
        <p:spPr>
          <a:xfrm>
            <a:off x="4348257" y="796290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</a:t>
            </a:r>
            <a:endParaRPr lang="ko-KR" altLang="en-US" dirty="0"/>
          </a:p>
        </p:txBody>
      </p:sp>
      <p:cxnSp>
        <p:nvCxnSpPr>
          <p:cNvPr id="226" name="직선 화살표 연결선 225"/>
          <p:cNvCxnSpPr/>
          <p:nvPr/>
        </p:nvCxnSpPr>
        <p:spPr>
          <a:xfrm flipH="1">
            <a:off x="5697207" y="7670596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타원 226"/>
          <p:cNvSpPr/>
          <p:nvPr/>
        </p:nvSpPr>
        <p:spPr>
          <a:xfrm>
            <a:off x="5506707" y="7966050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cxnSp>
        <p:nvCxnSpPr>
          <p:cNvPr id="229" name="직선 화살표 연결선 228"/>
          <p:cNvCxnSpPr/>
          <p:nvPr/>
        </p:nvCxnSpPr>
        <p:spPr>
          <a:xfrm flipH="1">
            <a:off x="3687538" y="5968081"/>
            <a:ext cx="1" cy="276769"/>
          </a:xfrm>
          <a:prstGeom prst="straightConnector1">
            <a:avLst/>
          </a:prstGeom>
          <a:ln w="571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타원 229"/>
          <p:cNvSpPr/>
          <p:nvPr/>
        </p:nvSpPr>
        <p:spPr>
          <a:xfrm>
            <a:off x="3497038" y="6263535"/>
            <a:ext cx="381000" cy="381000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</a:t>
            </a:r>
            <a:endParaRPr lang="ko-KR" altLang="en-US" dirty="0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EE4B582-BA37-3643-5E89-CF7A7CCE7929}"/>
              </a:ext>
            </a:extLst>
          </p:cNvPr>
          <p:cNvSpPr/>
          <p:nvPr/>
        </p:nvSpPr>
        <p:spPr>
          <a:xfrm>
            <a:off x="762000" y="1028700"/>
            <a:ext cx="16306800" cy="7954834"/>
          </a:xfrm>
          <a:prstGeom prst="rect">
            <a:avLst/>
          </a:prstGeom>
          <a:solidFill>
            <a:schemeClr val="accent2"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9900">
                <a:latin typeface="돋움" panose="020B0600000101010101" pitchFamily="50" charset="-127"/>
                <a:ea typeface="돋움" panose="020B0600000101010101" pitchFamily="50" charset="-127"/>
              </a:rPr>
              <a:t>작업 필요</a:t>
            </a:r>
            <a:endParaRPr lang="ko-KR" altLang="en-US" sz="19900" dirty="0">
              <a:latin typeface="돋움" panose="020B0600000101010101" pitchFamily="50" charset="-127"/>
              <a:ea typeface="돋움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6058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????"/>
        <a:font script="Hang" typeface="?? ??"/>
        <a:font script="Hans" typeface="??"/>
        <a:font script="Hant" typeface="????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550</TotalTime>
  <Words>2878</Words>
  <Application>Microsoft Office PowerPoint</Application>
  <PresentationFormat>사용자 지정</PresentationFormat>
  <Paragraphs>805</Paragraphs>
  <Slides>44</Slides>
  <Notes>43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1" baseType="lpstr">
      <vt:lpstr>돋움</vt:lpstr>
      <vt:lpstr>맑은 고딕</vt:lpstr>
      <vt:lpstr>한컴 윤고딕 250</vt:lpstr>
      <vt:lpstr>Arial</vt:lpstr>
      <vt:lpstr>Calibri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officegen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강형석</dc:creator>
  <cp:lastModifiedBy>김하원(MS)</cp:lastModifiedBy>
  <cp:revision>99</cp:revision>
  <dcterms:created xsi:type="dcterms:W3CDTF">2022-04-21T18:31:52Z</dcterms:created>
  <dcterms:modified xsi:type="dcterms:W3CDTF">2023-06-19T08:34:21Z</dcterms:modified>
</cp:coreProperties>
</file>