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2" r:id="rId4"/>
    <p:sldId id="259" r:id="rId5"/>
    <p:sldId id="260" r:id="rId6"/>
    <p:sldId id="261" r:id="rId7"/>
    <p:sldId id="265" r:id="rId8"/>
    <p:sldId id="290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1" r:id="rId20"/>
    <p:sldId id="264" r:id="rId21"/>
    <p:sldId id="276" r:id="rId22"/>
    <p:sldId id="282" r:id="rId23"/>
    <p:sldId id="291" r:id="rId24"/>
    <p:sldId id="292" r:id="rId25"/>
    <p:sldId id="293" r:id="rId26"/>
    <p:sldId id="294" r:id="rId27"/>
    <p:sldId id="295" r:id="rId28"/>
    <p:sldId id="283" r:id="rId29"/>
    <p:sldId id="284" r:id="rId30"/>
    <p:sldId id="285" r:id="rId31"/>
    <p:sldId id="286" r:id="rId32"/>
    <p:sldId id="288" r:id="rId33"/>
    <p:sldId id="287" r:id="rId34"/>
    <p:sldId id="289" r:id="rId3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948A54"/>
    <a:srgbClr val="BFB895"/>
    <a:srgbClr val="EEEEE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6400" autoAdjust="0"/>
  </p:normalViewPr>
  <p:slideViewPr>
    <p:cSldViewPr>
      <p:cViewPr varScale="1">
        <p:scale>
          <a:sx n="39" d="100"/>
          <a:sy n="39" d="100"/>
        </p:scale>
        <p:origin x="102" y="13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A9A57-9553-4854-AE01-87B290AD1CA1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297DC-00EC-4146-BE07-7B5DBDB67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512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363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353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545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683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57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284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470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990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337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88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451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517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1371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074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509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9274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1383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9188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1851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2813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114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56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7359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7067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2572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9554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355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35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907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844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802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595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927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91190" y="4080248"/>
            <a:ext cx="10103334" cy="212521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984933" y="4327248"/>
            <a:ext cx="8315848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0" b="1" kern="0" spc="-3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게임 제목</a:t>
            </a:r>
            <a:endParaRPr 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480000">
            <a:off x="14392559" y="5820625"/>
            <a:ext cx="471644" cy="618121"/>
          </a:xfrm>
          <a:prstGeom prst="rect">
            <a:avLst/>
          </a:prstGeom>
        </p:spPr>
      </p:pic>
      <p:sp>
        <p:nvSpPr>
          <p:cNvPr id="15" name="Object 8"/>
          <p:cNvSpPr txBox="1"/>
          <p:nvPr/>
        </p:nvSpPr>
        <p:spPr>
          <a:xfrm>
            <a:off x="6323457" y="2631591"/>
            <a:ext cx="56388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200" kern="0" spc="-3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게임 기획서</a:t>
            </a:r>
            <a:endParaRPr lang="en-US" sz="1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Object 8"/>
          <p:cNvSpPr txBox="1"/>
          <p:nvPr/>
        </p:nvSpPr>
        <p:spPr>
          <a:xfrm>
            <a:off x="8555724" y="6415214"/>
            <a:ext cx="56388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4400" kern="0" spc="-3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작성자 </a:t>
            </a:r>
            <a:r>
              <a:rPr lang="en-US" altLang="ko-KR" sz="4400" kern="0" spc="-3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: </a:t>
            </a:r>
            <a:r>
              <a:rPr lang="ko-KR" altLang="en-US" sz="4400" kern="0" spc="-3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이름</a:t>
            </a:r>
            <a:endParaRPr lang="en-US" sz="7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792200" y="4449907"/>
            <a:ext cx="0" cy="1385899"/>
          </a:xfrm>
          <a:prstGeom prst="line">
            <a:avLst/>
          </a:prstGeom>
          <a:ln w="762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 smtClean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흐름도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197534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03083" y="1632667"/>
            <a:ext cx="4229180" cy="5448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 화면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0832262" y="2289400"/>
            <a:ext cx="525242" cy="2135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6624814" y="2076109"/>
            <a:ext cx="1253895" cy="430859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시작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160606" y="3723346"/>
            <a:ext cx="4196598" cy="66077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플레이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3" name="꺾인 연결선 42"/>
          <p:cNvCxnSpPr>
            <a:stCxn id="42" idx="2"/>
            <a:endCxn id="47" idx="1"/>
          </p:cNvCxnSpPr>
          <p:nvPr/>
        </p:nvCxnSpPr>
        <p:spPr>
          <a:xfrm rot="16200000" flipH="1">
            <a:off x="9495880" y="1728757"/>
            <a:ext cx="862917" cy="2419331"/>
          </a:xfrm>
          <a:prstGeom prst="bentConnector2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9050499" y="5916731"/>
            <a:ext cx="1" cy="27676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14554200" y="6972300"/>
            <a:ext cx="3124200" cy="2590800"/>
          </a:xfrm>
          <a:prstGeom prst="roundRect">
            <a:avLst>
              <a:gd name="adj" fmla="val 759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4789434" y="7200900"/>
            <a:ext cx="1125443" cy="4193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4782799" y="7848895"/>
            <a:ext cx="1132077" cy="499706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899289" y="1427562"/>
            <a:ext cx="4899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씬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화면을 기준으로 게임이 진행되는 흐름도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6233917" y="7215709"/>
            <a:ext cx="1125443" cy="41939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8090725" y="2076106"/>
            <a:ext cx="1253895" cy="430859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설명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9570671" y="2076106"/>
            <a:ext cx="1253895" cy="430859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종료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1137004" y="3038870"/>
            <a:ext cx="2756674" cy="6620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 </a:t>
            </a:r>
            <a:r>
              <a:rPr lang="ko-KR" altLang="en-US" sz="1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71799" y="6784421"/>
            <a:ext cx="3200401" cy="66077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엔딩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8540657" y="5054225"/>
            <a:ext cx="2756674" cy="6763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 정보 </a:t>
            </a:r>
            <a:r>
              <a:rPr lang="ko-KR" altLang="en-US" sz="1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한쪽 모서리가 잘린 사각형 35"/>
          <p:cNvSpPr/>
          <p:nvPr/>
        </p:nvSpPr>
        <p:spPr>
          <a:xfrm>
            <a:off x="16233917" y="7848895"/>
            <a:ext cx="1125443" cy="499706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표시정보</a:t>
            </a:r>
            <a:endParaRPr lang="ko-KR" altLang="en-US" sz="1600" dirty="0"/>
          </a:p>
        </p:txBody>
      </p:sp>
      <p:sp>
        <p:nvSpPr>
          <p:cNvPr id="56" name="한쪽 모서리가 잘린 사각형 55"/>
          <p:cNvSpPr/>
          <p:nvPr/>
        </p:nvSpPr>
        <p:spPr>
          <a:xfrm>
            <a:off x="12368208" y="3532549"/>
            <a:ext cx="1228742" cy="383087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설명</a:t>
            </a:r>
            <a:endParaRPr lang="ko-KR" altLang="en-US" sz="16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11366973" y="3503764"/>
            <a:ext cx="792763" cy="383087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9" name="직선 화살표 연결선 88"/>
          <p:cNvCxnSpPr>
            <a:stCxn id="41" idx="1"/>
            <a:endCxn id="53" idx="1"/>
          </p:cNvCxnSpPr>
          <p:nvPr/>
        </p:nvCxnSpPr>
        <p:spPr>
          <a:xfrm rot="10800000" flipV="1">
            <a:off x="2971800" y="4053730"/>
            <a:ext cx="2188807" cy="3061075"/>
          </a:xfrm>
          <a:prstGeom prst="bentConnector3">
            <a:avLst>
              <a:gd name="adj1" fmla="val 155702"/>
            </a:avLst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11357504" y="2129456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7868422" y="4147588"/>
            <a:ext cx="1412779" cy="438996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 얼굴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한쪽 모서리가 잘린 사각형 104"/>
          <p:cNvSpPr/>
          <p:nvPr/>
        </p:nvSpPr>
        <p:spPr>
          <a:xfrm>
            <a:off x="9611270" y="5518846"/>
            <a:ext cx="1514737" cy="397885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장비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능력치</a:t>
            </a:r>
            <a:endParaRPr lang="ko-KR" altLang="en-US" sz="1600" dirty="0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8659393" y="5517200"/>
            <a:ext cx="792763" cy="383087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6458527" y="4147343"/>
            <a:ext cx="1253895" cy="430859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설명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4" name="꺾인 연결선 113"/>
          <p:cNvCxnSpPr>
            <a:stCxn id="110" idx="2"/>
            <a:endCxn id="117" idx="0"/>
          </p:cNvCxnSpPr>
          <p:nvPr/>
        </p:nvCxnSpPr>
        <p:spPr>
          <a:xfrm rot="5400000">
            <a:off x="6066707" y="3983430"/>
            <a:ext cx="423997" cy="1613540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모서리가 둥근 직사각형 116"/>
          <p:cNvSpPr/>
          <p:nvPr/>
        </p:nvSpPr>
        <p:spPr>
          <a:xfrm>
            <a:off x="3200400" y="5002199"/>
            <a:ext cx="4543070" cy="8191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</a:t>
            </a:r>
            <a:r>
              <a:rPr lang="ko-KR" altLang="en-US" sz="1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3441092" y="5476097"/>
            <a:ext cx="540967" cy="461253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4141173" y="5481540"/>
            <a:ext cx="1170979" cy="465048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이어하기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5443097" y="5481540"/>
            <a:ext cx="1170979" cy="465048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음소거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한쪽 모서리가 잘린 사각형 123"/>
          <p:cNvSpPr/>
          <p:nvPr/>
        </p:nvSpPr>
        <p:spPr>
          <a:xfrm>
            <a:off x="6779057" y="5531976"/>
            <a:ext cx="817740" cy="385273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600" dirty="0"/>
          </a:p>
        </p:txBody>
      </p:sp>
      <p:cxnSp>
        <p:nvCxnSpPr>
          <p:cNvPr id="131" name="직선 화살표 연결선 130"/>
          <p:cNvCxnSpPr>
            <a:stCxn id="19" idx="2"/>
            <a:endCxn id="41" idx="0"/>
          </p:cNvCxnSpPr>
          <p:nvPr/>
        </p:nvCxnSpPr>
        <p:spPr>
          <a:xfrm>
            <a:off x="7251762" y="2506968"/>
            <a:ext cx="7143" cy="1216378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/>
          <p:cNvSpPr/>
          <p:nvPr/>
        </p:nvSpPr>
        <p:spPr>
          <a:xfrm>
            <a:off x="2480586" y="3315868"/>
            <a:ext cx="2425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목숨이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되거나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보스를 무찔렀을 경우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7" name="직선 화살표 연결선 136"/>
          <p:cNvCxnSpPr>
            <a:stCxn id="97" idx="2"/>
            <a:endCxn id="54" idx="0"/>
          </p:cNvCxnSpPr>
          <p:nvPr/>
        </p:nvCxnSpPr>
        <p:spPr>
          <a:xfrm rot="16200000" flipH="1">
            <a:off x="9013083" y="4148313"/>
            <a:ext cx="467641" cy="1344182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모서리가 둥근 직사각형 158"/>
          <p:cNvSpPr/>
          <p:nvPr/>
        </p:nvSpPr>
        <p:spPr>
          <a:xfrm>
            <a:off x="4037559" y="7197643"/>
            <a:ext cx="1002396" cy="465048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재시도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5199475" y="7201059"/>
            <a:ext cx="933181" cy="465048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6488864" y="1473478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73" name="타원 172"/>
          <p:cNvSpPr/>
          <p:nvPr/>
        </p:nvSpPr>
        <p:spPr>
          <a:xfrm>
            <a:off x="5062097" y="35715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86" name="타원 185"/>
          <p:cNvSpPr/>
          <p:nvPr/>
        </p:nvSpPr>
        <p:spPr>
          <a:xfrm>
            <a:off x="8859999" y="6212185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217" name="한쪽 모서리가 잘린 사각형 216"/>
          <p:cNvSpPr/>
          <p:nvPr/>
        </p:nvSpPr>
        <p:spPr>
          <a:xfrm>
            <a:off x="3038709" y="7215709"/>
            <a:ext cx="839329" cy="446982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600" dirty="0"/>
          </a:p>
        </p:txBody>
      </p:sp>
      <p:cxnSp>
        <p:nvCxnSpPr>
          <p:cNvPr id="220" name="직선 화살표 연결선 219"/>
          <p:cNvCxnSpPr/>
          <p:nvPr/>
        </p:nvCxnSpPr>
        <p:spPr>
          <a:xfrm flipH="1">
            <a:off x="11813336" y="3898162"/>
            <a:ext cx="1" cy="27676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타원 220"/>
          <p:cNvSpPr/>
          <p:nvPr/>
        </p:nvSpPr>
        <p:spPr>
          <a:xfrm>
            <a:off x="11622836" y="4193616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cxnSp>
        <p:nvCxnSpPr>
          <p:cNvPr id="222" name="직선 화살표 연결선 221"/>
          <p:cNvCxnSpPr/>
          <p:nvPr/>
        </p:nvCxnSpPr>
        <p:spPr>
          <a:xfrm flipH="1">
            <a:off x="4691827" y="5957863"/>
            <a:ext cx="1" cy="27676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타원 222"/>
          <p:cNvSpPr/>
          <p:nvPr/>
        </p:nvSpPr>
        <p:spPr>
          <a:xfrm>
            <a:off x="4501327" y="6253317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224" name="직선 화살표 연결선 223"/>
          <p:cNvCxnSpPr/>
          <p:nvPr/>
        </p:nvCxnSpPr>
        <p:spPr>
          <a:xfrm flipH="1">
            <a:off x="4538757" y="7667446"/>
            <a:ext cx="1" cy="27676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타원 224"/>
          <p:cNvSpPr/>
          <p:nvPr/>
        </p:nvSpPr>
        <p:spPr>
          <a:xfrm>
            <a:off x="4348257" y="79629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226" name="직선 화살표 연결선 225"/>
          <p:cNvCxnSpPr/>
          <p:nvPr/>
        </p:nvCxnSpPr>
        <p:spPr>
          <a:xfrm flipH="1">
            <a:off x="5697207" y="7670596"/>
            <a:ext cx="1" cy="27676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타원 226"/>
          <p:cNvSpPr/>
          <p:nvPr/>
        </p:nvSpPr>
        <p:spPr>
          <a:xfrm>
            <a:off x="5506707" y="796605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cxnSp>
        <p:nvCxnSpPr>
          <p:cNvPr id="229" name="직선 화살표 연결선 228"/>
          <p:cNvCxnSpPr/>
          <p:nvPr/>
        </p:nvCxnSpPr>
        <p:spPr>
          <a:xfrm flipH="1">
            <a:off x="3687538" y="5968081"/>
            <a:ext cx="1" cy="27676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타원 229"/>
          <p:cNvSpPr/>
          <p:nvPr/>
        </p:nvSpPr>
        <p:spPr>
          <a:xfrm>
            <a:off x="3497038" y="6263535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5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 smtClean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흐름도 </a:t>
            </a:r>
            <a:r>
              <a:rPr lang="en-US" altLang="ko-KR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 자료</a:t>
            </a:r>
            <a:r>
              <a:rPr lang="en-US" altLang="ko-KR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441613"/>
            <a:ext cx="15316200" cy="827651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383000" y="1055057"/>
            <a:ext cx="1367366" cy="88128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54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예시용</a:t>
            </a:r>
            <a:endParaRPr lang="en-US" altLang="ko-KR" sz="5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/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삭제할것</a:t>
            </a:r>
            <a:r>
              <a:rPr lang="en-US" altLang="ko-KR" sz="2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545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 smtClean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흐름도 </a:t>
            </a:r>
            <a:r>
              <a:rPr lang="en-US" altLang="ko-KR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 자료</a:t>
            </a:r>
            <a:r>
              <a:rPr lang="en-US" altLang="ko-KR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417113"/>
            <a:ext cx="15316200" cy="832220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6383000" y="1055057"/>
            <a:ext cx="1367366" cy="88128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54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예시용</a:t>
            </a:r>
            <a:endParaRPr lang="en-US" altLang="ko-KR" sz="5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/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삭제할것</a:t>
            </a:r>
            <a:r>
              <a:rPr lang="en-US" altLang="ko-KR" sz="2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162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85750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 smtClean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플레이 시나리오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52475" y="1609568"/>
            <a:ext cx="2219325" cy="5311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074440" y="2992906"/>
            <a:ext cx="1079528" cy="415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화살표 연결선 58"/>
          <p:cNvCxnSpPr>
            <a:stCxn id="101" idx="2"/>
          </p:cNvCxnSpPr>
          <p:nvPr/>
        </p:nvCxnSpPr>
        <p:spPr>
          <a:xfrm>
            <a:off x="5160267" y="4708258"/>
            <a:ext cx="11411" cy="399971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458640" y="4683392"/>
            <a:ext cx="60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72885" y="3855864"/>
            <a:ext cx="60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0" name="꺾인 연결선 79"/>
          <p:cNvCxnSpPr>
            <a:stCxn id="133" idx="3"/>
          </p:cNvCxnSpPr>
          <p:nvPr/>
        </p:nvCxnSpPr>
        <p:spPr>
          <a:xfrm flipV="1">
            <a:off x="10047484" y="2157824"/>
            <a:ext cx="849116" cy="1250707"/>
          </a:xfrm>
          <a:prstGeom prst="bentConnector2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90"/>
          <p:cNvSpPr/>
          <p:nvPr/>
        </p:nvSpPr>
        <p:spPr>
          <a:xfrm>
            <a:off x="4051328" y="2152729"/>
            <a:ext cx="2226055" cy="4230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슬라임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9" name="직선 화살표 연결선 98"/>
          <p:cNvCxnSpPr>
            <a:stCxn id="91" idx="2"/>
            <a:endCxn id="28" idx="0"/>
          </p:cNvCxnSpPr>
          <p:nvPr/>
        </p:nvCxnSpPr>
        <p:spPr>
          <a:xfrm>
            <a:off x="5164356" y="2575792"/>
            <a:ext cx="1449848" cy="41711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9857658" y="2992906"/>
            <a:ext cx="60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2" name="그룹 191"/>
          <p:cNvGrpSpPr/>
          <p:nvPr/>
        </p:nvGrpSpPr>
        <p:grpSpPr>
          <a:xfrm>
            <a:off x="14554200" y="6591300"/>
            <a:ext cx="3124200" cy="2590800"/>
            <a:chOff x="14554200" y="6972300"/>
            <a:chExt cx="3124200" cy="2590800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14554200" y="6972300"/>
              <a:ext cx="3124200" cy="2590800"/>
            </a:xfrm>
            <a:prstGeom prst="roundRect">
              <a:avLst>
                <a:gd name="adj" fmla="val 759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4789434" y="7200900"/>
              <a:ext cx="1125443" cy="41939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화면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16354396" y="7199082"/>
              <a:ext cx="1125443" cy="41562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이벤트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14789434" y="8032633"/>
              <a:ext cx="1125443" cy="3944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유저 행동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4" name="다이아몬드 183"/>
            <p:cNvSpPr/>
            <p:nvPr/>
          </p:nvSpPr>
          <p:spPr>
            <a:xfrm>
              <a:off x="16330905" y="8044232"/>
              <a:ext cx="1132077" cy="415625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조건</a:t>
              </a:r>
              <a:endParaRPr lang="ko-KR" altLang="en-US" sz="14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5" name="모서리가 둥근 직사각형 184"/>
            <p:cNvSpPr/>
            <p:nvPr/>
          </p:nvSpPr>
          <p:spPr>
            <a:xfrm>
              <a:off x="16330905" y="8882582"/>
              <a:ext cx="1139384" cy="41562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</a:t>
              </a:r>
              <a:endPara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12420600" y="1441089"/>
            <a:ext cx="5432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플레이하는 유저가 어떤 순서로 플레이하게 될 지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475" y="2171359"/>
            <a:ext cx="2219325" cy="4155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 버튼 클릭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9" name="꺾인 연결선 68"/>
          <p:cNvCxnSpPr>
            <a:stCxn id="63" idx="3"/>
            <a:endCxn id="70" idx="1"/>
          </p:cNvCxnSpPr>
          <p:nvPr/>
        </p:nvCxnSpPr>
        <p:spPr>
          <a:xfrm flipV="1">
            <a:off x="2971800" y="1875125"/>
            <a:ext cx="1086258" cy="503985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4058058" y="1609568"/>
            <a:ext cx="7683747" cy="5311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플레이 화면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스테이지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1~3)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170655" y="2975763"/>
            <a:ext cx="1079528" cy="415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회피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5" name="직선 화살표 연결선 84"/>
          <p:cNvCxnSpPr>
            <a:stCxn id="91" idx="2"/>
            <a:endCxn id="82" idx="0"/>
          </p:cNvCxnSpPr>
          <p:nvPr/>
        </p:nvCxnSpPr>
        <p:spPr>
          <a:xfrm flipH="1">
            <a:off x="3710419" y="2575792"/>
            <a:ext cx="1453937" cy="399971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4620503" y="2992906"/>
            <a:ext cx="1079528" cy="415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피격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3" name="직선 화살표 연결선 92"/>
          <p:cNvCxnSpPr>
            <a:stCxn id="91" idx="2"/>
            <a:endCxn id="92" idx="0"/>
          </p:cNvCxnSpPr>
          <p:nvPr/>
        </p:nvCxnSpPr>
        <p:spPr>
          <a:xfrm flipH="1">
            <a:off x="5160267" y="2575792"/>
            <a:ext cx="4089" cy="41711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다이아몬드 100"/>
          <p:cNvSpPr/>
          <p:nvPr/>
        </p:nvSpPr>
        <p:spPr>
          <a:xfrm>
            <a:off x="4234625" y="3911581"/>
            <a:ext cx="1851284" cy="796677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체력이 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0?</a:t>
            </a:r>
            <a:endParaRPr lang="ko-KR" altLang="en-US" sz="16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7" name="직선 화살표 연결선 106"/>
          <p:cNvCxnSpPr>
            <a:stCxn id="92" idx="2"/>
            <a:endCxn id="101" idx="0"/>
          </p:cNvCxnSpPr>
          <p:nvPr/>
        </p:nvCxnSpPr>
        <p:spPr>
          <a:xfrm>
            <a:off x="5160267" y="3408531"/>
            <a:ext cx="0" cy="50305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101" idx="1"/>
          </p:cNvCxnSpPr>
          <p:nvPr/>
        </p:nvCxnSpPr>
        <p:spPr>
          <a:xfrm flipH="1">
            <a:off x="3733272" y="4309920"/>
            <a:ext cx="501353" cy="694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모서리가 둥근 직사각형 111"/>
          <p:cNvSpPr/>
          <p:nvPr/>
        </p:nvSpPr>
        <p:spPr>
          <a:xfrm>
            <a:off x="2377581" y="4099793"/>
            <a:ext cx="1328920" cy="4156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체력 감소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4374533" y="5171611"/>
            <a:ext cx="1594289" cy="45452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실패 엔딩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7961948" y="2160167"/>
            <a:ext cx="1791652" cy="4156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포탈 도착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다이아몬드 132"/>
          <p:cNvSpPr/>
          <p:nvPr/>
        </p:nvSpPr>
        <p:spPr>
          <a:xfrm>
            <a:off x="7692616" y="3058243"/>
            <a:ext cx="2354868" cy="700575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스테이지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3?</a:t>
            </a:r>
            <a:endParaRPr lang="ko-KR" altLang="en-US" sz="16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4" name="직선 화살표 연결선 133"/>
          <p:cNvCxnSpPr>
            <a:stCxn id="129" idx="2"/>
            <a:endCxn id="133" idx="0"/>
          </p:cNvCxnSpPr>
          <p:nvPr/>
        </p:nvCxnSpPr>
        <p:spPr>
          <a:xfrm>
            <a:off x="8857774" y="2575792"/>
            <a:ext cx="12276" cy="482451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/>
          <p:cNvSpPr/>
          <p:nvPr/>
        </p:nvSpPr>
        <p:spPr>
          <a:xfrm>
            <a:off x="7623488" y="4307775"/>
            <a:ext cx="4687958" cy="5311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플레이 화면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보스 스테이지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8" name="직선 화살표 연결선 147"/>
          <p:cNvCxnSpPr>
            <a:stCxn id="133" idx="2"/>
          </p:cNvCxnSpPr>
          <p:nvPr/>
        </p:nvCxnSpPr>
        <p:spPr>
          <a:xfrm>
            <a:off x="8870050" y="3758818"/>
            <a:ext cx="0" cy="548787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8156147" y="3816590"/>
            <a:ext cx="60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7868763" y="4865799"/>
            <a:ext cx="1791652" cy="4156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보스 몬스터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9664195" y="5681488"/>
            <a:ext cx="1079528" cy="415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4" name="직선 화살표 연결선 163"/>
          <p:cNvCxnSpPr>
            <a:stCxn id="190" idx="2"/>
          </p:cNvCxnSpPr>
          <p:nvPr/>
        </p:nvCxnSpPr>
        <p:spPr>
          <a:xfrm>
            <a:off x="8750022" y="7396840"/>
            <a:ext cx="11411" cy="399971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8048395" y="7371974"/>
            <a:ext cx="60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7362640" y="6544446"/>
            <a:ext cx="60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7" name="직선 화살표 연결선 166"/>
          <p:cNvCxnSpPr>
            <a:endCxn id="163" idx="0"/>
          </p:cNvCxnSpPr>
          <p:nvPr/>
        </p:nvCxnSpPr>
        <p:spPr>
          <a:xfrm>
            <a:off x="8754111" y="5264374"/>
            <a:ext cx="1449848" cy="41711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/>
          <p:cNvSpPr/>
          <p:nvPr/>
        </p:nvSpPr>
        <p:spPr>
          <a:xfrm>
            <a:off x="6760410" y="5664345"/>
            <a:ext cx="1079528" cy="415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회피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2" name="직선 화살표 연결선 181"/>
          <p:cNvCxnSpPr>
            <a:endCxn id="181" idx="0"/>
          </p:cNvCxnSpPr>
          <p:nvPr/>
        </p:nvCxnSpPr>
        <p:spPr>
          <a:xfrm flipH="1">
            <a:off x="7300174" y="5264374"/>
            <a:ext cx="1453937" cy="399971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직사각형 182"/>
          <p:cNvSpPr/>
          <p:nvPr/>
        </p:nvSpPr>
        <p:spPr>
          <a:xfrm>
            <a:off x="8210258" y="5681488"/>
            <a:ext cx="1079528" cy="415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피격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9" name="직선 화살표 연결선 188"/>
          <p:cNvCxnSpPr>
            <a:endCxn id="183" idx="0"/>
          </p:cNvCxnSpPr>
          <p:nvPr/>
        </p:nvCxnSpPr>
        <p:spPr>
          <a:xfrm flipH="1">
            <a:off x="8750022" y="5264374"/>
            <a:ext cx="4089" cy="41711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다이아몬드 189"/>
          <p:cNvSpPr/>
          <p:nvPr/>
        </p:nvSpPr>
        <p:spPr>
          <a:xfrm>
            <a:off x="7824380" y="6600163"/>
            <a:ext cx="1851284" cy="796677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체력이 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0?</a:t>
            </a:r>
            <a:endParaRPr lang="ko-KR" altLang="en-US" sz="16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1" name="직선 화살표 연결선 190"/>
          <p:cNvCxnSpPr>
            <a:stCxn id="183" idx="2"/>
            <a:endCxn id="190" idx="0"/>
          </p:cNvCxnSpPr>
          <p:nvPr/>
        </p:nvCxnSpPr>
        <p:spPr>
          <a:xfrm>
            <a:off x="8750022" y="6097113"/>
            <a:ext cx="0" cy="50305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>
            <a:stCxn id="190" idx="1"/>
          </p:cNvCxnSpPr>
          <p:nvPr/>
        </p:nvCxnSpPr>
        <p:spPr>
          <a:xfrm flipH="1">
            <a:off x="7323027" y="6998502"/>
            <a:ext cx="501353" cy="694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모서리가 둥근 직사각형 194"/>
          <p:cNvSpPr/>
          <p:nvPr/>
        </p:nvSpPr>
        <p:spPr>
          <a:xfrm>
            <a:off x="5967336" y="6788375"/>
            <a:ext cx="1328920" cy="4156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체력 감소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7" name="다이아몬드 196"/>
          <p:cNvSpPr/>
          <p:nvPr/>
        </p:nvSpPr>
        <p:spPr>
          <a:xfrm>
            <a:off x="11330505" y="5448300"/>
            <a:ext cx="2225953" cy="947939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몬스터의체력이 </a:t>
            </a:r>
            <a:r>
              <a:rPr lang="en-US" altLang="ko-KR" sz="16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0?</a:t>
            </a:r>
            <a:endParaRPr lang="ko-KR" altLang="en-US" sz="16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8" name="직선 화살표 연결선 197"/>
          <p:cNvCxnSpPr>
            <a:stCxn id="163" idx="3"/>
            <a:endCxn id="197" idx="1"/>
          </p:cNvCxnSpPr>
          <p:nvPr/>
        </p:nvCxnSpPr>
        <p:spPr>
          <a:xfrm>
            <a:off x="10743723" y="5889301"/>
            <a:ext cx="586782" cy="3296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/>
          <p:nvPr/>
        </p:nvCxnSpPr>
        <p:spPr>
          <a:xfrm>
            <a:off x="12439083" y="6376205"/>
            <a:ext cx="11411" cy="399971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11737456" y="6351339"/>
            <a:ext cx="60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7984304" y="7796811"/>
            <a:ext cx="1531435" cy="5311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엔딩 화면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실패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11684776" y="6793031"/>
            <a:ext cx="1531435" cy="5311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엔딩 화면 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성공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15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85750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 smtClean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플레이 시나리오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 자료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562100"/>
            <a:ext cx="14391204" cy="712034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383000" y="1055057"/>
            <a:ext cx="1367366" cy="88128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54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예시용</a:t>
            </a:r>
            <a:endParaRPr lang="en-US" altLang="ko-KR" sz="5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/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삭제할것</a:t>
            </a:r>
            <a:r>
              <a:rPr lang="en-US" altLang="ko-KR" sz="2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482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아이템 구성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1303466"/>
            <a:ext cx="8534399" cy="82176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사과</a:t>
            </a:r>
            <a:endParaRPr lang="en-US" altLang="ko-KR" sz="2800" b="1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음식의 주재료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다른 재료와 조합하여 음식을 완성할 수 있다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2) </a:t>
            </a:r>
            <a:r>
              <a:rPr lang="ko-KR" altLang="en-US" sz="2800" b="1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독사과</a:t>
            </a:r>
            <a:endParaRPr lang="en-US" altLang="ko-KR" sz="2800" b="1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‘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사과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’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와 비슷하게 생긴 방해 요소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독사과와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조합하여 만든 음식은 만족도를 떨어트린다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3) 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컵</a:t>
            </a: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그릇</a:t>
            </a: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믹서기</a:t>
            </a: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오븐</a:t>
            </a:r>
            <a:endParaRPr lang="en-US" altLang="ko-KR" sz="2800" b="1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음식을 조합할 때 필요한 도구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4) 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기타 음식 재료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파이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식빵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000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와플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쨈 등의 다른 재료들은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사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과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/</a:t>
            </a:r>
            <a:r>
              <a:rPr lang="ko-KR" altLang="en-US" sz="2000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독사과와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조합하여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음식을 완성할 수 있다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*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유저가 잡을 수 있는 모든 물건은 마녀에게 던져 퇴치하는 도구로 사용할 수 있다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143999" y="1257300"/>
            <a:ext cx="0" cy="8610600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8"/>
          <p:cNvSpPr txBox="1"/>
          <p:nvPr/>
        </p:nvSpPr>
        <p:spPr>
          <a:xfrm>
            <a:off x="9315450" y="1300200"/>
            <a:ext cx="8534399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5) 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쓰레기통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플레이어 뒤 쪽에 배치되어 손에 든 아이템을 버릴 수 있다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6)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또 다른 아이템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아이템이 더 있다면 입력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8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05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월드</a:t>
            </a:r>
            <a:r>
              <a:rPr lang="en-US" altLang="ko-KR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스테이지</a:t>
            </a:r>
            <a:r>
              <a:rPr lang="en-US" altLang="ko-KR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구성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1303466"/>
            <a:ext cx="8534399" cy="55399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난쟁이의 집 </a:t>
            </a: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실내</a:t>
            </a: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A. </a:t>
            </a:r>
            <a:r>
              <a:rPr lang="ko-KR" altLang="en-US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거실 </a:t>
            </a:r>
            <a:r>
              <a:rPr lang="en-US" altLang="ko-KR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</a:t>
            </a:r>
            <a:r>
              <a:rPr lang="ko-KR" altLang="en-US" sz="2400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뒷배경</a:t>
            </a:r>
            <a:r>
              <a:rPr lang="en-US" altLang="ko-KR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따뜻한 분위기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모든 물건은 유저의 시야에서 </a:t>
            </a:r>
            <a:r>
              <a:rPr lang="ko-KR" altLang="en-US" sz="2000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작아보이도록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난쟁이 용품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곳곳에 붙어있는 레시피의 힌트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7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개의 침대와 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7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개의 의자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B. </a:t>
            </a:r>
            <a:r>
              <a:rPr lang="ko-KR" altLang="en-US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부엌 </a:t>
            </a:r>
            <a:r>
              <a:rPr lang="en-US" altLang="ko-KR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</a:t>
            </a:r>
            <a:r>
              <a:rPr lang="ko-KR" altLang="en-US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실제 플레이 공간</a:t>
            </a:r>
            <a:r>
              <a:rPr lang="en-US" altLang="ko-KR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음식 조합에 필요한 아이템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유저가 실제로 움직일 수 있는 넓이의 공간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만족도와 남은 시간을 볼 수 있는 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UI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143999" y="1257300"/>
            <a:ext cx="0" cy="8610600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8"/>
          <p:cNvSpPr txBox="1"/>
          <p:nvPr/>
        </p:nvSpPr>
        <p:spPr>
          <a:xfrm>
            <a:off x="9315450" y="1300200"/>
            <a:ext cx="8534399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2) 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또 다른 공간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공간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스테이지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이 더 있다면 입력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8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42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등장인물 구성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1303466"/>
            <a:ext cx="8534399" cy="67403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난쟁이</a:t>
            </a:r>
            <a:endParaRPr lang="en-US" altLang="ko-KR" sz="2800" b="1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7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명의 난쟁이 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색상으로 구별한다 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ko-KR" altLang="en-US" sz="2000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빨주노초파남보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유저의 눈높이에서 보기에 작은 키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문을 열고 들어와 정해진 좌석으로 이동하고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유저를 바라본다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랜덤한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음식을 주문하고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주문한 시점부터 시간을 잰다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1.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마음에 드는 음식을 먹으면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하트 </a:t>
            </a:r>
            <a:r>
              <a:rPr lang="ko-KR" altLang="en-US" sz="2000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파티클이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나오며 웃는다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2. </a:t>
            </a:r>
            <a:r>
              <a:rPr lang="ko-KR" altLang="en-US" sz="2000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독사과가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든 음식을 먹으면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독 </a:t>
            </a:r>
            <a:r>
              <a:rPr lang="ko-KR" altLang="en-US" sz="2000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파티클이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나오며 슬퍼한다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3.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주문한 시간이 지나도 음식을 받지 못하면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화난 </a:t>
            </a:r>
            <a:r>
              <a:rPr lang="ko-KR" altLang="en-US" sz="2000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파티클이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나오며 화낸다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143999" y="1257300"/>
            <a:ext cx="0" cy="8610600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8"/>
          <p:cNvSpPr txBox="1"/>
          <p:nvPr/>
        </p:nvSpPr>
        <p:spPr>
          <a:xfrm>
            <a:off x="9315450" y="1300200"/>
            <a:ext cx="8534399" cy="69249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2) 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마녀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게임이 진행되는 동안 </a:t>
            </a:r>
            <a:r>
              <a:rPr lang="ko-KR" altLang="en-US" sz="2000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랜덤한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타이밍에 나타난다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뭉게구름 </a:t>
            </a:r>
            <a:r>
              <a:rPr lang="ko-KR" altLang="en-US" sz="2000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파티클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웃는 소리와 함께 실내 특정 공간에서 생성된다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유저가 던지는 아이템에 맞으면 웃는 소리와 함께 사라진다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 lvl="0">
              <a:lnSpc>
                <a:spcPct val="150000"/>
              </a:lnSpc>
            </a:pP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1.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마녀가 나타나면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만족도가 계속해서 조금씩 깎인다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 lvl="0">
              <a:lnSpc>
                <a:spcPct val="150000"/>
              </a:lnSpc>
            </a:pP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2. 5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초 안에 마녀를 퇴치하면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만족도가 증가한다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 lvl="0">
              <a:lnSpc>
                <a:spcPct val="150000"/>
              </a:lnSpc>
            </a:pP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3. 5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초 안에 마녀를 퇴치하지 못하면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난쟁이가 전부 도망간다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8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4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 게임의 주요 시스템 </a:t>
            </a:r>
            <a:r>
              <a:rPr lang="en-US" altLang="ko-KR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1303466"/>
            <a:ext cx="8534399" cy="1140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시스템의 주요 포인트</a:t>
            </a:r>
            <a:endParaRPr lang="en-US" altLang="ko-KR" sz="2800" b="1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주요 포인트 설명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143999" y="1257300"/>
            <a:ext cx="0" cy="8610600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27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en-US" altLang="ko-KR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 게임의 주요 시스템 </a:t>
            </a:r>
            <a:r>
              <a:rPr lang="en-US" altLang="ko-KR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1303466"/>
            <a:ext cx="8534399" cy="1140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시스템의 주요 포인트</a:t>
            </a:r>
            <a:endParaRPr lang="en-US" altLang="ko-KR" sz="2800" b="1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주요 포인트 설명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143999" y="1257300"/>
            <a:ext cx="0" cy="8610600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14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85750" y="1194919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997984" y="342900"/>
            <a:ext cx="2292033" cy="1447800"/>
            <a:chOff x="7086600" y="342900"/>
            <a:chExt cx="2895200" cy="18288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6600" y="342900"/>
              <a:ext cx="2895200" cy="1828800"/>
            </a:xfrm>
            <a:prstGeom prst="rect">
              <a:avLst/>
            </a:prstGeom>
          </p:spPr>
        </p:pic>
        <p:sp>
          <p:nvSpPr>
            <p:cNvPr id="45" name="Object 45"/>
            <p:cNvSpPr txBox="1"/>
            <p:nvPr/>
          </p:nvSpPr>
          <p:spPr>
            <a:xfrm>
              <a:off x="7194219" y="777664"/>
              <a:ext cx="2683456" cy="12829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6000" b="1" kern="0" spc="-300" dirty="0" smtClean="0">
                  <a:solidFill>
                    <a:srgbClr val="0F0F0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Bold" pitchFamily="34" charset="0"/>
                </a:rPr>
                <a:t>목차</a:t>
              </a:r>
              <a:endParaRPr 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345017" y="2439667"/>
            <a:ext cx="13597966" cy="646332"/>
            <a:chOff x="2657475" y="2439667"/>
            <a:chExt cx="13022731" cy="646332"/>
          </a:xfrm>
        </p:grpSpPr>
        <p:sp>
          <p:nvSpPr>
            <p:cNvPr id="8" name="Object 8"/>
            <p:cNvSpPr txBox="1"/>
            <p:nvPr/>
          </p:nvSpPr>
          <p:spPr>
            <a:xfrm>
              <a:off x="2657475" y="2439667"/>
              <a:ext cx="2971800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3600" b="1" kern="0" spc="-20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[ </a:t>
              </a:r>
              <a:r>
                <a:rPr lang="ko-KR" altLang="en-US" sz="3600" b="1" kern="0" spc="-20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개발 컨셉 </a:t>
              </a:r>
              <a:r>
                <a:rPr lang="en-US" altLang="ko-KR" sz="3600" b="1" kern="0" spc="-20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]</a:t>
              </a:r>
              <a:endParaRPr lang="en-US" sz="9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Object 8"/>
            <p:cNvSpPr txBox="1"/>
            <p:nvPr/>
          </p:nvSpPr>
          <p:spPr>
            <a:xfrm>
              <a:off x="7596837" y="2439668"/>
              <a:ext cx="3094327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ko-KR" sz="3600" b="1" kern="0" spc="-20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[ </a:t>
              </a:r>
              <a:r>
                <a:rPr lang="ko-KR" altLang="en-US" sz="3600" b="1" kern="0" spc="-20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게임 구성 </a:t>
              </a:r>
              <a:r>
                <a:rPr lang="en-US" altLang="ko-KR" sz="3600" b="1" kern="0" spc="-20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]</a:t>
              </a:r>
              <a:endParaRPr lang="en-US" sz="9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Object 8"/>
            <p:cNvSpPr txBox="1"/>
            <p:nvPr/>
          </p:nvSpPr>
          <p:spPr>
            <a:xfrm>
              <a:off x="13013206" y="2439667"/>
              <a:ext cx="2667000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3600" b="1" kern="0" spc="-20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[ UX/UI ]</a:t>
              </a:r>
              <a:endParaRPr lang="en-US" sz="9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9" name="Object 8"/>
          <p:cNvSpPr txBox="1"/>
          <p:nvPr/>
        </p:nvSpPr>
        <p:spPr>
          <a:xfrm>
            <a:off x="2345017" y="3238500"/>
            <a:ext cx="3522383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개요</a:t>
            </a:r>
            <a:endParaRPr lang="en-US" altLang="ko-KR" sz="24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차별화 및 재미 요소</a:t>
            </a:r>
            <a:endParaRPr lang="en-US" altLang="ko-KR" sz="24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진행 스토리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구현 목록</a:t>
            </a:r>
            <a:endParaRPr lang="en-US" altLang="ko-KR" sz="24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sp>
        <p:nvSpPr>
          <p:cNvPr id="50" name="Object 8"/>
          <p:cNvSpPr txBox="1"/>
          <p:nvPr/>
        </p:nvSpPr>
        <p:spPr>
          <a:xfrm>
            <a:off x="7758415" y="3238500"/>
            <a:ext cx="4447797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게임 흐름도</a:t>
            </a:r>
            <a:endParaRPr lang="en-US" altLang="ko-KR" sz="24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플레이 시나리오</a:t>
            </a:r>
            <a:endParaRPr lang="en-US" altLang="ko-KR" sz="24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아이템 구성</a:t>
            </a:r>
            <a:endParaRPr lang="en-US" altLang="ko-KR" sz="24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월드</a:t>
            </a:r>
            <a:r>
              <a:rPr lang="en-US" altLang="ko-KR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</a:t>
            </a:r>
            <a:r>
              <a:rPr lang="ko-KR" altLang="en-US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스테이지</a:t>
            </a:r>
            <a:r>
              <a:rPr lang="en-US" altLang="ko-KR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 </a:t>
            </a:r>
            <a:r>
              <a:rPr lang="ko-KR" altLang="en-US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구성</a:t>
            </a:r>
            <a:endParaRPr lang="en-US" altLang="ko-KR" sz="24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등장인물 구성</a:t>
            </a:r>
            <a:endParaRPr lang="en-US" altLang="ko-KR" sz="24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본인 게임의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주요 시스템 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</a:t>
            </a: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본인 게임의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주요 시스템 </a:t>
            </a:r>
            <a:r>
              <a:rPr lang="en-US" altLang="ko-KR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</a:t>
            </a:r>
            <a:endParaRPr lang="en-US" altLang="ko-KR" sz="24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sp>
        <p:nvSpPr>
          <p:cNvPr id="51" name="Object 8"/>
          <p:cNvSpPr txBox="1"/>
          <p:nvPr/>
        </p:nvSpPr>
        <p:spPr>
          <a:xfrm>
            <a:off x="13158176" y="3238500"/>
            <a:ext cx="3958045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UI </a:t>
            </a:r>
            <a:r>
              <a:rPr lang="ko-KR" altLang="en-US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구성</a:t>
            </a:r>
            <a:endParaRPr lang="en-US" altLang="ko-KR" sz="24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인게임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화면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그 외의 요소</a:t>
            </a:r>
            <a:endParaRPr lang="en-US" altLang="ko-KR" sz="24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13158177" y="5844845"/>
            <a:ext cx="278480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[ </a:t>
            </a:r>
            <a:r>
              <a:rPr lang="ko-KR" altLang="en-US" sz="36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개발 </a:t>
            </a:r>
            <a:r>
              <a:rPr lang="ko-KR" altLang="en-US" sz="36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과</a:t>
            </a:r>
            <a:r>
              <a:rPr lang="ko-KR" altLang="en-US" sz="36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정</a:t>
            </a:r>
            <a:r>
              <a:rPr lang="en-US" sz="36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]</a:t>
            </a:r>
            <a:endParaRPr lang="en-US" sz="9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Object 8"/>
          <p:cNvSpPr txBox="1"/>
          <p:nvPr/>
        </p:nvSpPr>
        <p:spPr>
          <a:xfrm>
            <a:off x="13158176" y="6667500"/>
            <a:ext cx="3958045" cy="11289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개발 일정</a:t>
            </a:r>
            <a:endParaRPr lang="en-US" altLang="ko-KR" sz="24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개발 과정 및 이슈</a:t>
            </a:r>
            <a:endParaRPr lang="en-US" altLang="ko-KR" sz="24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85750" y="1194919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997984" y="342900"/>
            <a:ext cx="2292033" cy="1447800"/>
            <a:chOff x="7086600" y="342900"/>
            <a:chExt cx="2895200" cy="18288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6600" y="342900"/>
              <a:ext cx="2895200" cy="1828800"/>
            </a:xfrm>
            <a:prstGeom prst="rect">
              <a:avLst/>
            </a:prstGeom>
          </p:spPr>
        </p:pic>
        <p:sp>
          <p:nvSpPr>
            <p:cNvPr id="45" name="Object 45"/>
            <p:cNvSpPr txBox="1"/>
            <p:nvPr/>
          </p:nvSpPr>
          <p:spPr>
            <a:xfrm>
              <a:off x="7194219" y="777664"/>
              <a:ext cx="2683456" cy="12829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6000" b="1" kern="0" spc="-300" dirty="0" smtClean="0">
                  <a:solidFill>
                    <a:srgbClr val="0F0F0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Bold" pitchFamily="34" charset="0"/>
                </a:rPr>
                <a:t>목차</a:t>
              </a:r>
              <a:endParaRPr 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4" name="Object 8"/>
          <p:cNvSpPr txBox="1"/>
          <p:nvPr/>
        </p:nvSpPr>
        <p:spPr>
          <a:xfrm>
            <a:off x="13158179" y="2439667"/>
            <a:ext cx="278480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[ UX/UI ]</a:t>
            </a:r>
            <a:endParaRPr lang="en-US" sz="9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Object 8"/>
          <p:cNvSpPr txBox="1"/>
          <p:nvPr/>
        </p:nvSpPr>
        <p:spPr>
          <a:xfrm>
            <a:off x="13158176" y="3238500"/>
            <a:ext cx="3958045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UI </a:t>
            </a:r>
            <a:r>
              <a:rPr lang="ko-KR" altLang="en-US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컨셉</a:t>
            </a:r>
            <a:endParaRPr lang="en-US" altLang="ko-KR" sz="24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인게임</a:t>
            </a:r>
            <a:r>
              <a:rPr lang="ko-KR" altLang="en-US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화면 구성</a:t>
            </a:r>
            <a:endParaRPr lang="en-US" altLang="ko-KR" sz="24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그 외의 요소</a:t>
            </a:r>
            <a:endParaRPr lang="en-US" altLang="ko-KR" sz="24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53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2400" u="sng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UI/UX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UI 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컨셉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1303466"/>
            <a:ext cx="8534399" cy="63709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버튼 컨셉</a:t>
            </a:r>
            <a:endParaRPr lang="en-US" altLang="ko-KR" sz="2800" b="1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버튼 형태와 설명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2) 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텍스트 컨셉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텍스트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형태와 설명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3) 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입력 필드 컨셉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입력 필드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형태와 설명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4) 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슬라이더 컨셉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슬라이더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형태와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설명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143999" y="1257300"/>
            <a:ext cx="0" cy="8610600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485900"/>
            <a:ext cx="12054263" cy="651106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5687217" y="1485901"/>
            <a:ext cx="1367366" cy="6511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54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예시용</a:t>
            </a:r>
            <a:endParaRPr lang="en-US" altLang="ko-KR" sz="5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/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삭제할것</a:t>
            </a:r>
            <a:r>
              <a:rPr lang="en-US" altLang="ko-KR" sz="2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212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2400" u="sng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UI/UX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600" b="1" kern="0" spc="-300" dirty="0" err="1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인게임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화면 구성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>
            <a:spLocks noChangeAspect="1"/>
          </p:cNvSpPr>
          <p:nvPr/>
        </p:nvSpPr>
        <p:spPr>
          <a:xfrm>
            <a:off x="533400" y="1866900"/>
            <a:ext cx="9618133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>
            <a:spLocks noChangeAspect="1"/>
          </p:cNvSpPr>
          <p:nvPr/>
        </p:nvSpPr>
        <p:spPr>
          <a:xfrm>
            <a:off x="533399" y="14097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구성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>
            <a:spLocks noChangeAspect="1"/>
          </p:cNvSpPr>
          <p:nvPr/>
        </p:nvSpPr>
        <p:spPr>
          <a:xfrm>
            <a:off x="533398" y="7734300"/>
            <a:ext cx="9618133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배경은 실제 플레이 공간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오른쪽 구석에 마녀 배치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버튼은 계속 오른쪽으로 회전 중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배치할 리소스가 없으면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도형 활용할 것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>
            <a:spLocks noChangeAspect="1"/>
          </p:cNvSpPr>
          <p:nvPr/>
        </p:nvSpPr>
        <p:spPr>
          <a:xfrm>
            <a:off x="533399" y="72771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특이사항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>
            <a:spLocks noChangeAspect="1"/>
          </p:cNvSpPr>
          <p:nvPr/>
        </p:nvSpPr>
        <p:spPr>
          <a:xfrm>
            <a:off x="10151531" y="1409700"/>
            <a:ext cx="7696202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>
            <a:spLocks noChangeAspect="1"/>
          </p:cNvSpPr>
          <p:nvPr/>
        </p:nvSpPr>
        <p:spPr>
          <a:xfrm>
            <a:off x="10151531" y="1866900"/>
            <a:ext cx="7696202" cy="7848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655672"/>
              </p:ext>
            </p:extLst>
          </p:nvPr>
        </p:nvGraphicFramePr>
        <p:xfrm>
          <a:off x="4419600" y="571500"/>
          <a:ext cx="13428133" cy="533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049">
                  <a:extLst>
                    <a:ext uri="{9D8B030D-6E8A-4147-A177-3AD203B41FA5}">
                      <a16:colId xmlns:a16="http://schemas.microsoft.com/office/drawing/2014/main" val="4094068489"/>
                    </a:ext>
                  </a:extLst>
                </a:gridCol>
                <a:gridCol w="9360238">
                  <a:extLst>
                    <a:ext uri="{9D8B030D-6E8A-4147-A177-3AD203B41FA5}">
                      <a16:colId xmlns:a16="http://schemas.microsoft.com/office/drawing/2014/main" val="1689776525"/>
                    </a:ext>
                  </a:extLst>
                </a:gridCol>
                <a:gridCol w="1854890">
                  <a:extLst>
                    <a:ext uri="{9D8B030D-6E8A-4147-A177-3AD203B41FA5}">
                      <a16:colId xmlns:a16="http://schemas.microsoft.com/office/drawing/2014/main" val="3794195240"/>
                    </a:ext>
                  </a:extLst>
                </a:gridCol>
                <a:gridCol w="871956">
                  <a:extLst>
                    <a:ext uri="{9D8B030D-6E8A-4147-A177-3AD203B41FA5}">
                      <a16:colId xmlns:a16="http://schemas.microsoft.com/office/drawing/2014/main" val="714460778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 화면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번호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638196"/>
                  </a:ext>
                </a:extLst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1600200" y="2705100"/>
            <a:ext cx="7381875" cy="1600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845730" y="5161767"/>
            <a:ext cx="1752600" cy="9958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 버튼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466165" y="5172727"/>
            <a:ext cx="1752600" cy="9958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 버튼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086600" y="5161767"/>
            <a:ext cx="1752600" cy="9958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 버튼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621080"/>
              </p:ext>
            </p:extLst>
          </p:nvPr>
        </p:nvGraphicFramePr>
        <p:xfrm>
          <a:off x="10262127" y="1949376"/>
          <a:ext cx="7475010" cy="294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335">
                  <a:extLst>
                    <a:ext uri="{9D8B030D-6E8A-4147-A177-3AD203B41FA5}">
                      <a16:colId xmlns:a16="http://schemas.microsoft.com/office/drawing/2014/main" val="520206850"/>
                    </a:ext>
                  </a:extLst>
                </a:gridCol>
                <a:gridCol w="5230675">
                  <a:extLst>
                    <a:ext uri="{9D8B030D-6E8A-4147-A177-3AD203B41FA5}">
                      <a16:colId xmlns:a16="http://schemas.microsoft.com/office/drawing/2014/main" val="1761538097"/>
                    </a:ext>
                  </a:extLst>
                </a:gridCol>
              </a:tblGrid>
              <a:tr h="4749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게임의 제목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039096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 </a:t>
                      </a:r>
                      <a:r>
                        <a:rPr lang="en-US" altLang="ko-KR" sz="16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r>
                        <a:rPr lang="en-US" altLang="ko-KR" sz="16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누르면 게임 시작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932009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</a:t>
                      </a:r>
                      <a:r>
                        <a:rPr lang="en-US" altLang="ko-KR" sz="16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r>
                        <a:rPr lang="en-US" altLang="ko-KR" sz="16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누르면 게임 설명 </a:t>
                      </a:r>
                      <a:r>
                        <a:rPr lang="ko-KR" altLang="en-US" sz="16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팝업창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열림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395130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 </a:t>
                      </a:r>
                      <a:r>
                        <a:rPr lang="en-US" altLang="ko-KR" sz="16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r>
                        <a:rPr lang="en-US" altLang="ko-KR" sz="16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누르면 게임 종료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256442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975143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446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79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2400" u="sng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UI/UX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600" b="1" kern="0" spc="-300" dirty="0" err="1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인게임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화면 구성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>
            <a:spLocks noChangeAspect="1"/>
          </p:cNvSpPr>
          <p:nvPr/>
        </p:nvSpPr>
        <p:spPr>
          <a:xfrm>
            <a:off x="533400" y="1866900"/>
            <a:ext cx="9618133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533399" y="14097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구성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>
            <a:spLocks noChangeAspect="1"/>
          </p:cNvSpPr>
          <p:nvPr/>
        </p:nvSpPr>
        <p:spPr>
          <a:xfrm>
            <a:off x="533398" y="7734300"/>
            <a:ext cx="9618133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>
            <a:spLocks noChangeAspect="1"/>
          </p:cNvSpPr>
          <p:nvPr/>
        </p:nvSpPr>
        <p:spPr>
          <a:xfrm>
            <a:off x="533399" y="72771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특이사항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>
          <a:xfrm>
            <a:off x="10151531" y="1409700"/>
            <a:ext cx="7696202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>
            <a:spLocks noChangeAspect="1"/>
          </p:cNvSpPr>
          <p:nvPr/>
        </p:nvSpPr>
        <p:spPr>
          <a:xfrm>
            <a:off x="10151531" y="1866900"/>
            <a:ext cx="7696202" cy="7848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4419600" y="571500"/>
          <a:ext cx="13428133" cy="533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049">
                  <a:extLst>
                    <a:ext uri="{9D8B030D-6E8A-4147-A177-3AD203B41FA5}">
                      <a16:colId xmlns:a16="http://schemas.microsoft.com/office/drawing/2014/main" val="4094068489"/>
                    </a:ext>
                  </a:extLst>
                </a:gridCol>
                <a:gridCol w="9360238">
                  <a:extLst>
                    <a:ext uri="{9D8B030D-6E8A-4147-A177-3AD203B41FA5}">
                      <a16:colId xmlns:a16="http://schemas.microsoft.com/office/drawing/2014/main" val="1689776525"/>
                    </a:ext>
                  </a:extLst>
                </a:gridCol>
                <a:gridCol w="1854890">
                  <a:extLst>
                    <a:ext uri="{9D8B030D-6E8A-4147-A177-3AD203B41FA5}">
                      <a16:colId xmlns:a16="http://schemas.microsoft.com/office/drawing/2014/main" val="3794195240"/>
                    </a:ext>
                  </a:extLst>
                </a:gridCol>
                <a:gridCol w="871956">
                  <a:extLst>
                    <a:ext uri="{9D8B030D-6E8A-4147-A177-3AD203B41FA5}">
                      <a16:colId xmlns:a16="http://schemas.microsoft.com/office/drawing/2014/main" val="714460778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팝업창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번호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638196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1600200" y="2705100"/>
            <a:ext cx="7381875" cy="1600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45730" y="5161767"/>
            <a:ext cx="1752600" cy="9958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 버튼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66165" y="5172727"/>
            <a:ext cx="1752600" cy="9958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 버튼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086600" y="5161767"/>
            <a:ext cx="1752600" cy="9958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 버튼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0262127" y="1949376"/>
          <a:ext cx="7475010" cy="1955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335">
                  <a:extLst>
                    <a:ext uri="{9D8B030D-6E8A-4147-A177-3AD203B41FA5}">
                      <a16:colId xmlns:a16="http://schemas.microsoft.com/office/drawing/2014/main" val="520206850"/>
                    </a:ext>
                  </a:extLst>
                </a:gridCol>
                <a:gridCol w="5230675">
                  <a:extLst>
                    <a:ext uri="{9D8B030D-6E8A-4147-A177-3AD203B41FA5}">
                      <a16:colId xmlns:a16="http://schemas.microsoft.com/office/drawing/2014/main" val="1761538097"/>
                    </a:ext>
                  </a:extLst>
                </a:gridCol>
              </a:tblGrid>
              <a:tr h="4749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설명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소개와 방법 설명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039096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닫기 </a:t>
                      </a:r>
                      <a:r>
                        <a:rPr lang="en-US" altLang="ko-KR" sz="16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r>
                        <a:rPr lang="en-US" altLang="ko-KR" sz="16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누르면 설명 </a:t>
                      </a:r>
                      <a:r>
                        <a:rPr lang="ko-KR" altLang="en-US" sz="16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팝업창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꺼짐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932009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975143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44614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176994" y="3021905"/>
            <a:ext cx="6479116" cy="360036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 </a:t>
            </a:r>
            <a:r>
              <a:rPr lang="ko-KR" altLang="en-US" sz="1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55331" y="3727532"/>
            <a:ext cx="5916882" cy="27875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설명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21353" y="3130469"/>
            <a:ext cx="665160" cy="4446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330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2400" u="sng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UI/UX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600" b="1" kern="0" spc="-300" dirty="0" err="1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인게임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화면 구성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>
            <a:spLocks noChangeAspect="1"/>
          </p:cNvSpPr>
          <p:nvPr/>
        </p:nvSpPr>
        <p:spPr>
          <a:xfrm>
            <a:off x="533400" y="1866900"/>
            <a:ext cx="9618133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533399" y="14097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구성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>
            <a:spLocks noChangeAspect="1"/>
          </p:cNvSpPr>
          <p:nvPr/>
        </p:nvSpPr>
        <p:spPr>
          <a:xfrm>
            <a:off x="533398" y="7734300"/>
            <a:ext cx="9618133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캐릭터는 좌우로 이동하거나 점프 가능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몬스터는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랜덤하게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좌우로 이동하되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바닥이 없으면 방향 전환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버튼은 계속 오른쪽으로 회전 중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>
            <a:spLocks noChangeAspect="1"/>
          </p:cNvSpPr>
          <p:nvPr/>
        </p:nvSpPr>
        <p:spPr>
          <a:xfrm>
            <a:off x="533399" y="72771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특이사항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>
          <a:xfrm>
            <a:off x="10151531" y="1409700"/>
            <a:ext cx="7696202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>
            <a:spLocks noChangeAspect="1"/>
          </p:cNvSpPr>
          <p:nvPr/>
        </p:nvSpPr>
        <p:spPr>
          <a:xfrm>
            <a:off x="10151531" y="1866900"/>
            <a:ext cx="7696202" cy="7848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4419600" y="571500"/>
          <a:ext cx="13428133" cy="533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049">
                  <a:extLst>
                    <a:ext uri="{9D8B030D-6E8A-4147-A177-3AD203B41FA5}">
                      <a16:colId xmlns:a16="http://schemas.microsoft.com/office/drawing/2014/main" val="4094068489"/>
                    </a:ext>
                  </a:extLst>
                </a:gridCol>
                <a:gridCol w="9360238">
                  <a:extLst>
                    <a:ext uri="{9D8B030D-6E8A-4147-A177-3AD203B41FA5}">
                      <a16:colId xmlns:a16="http://schemas.microsoft.com/office/drawing/2014/main" val="1689776525"/>
                    </a:ext>
                  </a:extLst>
                </a:gridCol>
                <a:gridCol w="1854890">
                  <a:extLst>
                    <a:ext uri="{9D8B030D-6E8A-4147-A177-3AD203B41FA5}">
                      <a16:colId xmlns:a16="http://schemas.microsoft.com/office/drawing/2014/main" val="3794195240"/>
                    </a:ext>
                  </a:extLst>
                </a:gridCol>
                <a:gridCol w="871956">
                  <a:extLst>
                    <a:ext uri="{9D8B030D-6E8A-4147-A177-3AD203B41FA5}">
                      <a16:colId xmlns:a16="http://schemas.microsoft.com/office/drawing/2014/main" val="714460778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 화면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번호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638196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763204" y="2113767"/>
            <a:ext cx="913196" cy="8616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 얼굴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924050" y="2113767"/>
            <a:ext cx="2190749" cy="3627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체력바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924049" y="2609391"/>
            <a:ext cx="2190749" cy="3660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스태미나바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91600" y="2090281"/>
            <a:ext cx="914400" cy="8851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버튼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0262127" y="1949376"/>
          <a:ext cx="7475010" cy="3309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335">
                  <a:extLst>
                    <a:ext uri="{9D8B030D-6E8A-4147-A177-3AD203B41FA5}">
                      <a16:colId xmlns:a16="http://schemas.microsoft.com/office/drawing/2014/main" val="520206850"/>
                    </a:ext>
                  </a:extLst>
                </a:gridCol>
                <a:gridCol w="5230675">
                  <a:extLst>
                    <a:ext uri="{9D8B030D-6E8A-4147-A177-3AD203B41FA5}">
                      <a16:colId xmlns:a16="http://schemas.microsoft.com/office/drawing/2014/main" val="1761538097"/>
                    </a:ext>
                  </a:extLst>
                </a:gridCol>
              </a:tblGrid>
              <a:tr h="4749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얼굴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누르면 캐릭터 정보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팝업창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열림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039096"/>
                  </a:ext>
                </a:extLst>
              </a:tr>
              <a:tr h="661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체력바 </a:t>
                      </a:r>
                      <a:r>
                        <a:rPr lang="en-US" altLang="ko-KR" sz="16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슬라이더</a:t>
                      </a:r>
                      <a:r>
                        <a:rPr lang="en-US" altLang="ko-KR" sz="16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 체력 표시</a:t>
                      </a:r>
                      <a:endParaRPr lang="en-US" altLang="ko-KR" sz="16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공격받으면 감소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아이템</a:t>
                      </a:r>
                      <a:r>
                        <a:rPr lang="ko-KR" altLang="en-US" sz="16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획득 시 증가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932009"/>
                  </a:ext>
                </a:extLst>
              </a:tr>
              <a:tr h="692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스태미나바</a:t>
                      </a:r>
                      <a:r>
                        <a:rPr lang="ko-KR" altLang="en-US" sz="16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슬라이더</a:t>
                      </a:r>
                      <a:r>
                        <a:rPr lang="en-US" altLang="ko-KR" sz="16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 </a:t>
                      </a:r>
                      <a:r>
                        <a:rPr lang="ko-KR" altLang="en-US" sz="16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스태미나바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표시</a:t>
                      </a:r>
                      <a:endParaRPr lang="en-US" altLang="ko-KR" sz="16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달리면 감소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달리지 않으면 증가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395130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버튼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누르면 설정 </a:t>
                      </a:r>
                      <a:r>
                        <a:rPr lang="ko-KR" altLang="en-US" sz="16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팝업창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열림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256442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975143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44614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33398" y="6417147"/>
            <a:ext cx="6019802" cy="8616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맵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81600" y="4383457"/>
            <a:ext cx="4969930" cy="8616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맵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3204" y="5525577"/>
            <a:ext cx="913196" cy="88983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230803" y="3493701"/>
            <a:ext cx="913196" cy="88983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몬스터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109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2400" u="sng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UI/UX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600" b="1" kern="0" spc="-300" dirty="0" err="1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인게임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화면 구성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>
            <a:spLocks noChangeAspect="1"/>
          </p:cNvSpPr>
          <p:nvPr/>
        </p:nvSpPr>
        <p:spPr>
          <a:xfrm>
            <a:off x="533400" y="1866900"/>
            <a:ext cx="9618133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533399" y="14097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구성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>
            <a:spLocks noChangeAspect="1"/>
          </p:cNvSpPr>
          <p:nvPr/>
        </p:nvSpPr>
        <p:spPr>
          <a:xfrm>
            <a:off x="533398" y="7734300"/>
            <a:ext cx="9618133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 정보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팝업창이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켜져있는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동안 게임은 일시정지 상태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 정보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 버튼 이외에 다른 버튼 눌리면 안 됨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>
            <a:spLocks noChangeAspect="1"/>
          </p:cNvSpPr>
          <p:nvPr/>
        </p:nvSpPr>
        <p:spPr>
          <a:xfrm>
            <a:off x="533399" y="72771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특이사항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>
          <a:xfrm>
            <a:off x="10151531" y="1409700"/>
            <a:ext cx="7696202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>
            <a:spLocks noChangeAspect="1"/>
          </p:cNvSpPr>
          <p:nvPr/>
        </p:nvSpPr>
        <p:spPr>
          <a:xfrm>
            <a:off x="10151531" y="1865086"/>
            <a:ext cx="7696202" cy="7848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4419600" y="571500"/>
          <a:ext cx="13428133" cy="533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049">
                  <a:extLst>
                    <a:ext uri="{9D8B030D-6E8A-4147-A177-3AD203B41FA5}">
                      <a16:colId xmlns:a16="http://schemas.microsoft.com/office/drawing/2014/main" val="4094068489"/>
                    </a:ext>
                  </a:extLst>
                </a:gridCol>
                <a:gridCol w="9360238">
                  <a:extLst>
                    <a:ext uri="{9D8B030D-6E8A-4147-A177-3AD203B41FA5}">
                      <a16:colId xmlns:a16="http://schemas.microsoft.com/office/drawing/2014/main" val="1689776525"/>
                    </a:ext>
                  </a:extLst>
                </a:gridCol>
                <a:gridCol w="1854890">
                  <a:extLst>
                    <a:ext uri="{9D8B030D-6E8A-4147-A177-3AD203B41FA5}">
                      <a16:colId xmlns:a16="http://schemas.microsoft.com/office/drawing/2014/main" val="3794195240"/>
                    </a:ext>
                  </a:extLst>
                </a:gridCol>
                <a:gridCol w="871956">
                  <a:extLst>
                    <a:ext uri="{9D8B030D-6E8A-4147-A177-3AD203B41FA5}">
                      <a16:colId xmlns:a16="http://schemas.microsoft.com/office/drawing/2014/main" val="714460778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정보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팝업창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번호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638196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763204" y="2113767"/>
            <a:ext cx="913196" cy="8616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 얼굴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924050" y="2113767"/>
            <a:ext cx="2190749" cy="3627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체력바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924049" y="2609391"/>
            <a:ext cx="2190749" cy="3660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스태미나바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91600" y="2090281"/>
            <a:ext cx="914400" cy="8851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버튼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0262127" y="1949376"/>
          <a:ext cx="7475010" cy="2428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335">
                  <a:extLst>
                    <a:ext uri="{9D8B030D-6E8A-4147-A177-3AD203B41FA5}">
                      <a16:colId xmlns:a16="http://schemas.microsoft.com/office/drawing/2014/main" val="520206850"/>
                    </a:ext>
                  </a:extLst>
                </a:gridCol>
                <a:gridCol w="5230675">
                  <a:extLst>
                    <a:ext uri="{9D8B030D-6E8A-4147-A177-3AD203B41FA5}">
                      <a16:colId xmlns:a16="http://schemas.microsoft.com/office/drawing/2014/main" val="1761538097"/>
                    </a:ext>
                  </a:extLst>
                </a:gridCol>
              </a:tblGrid>
              <a:tr h="4749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닫기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누르면 캐릭터 정보 팝업창 꺼짐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039096"/>
                  </a:ext>
                </a:extLst>
              </a:tr>
              <a:tr h="509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 정보 </a:t>
                      </a:r>
                      <a:r>
                        <a:rPr lang="en-US" altLang="ko-KR" sz="16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</a:t>
                      </a:r>
                      <a:r>
                        <a:rPr lang="en-US" altLang="ko-KR" sz="16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중인 장비 정보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9320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능력치</a:t>
                      </a:r>
                      <a:r>
                        <a:rPr lang="ko-KR" altLang="en-US" sz="16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정보 </a:t>
                      </a:r>
                      <a:r>
                        <a:rPr lang="en-US" altLang="ko-KR" sz="16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</a:t>
                      </a:r>
                      <a:r>
                        <a:rPr lang="en-US" altLang="ko-KR" sz="16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</a:t>
                      </a:r>
                      <a:r>
                        <a:rPr lang="ko-KR" altLang="en-US" sz="16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능력치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정보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395130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975143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44614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33398" y="6417147"/>
            <a:ext cx="6019802" cy="8616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맵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81600" y="4383457"/>
            <a:ext cx="4953000" cy="8616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맵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3204" y="5525577"/>
            <a:ext cx="913196" cy="88983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230803" y="3493701"/>
            <a:ext cx="913196" cy="88983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몬스터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79842" y="3109078"/>
            <a:ext cx="3334956" cy="315566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 정보 </a:t>
            </a:r>
            <a:r>
              <a:rPr lang="ko-KR" altLang="en-US" sz="1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66798" y="3627324"/>
            <a:ext cx="2641071" cy="57404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장비 정보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62568" y="4355774"/>
            <a:ext cx="2645301" cy="16880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능력치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정보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05200" y="3174454"/>
            <a:ext cx="519178" cy="319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95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2400" u="sng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UI/UX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600" b="1" kern="0" spc="-300" dirty="0" err="1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인게임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화면 구성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>
            <a:spLocks noChangeAspect="1"/>
          </p:cNvSpPr>
          <p:nvPr/>
        </p:nvSpPr>
        <p:spPr>
          <a:xfrm>
            <a:off x="533400" y="1866900"/>
            <a:ext cx="9618133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533399" y="14097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구성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>
            <a:spLocks noChangeAspect="1"/>
          </p:cNvSpPr>
          <p:nvPr/>
        </p:nvSpPr>
        <p:spPr>
          <a:xfrm>
            <a:off x="533398" y="7734300"/>
            <a:ext cx="9618133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팝업창이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켜져있는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동안 게임은 일시정지 상태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속 버튼 이외에 다른 버튼 눌리면 안 됨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>
            <a:spLocks noChangeAspect="1"/>
          </p:cNvSpPr>
          <p:nvPr/>
        </p:nvSpPr>
        <p:spPr>
          <a:xfrm>
            <a:off x="533399" y="72771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특이사항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>
          <a:xfrm>
            <a:off x="10151531" y="1409700"/>
            <a:ext cx="7696202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>
            <a:spLocks noChangeAspect="1"/>
          </p:cNvSpPr>
          <p:nvPr/>
        </p:nvSpPr>
        <p:spPr>
          <a:xfrm>
            <a:off x="10151531" y="1866900"/>
            <a:ext cx="7696202" cy="7848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4419600" y="571500"/>
          <a:ext cx="13428133" cy="533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049">
                  <a:extLst>
                    <a:ext uri="{9D8B030D-6E8A-4147-A177-3AD203B41FA5}">
                      <a16:colId xmlns:a16="http://schemas.microsoft.com/office/drawing/2014/main" val="4094068489"/>
                    </a:ext>
                  </a:extLst>
                </a:gridCol>
                <a:gridCol w="9360238">
                  <a:extLst>
                    <a:ext uri="{9D8B030D-6E8A-4147-A177-3AD203B41FA5}">
                      <a16:colId xmlns:a16="http://schemas.microsoft.com/office/drawing/2014/main" val="1689776525"/>
                    </a:ext>
                  </a:extLst>
                </a:gridCol>
                <a:gridCol w="1854890">
                  <a:extLst>
                    <a:ext uri="{9D8B030D-6E8A-4147-A177-3AD203B41FA5}">
                      <a16:colId xmlns:a16="http://schemas.microsoft.com/office/drawing/2014/main" val="3794195240"/>
                    </a:ext>
                  </a:extLst>
                </a:gridCol>
                <a:gridCol w="871956">
                  <a:extLst>
                    <a:ext uri="{9D8B030D-6E8A-4147-A177-3AD203B41FA5}">
                      <a16:colId xmlns:a16="http://schemas.microsoft.com/office/drawing/2014/main" val="714460778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팝업창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번호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638196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763204" y="2113767"/>
            <a:ext cx="913196" cy="8616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 얼굴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924050" y="2113767"/>
            <a:ext cx="2190749" cy="3627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체력바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924049" y="2609391"/>
            <a:ext cx="2190749" cy="3660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스태미나바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91600" y="2090281"/>
            <a:ext cx="914400" cy="8851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버튼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0262127" y="1949376"/>
          <a:ext cx="7475010" cy="2921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335">
                  <a:extLst>
                    <a:ext uri="{9D8B030D-6E8A-4147-A177-3AD203B41FA5}">
                      <a16:colId xmlns:a16="http://schemas.microsoft.com/office/drawing/2014/main" val="520206850"/>
                    </a:ext>
                  </a:extLst>
                </a:gridCol>
                <a:gridCol w="5230675">
                  <a:extLst>
                    <a:ext uri="{9D8B030D-6E8A-4147-A177-3AD203B41FA5}">
                      <a16:colId xmlns:a16="http://schemas.microsoft.com/office/drawing/2014/main" val="1761538097"/>
                    </a:ext>
                  </a:extLst>
                </a:gridCol>
              </a:tblGrid>
              <a:tr h="4749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누르면 시작화면으로 전환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039096"/>
                  </a:ext>
                </a:extLst>
              </a:tr>
              <a:tr h="509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이어하기 </a:t>
                      </a:r>
                      <a:r>
                        <a:rPr lang="en-US" altLang="ko-KR" sz="16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r>
                        <a:rPr lang="en-US" altLang="ko-KR" sz="16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누르면 설정 화면 꺼지고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일시정지 해제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9320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음소거</a:t>
                      </a:r>
                      <a:r>
                        <a:rPr lang="ko-KR" altLang="en-US" sz="16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r>
                        <a:rPr lang="en-US" altLang="ko-KR" sz="16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누르면 </a:t>
                      </a:r>
                      <a:r>
                        <a:rPr lang="ko-KR" altLang="en-US" sz="16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배경음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효과음 전부 </a:t>
                      </a:r>
                      <a:r>
                        <a:rPr lang="ko-KR" altLang="en-US" sz="16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음소거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395130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 시간 </a:t>
                      </a:r>
                      <a:r>
                        <a:rPr lang="en-US" altLang="ko-KR" sz="16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</a:t>
                      </a:r>
                      <a:r>
                        <a:rPr lang="en-US" altLang="ko-KR" sz="16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현재까지 게임한 시간 출력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256442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975143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44614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33398" y="6417147"/>
            <a:ext cx="6019802" cy="8616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맵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81600" y="4383457"/>
            <a:ext cx="4953000" cy="8616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맵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3204" y="5525577"/>
            <a:ext cx="913196" cy="88983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230803" y="3493701"/>
            <a:ext cx="913196" cy="88983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몬스터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945793" y="2261646"/>
            <a:ext cx="4767336" cy="45599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</a:t>
            </a:r>
            <a:r>
              <a:rPr lang="ko-KR" altLang="en-US" sz="1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10000" y="3040964"/>
            <a:ext cx="3048000" cy="71687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 버튼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18465" y="6088622"/>
            <a:ext cx="3048000" cy="5004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시간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824509" y="4022491"/>
            <a:ext cx="3048000" cy="71687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이어하기 버튼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818465" y="4960029"/>
            <a:ext cx="3048000" cy="71687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음소거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버튼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866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2400" u="sng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UI/UX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600" b="1" kern="0" spc="-300" dirty="0" err="1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인게임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화면 구성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>
            <a:spLocks noChangeAspect="1"/>
          </p:cNvSpPr>
          <p:nvPr/>
        </p:nvSpPr>
        <p:spPr>
          <a:xfrm>
            <a:off x="533400" y="1866900"/>
            <a:ext cx="9618133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533399" y="14097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구성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>
            <a:spLocks noChangeAspect="1"/>
          </p:cNvSpPr>
          <p:nvPr/>
        </p:nvSpPr>
        <p:spPr>
          <a:xfrm>
            <a:off x="533398" y="7734300"/>
            <a:ext cx="9618133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재시도를 눌러 죽었던 위치에서 다시 살아나면 체력은 절반부터 시작</a:t>
            </a:r>
            <a:endParaRPr lang="en-US" altLang="ko-KR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캐릭터는 죽었을 때 죽는 애니메이션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성공했을 때 기뻐하는 애니메이션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>
            <a:spLocks noChangeAspect="1"/>
          </p:cNvSpPr>
          <p:nvPr/>
        </p:nvSpPr>
        <p:spPr>
          <a:xfrm>
            <a:off x="533399" y="72771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특이사항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>
          <a:xfrm>
            <a:off x="10151531" y="1409700"/>
            <a:ext cx="7696202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>
            <a:spLocks noChangeAspect="1"/>
          </p:cNvSpPr>
          <p:nvPr/>
        </p:nvSpPr>
        <p:spPr>
          <a:xfrm>
            <a:off x="10151531" y="1866900"/>
            <a:ext cx="7696202" cy="7848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4419600" y="571500"/>
          <a:ext cx="13428133" cy="533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049">
                  <a:extLst>
                    <a:ext uri="{9D8B030D-6E8A-4147-A177-3AD203B41FA5}">
                      <a16:colId xmlns:a16="http://schemas.microsoft.com/office/drawing/2014/main" val="4094068489"/>
                    </a:ext>
                  </a:extLst>
                </a:gridCol>
                <a:gridCol w="9360238">
                  <a:extLst>
                    <a:ext uri="{9D8B030D-6E8A-4147-A177-3AD203B41FA5}">
                      <a16:colId xmlns:a16="http://schemas.microsoft.com/office/drawing/2014/main" val="1689776525"/>
                    </a:ext>
                  </a:extLst>
                </a:gridCol>
                <a:gridCol w="1854890">
                  <a:extLst>
                    <a:ext uri="{9D8B030D-6E8A-4147-A177-3AD203B41FA5}">
                      <a16:colId xmlns:a16="http://schemas.microsoft.com/office/drawing/2014/main" val="3794195240"/>
                    </a:ext>
                  </a:extLst>
                </a:gridCol>
                <a:gridCol w="871956">
                  <a:extLst>
                    <a:ext uri="{9D8B030D-6E8A-4147-A177-3AD203B41FA5}">
                      <a16:colId xmlns:a16="http://schemas.microsoft.com/office/drawing/2014/main" val="714460778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엔딩 화면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번호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63819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838200" y="2217713"/>
            <a:ext cx="8966200" cy="7092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엔딩 </a:t>
            </a:r>
            <a:r>
              <a:rPr lang="ko-KR" altLang="en-US" sz="1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멘트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0262127" y="1949376"/>
          <a:ext cx="7475010" cy="2127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335">
                  <a:extLst>
                    <a:ext uri="{9D8B030D-6E8A-4147-A177-3AD203B41FA5}">
                      <a16:colId xmlns:a16="http://schemas.microsoft.com/office/drawing/2014/main" val="520206850"/>
                    </a:ext>
                  </a:extLst>
                </a:gridCol>
                <a:gridCol w="5230675">
                  <a:extLst>
                    <a:ext uri="{9D8B030D-6E8A-4147-A177-3AD203B41FA5}">
                      <a16:colId xmlns:a16="http://schemas.microsoft.com/office/drawing/2014/main" val="1761538097"/>
                    </a:ext>
                  </a:extLst>
                </a:gridCol>
              </a:tblGrid>
              <a:tr h="6795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엔딩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멘트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죽었을 때와 성공했을 때 </a:t>
                      </a:r>
                      <a:r>
                        <a:rPr lang="ko-KR" altLang="en-US" sz="16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멘트가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다름</a:t>
                      </a:r>
                      <a:endParaRPr lang="en-US" altLang="ko-KR" sz="16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성공했을 때는 성공한 시간도 함께 출력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039096"/>
                  </a:ext>
                </a:extLst>
              </a:tr>
              <a:tr h="9543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재시도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버튼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누르면 플레이 화면으로 전환되고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 캐릭터가 죽었던 위치에서 다시 시작</a:t>
                      </a:r>
                      <a:endParaRPr lang="en-US" altLang="ko-KR" sz="16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성공했을 때는 없음</a:t>
                      </a:r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975143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 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버튼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누르면 시작 화면으로 전환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44614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885866" y="4127082"/>
            <a:ext cx="913196" cy="88983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975600" y="6214133"/>
            <a:ext cx="1828800" cy="7092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 버튼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88176" y="6214133"/>
            <a:ext cx="1828800" cy="7092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재시도 버튼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8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2400" u="sng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UI/UX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600" b="1" kern="0" spc="-300" dirty="0" err="1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인게임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화면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>
            <a:spLocks noChangeAspect="1"/>
          </p:cNvSpPr>
          <p:nvPr/>
        </p:nvSpPr>
        <p:spPr>
          <a:xfrm>
            <a:off x="533400" y="1866900"/>
            <a:ext cx="9618133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533399" y="14097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구성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533398" y="7734300"/>
            <a:ext cx="9618133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>
          <a:xfrm>
            <a:off x="533399" y="72771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특이사항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>
            <a:off x="10151531" y="1409700"/>
            <a:ext cx="7696202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10151531" y="1866900"/>
            <a:ext cx="7696202" cy="7848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44852"/>
              </p:ext>
            </p:extLst>
          </p:nvPr>
        </p:nvGraphicFramePr>
        <p:xfrm>
          <a:off x="3505200" y="571500"/>
          <a:ext cx="14342533" cy="533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369">
                  <a:extLst>
                    <a:ext uri="{9D8B030D-6E8A-4147-A177-3AD203B41FA5}">
                      <a16:colId xmlns:a16="http://schemas.microsoft.com/office/drawing/2014/main" val="4094068489"/>
                    </a:ext>
                  </a:extLst>
                </a:gridCol>
                <a:gridCol w="9997631">
                  <a:extLst>
                    <a:ext uri="{9D8B030D-6E8A-4147-A177-3AD203B41FA5}">
                      <a16:colId xmlns:a16="http://schemas.microsoft.com/office/drawing/2014/main" val="168977652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794195240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714460778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예시자료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번호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638196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099" y="1059431"/>
            <a:ext cx="14401800" cy="90063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6383000" y="1055057"/>
            <a:ext cx="1367366" cy="88128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54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예시용</a:t>
            </a:r>
            <a:endParaRPr lang="en-US" altLang="ko-KR" sz="5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/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삭제할것</a:t>
            </a:r>
            <a:r>
              <a:rPr lang="en-US" altLang="ko-KR" sz="2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493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2400" u="sng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UI/UX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600" b="1" kern="0" spc="-300" dirty="0" err="1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인게임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화면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>
            <a:spLocks noChangeAspect="1"/>
          </p:cNvSpPr>
          <p:nvPr/>
        </p:nvSpPr>
        <p:spPr>
          <a:xfrm>
            <a:off x="533400" y="1866900"/>
            <a:ext cx="9618133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533399" y="14097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구성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533398" y="7734300"/>
            <a:ext cx="9618133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>
          <a:xfrm>
            <a:off x="533399" y="72771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특이사항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>
            <a:off x="10151531" y="1409700"/>
            <a:ext cx="7696202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10151531" y="1866900"/>
            <a:ext cx="7696202" cy="7848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44852"/>
              </p:ext>
            </p:extLst>
          </p:nvPr>
        </p:nvGraphicFramePr>
        <p:xfrm>
          <a:off x="3505200" y="571500"/>
          <a:ext cx="14342533" cy="533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369">
                  <a:extLst>
                    <a:ext uri="{9D8B030D-6E8A-4147-A177-3AD203B41FA5}">
                      <a16:colId xmlns:a16="http://schemas.microsoft.com/office/drawing/2014/main" val="4094068489"/>
                    </a:ext>
                  </a:extLst>
                </a:gridCol>
                <a:gridCol w="9997631">
                  <a:extLst>
                    <a:ext uri="{9D8B030D-6E8A-4147-A177-3AD203B41FA5}">
                      <a16:colId xmlns:a16="http://schemas.microsoft.com/office/drawing/2014/main" val="168977652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794195240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714460778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예시자료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번호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638196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579" y="1059000"/>
            <a:ext cx="14394840" cy="90072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6383000" y="1055057"/>
            <a:ext cx="1367366" cy="88128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54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예시용</a:t>
            </a:r>
            <a:endParaRPr lang="en-US" altLang="ko-KR" sz="5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/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삭제할것</a:t>
            </a:r>
            <a:r>
              <a:rPr lang="en-US" altLang="ko-KR" sz="2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067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85750" y="1194919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997984" y="342900"/>
            <a:ext cx="2292033" cy="1447800"/>
            <a:chOff x="7086600" y="342900"/>
            <a:chExt cx="2895200" cy="18288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6600" y="342900"/>
              <a:ext cx="2895200" cy="1828800"/>
            </a:xfrm>
            <a:prstGeom prst="rect">
              <a:avLst/>
            </a:prstGeom>
          </p:spPr>
        </p:pic>
        <p:sp>
          <p:nvSpPr>
            <p:cNvPr id="45" name="Object 45"/>
            <p:cNvSpPr txBox="1"/>
            <p:nvPr/>
          </p:nvSpPr>
          <p:spPr>
            <a:xfrm>
              <a:off x="7194219" y="777664"/>
              <a:ext cx="2683456" cy="12829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6000" b="1" kern="0" spc="-300" dirty="0" smtClean="0">
                  <a:solidFill>
                    <a:srgbClr val="0F0F0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Bold" pitchFamily="34" charset="0"/>
                </a:rPr>
                <a:t>목차</a:t>
              </a:r>
              <a:endParaRPr 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345017" y="2439667"/>
            <a:ext cx="310306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6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[ </a:t>
            </a:r>
            <a:r>
              <a:rPr lang="ko-KR" altLang="en-US" sz="36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개발 컨셉 </a:t>
            </a:r>
            <a:r>
              <a:rPr lang="en-US" altLang="ko-KR" sz="36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]</a:t>
            </a:r>
            <a:endParaRPr lang="en-US" sz="9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Object 8"/>
          <p:cNvSpPr txBox="1"/>
          <p:nvPr/>
        </p:nvSpPr>
        <p:spPr>
          <a:xfrm>
            <a:off x="2345017" y="3238500"/>
            <a:ext cx="3522383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개요</a:t>
            </a:r>
            <a:endParaRPr lang="en-US" altLang="ko-KR" sz="24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차별화 및 재미 요소</a:t>
            </a:r>
            <a:endParaRPr lang="en-US" altLang="ko-KR" sz="24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진행 스토리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구현 목록</a:t>
            </a:r>
            <a:endParaRPr lang="en-US" altLang="ko-KR" sz="24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46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2400" u="sng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UI/UX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600" b="1" kern="0" spc="-300" dirty="0" err="1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인게임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화면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>
            <a:spLocks noChangeAspect="1"/>
          </p:cNvSpPr>
          <p:nvPr/>
        </p:nvSpPr>
        <p:spPr>
          <a:xfrm>
            <a:off x="533400" y="1866900"/>
            <a:ext cx="9618133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533399" y="14097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구성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533398" y="7734300"/>
            <a:ext cx="9618133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>
          <a:xfrm>
            <a:off x="533399" y="72771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특이사항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>
            <a:off x="10151531" y="1409700"/>
            <a:ext cx="7696202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10151531" y="1866900"/>
            <a:ext cx="7696202" cy="7848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44852"/>
              </p:ext>
            </p:extLst>
          </p:nvPr>
        </p:nvGraphicFramePr>
        <p:xfrm>
          <a:off x="3505200" y="571500"/>
          <a:ext cx="14342533" cy="533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369">
                  <a:extLst>
                    <a:ext uri="{9D8B030D-6E8A-4147-A177-3AD203B41FA5}">
                      <a16:colId xmlns:a16="http://schemas.microsoft.com/office/drawing/2014/main" val="4094068489"/>
                    </a:ext>
                  </a:extLst>
                </a:gridCol>
                <a:gridCol w="9997631">
                  <a:extLst>
                    <a:ext uri="{9D8B030D-6E8A-4147-A177-3AD203B41FA5}">
                      <a16:colId xmlns:a16="http://schemas.microsoft.com/office/drawing/2014/main" val="168977652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794195240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714460778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예시자료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번호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638196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749" y="1059000"/>
            <a:ext cx="14386499" cy="90072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6383000" y="1055057"/>
            <a:ext cx="1367366" cy="88128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54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예시용</a:t>
            </a:r>
            <a:endParaRPr lang="en-US" altLang="ko-KR" sz="5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/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삭제할것</a:t>
            </a:r>
            <a:r>
              <a:rPr lang="en-US" altLang="ko-KR" sz="2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03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2400" u="sng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UI/UX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600" b="1" kern="0" spc="-300" dirty="0" err="1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인게임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화면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>
            <a:spLocks noChangeAspect="1"/>
          </p:cNvSpPr>
          <p:nvPr/>
        </p:nvSpPr>
        <p:spPr>
          <a:xfrm>
            <a:off x="533400" y="1866900"/>
            <a:ext cx="9618133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533399" y="14097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구성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533398" y="7734300"/>
            <a:ext cx="9618133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>
          <a:xfrm>
            <a:off x="533399" y="72771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특이사항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>
            <a:off x="10151531" y="1409700"/>
            <a:ext cx="7696202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10151531" y="1866900"/>
            <a:ext cx="7696202" cy="7848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44852"/>
              </p:ext>
            </p:extLst>
          </p:nvPr>
        </p:nvGraphicFramePr>
        <p:xfrm>
          <a:off x="3505200" y="571500"/>
          <a:ext cx="14342533" cy="533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369">
                  <a:extLst>
                    <a:ext uri="{9D8B030D-6E8A-4147-A177-3AD203B41FA5}">
                      <a16:colId xmlns:a16="http://schemas.microsoft.com/office/drawing/2014/main" val="4094068489"/>
                    </a:ext>
                  </a:extLst>
                </a:gridCol>
                <a:gridCol w="9997631">
                  <a:extLst>
                    <a:ext uri="{9D8B030D-6E8A-4147-A177-3AD203B41FA5}">
                      <a16:colId xmlns:a16="http://schemas.microsoft.com/office/drawing/2014/main" val="168977652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794195240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714460778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예시자료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번호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638196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409" y="1059000"/>
            <a:ext cx="14403180" cy="90072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6383000" y="1055057"/>
            <a:ext cx="1367366" cy="88128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54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예시용</a:t>
            </a:r>
            <a:endParaRPr lang="en-US" altLang="ko-KR" sz="54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/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삭제할것</a:t>
            </a:r>
            <a:r>
              <a:rPr lang="en-US" altLang="ko-KR" sz="2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500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85750" y="1194919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997984" y="342900"/>
            <a:ext cx="2292033" cy="1447800"/>
            <a:chOff x="7086600" y="342900"/>
            <a:chExt cx="2895200" cy="18288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6600" y="342900"/>
              <a:ext cx="2895200" cy="1828800"/>
            </a:xfrm>
            <a:prstGeom prst="rect">
              <a:avLst/>
            </a:prstGeom>
          </p:spPr>
        </p:pic>
        <p:sp>
          <p:nvSpPr>
            <p:cNvPr id="45" name="Object 45"/>
            <p:cNvSpPr txBox="1"/>
            <p:nvPr/>
          </p:nvSpPr>
          <p:spPr>
            <a:xfrm>
              <a:off x="7194219" y="777664"/>
              <a:ext cx="2683456" cy="12829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6000" b="1" kern="0" spc="-300" dirty="0" smtClean="0">
                  <a:solidFill>
                    <a:srgbClr val="0F0F0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Bold" pitchFamily="34" charset="0"/>
                </a:rPr>
                <a:t>목차</a:t>
              </a:r>
              <a:endParaRPr 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Object 8"/>
          <p:cNvSpPr txBox="1"/>
          <p:nvPr/>
        </p:nvSpPr>
        <p:spPr>
          <a:xfrm>
            <a:off x="13158177" y="5844845"/>
            <a:ext cx="278480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[ </a:t>
            </a:r>
            <a:r>
              <a:rPr lang="ko-KR" altLang="en-US" sz="36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개발 </a:t>
            </a:r>
            <a:r>
              <a:rPr lang="ko-KR" altLang="en-US" sz="36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과</a:t>
            </a:r>
            <a:r>
              <a:rPr lang="ko-KR" altLang="en-US" sz="36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정</a:t>
            </a:r>
            <a:r>
              <a:rPr lang="en-US" sz="36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]</a:t>
            </a:r>
            <a:endParaRPr lang="en-US" sz="9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Object 8"/>
          <p:cNvSpPr txBox="1"/>
          <p:nvPr/>
        </p:nvSpPr>
        <p:spPr>
          <a:xfrm>
            <a:off x="13158176" y="6667500"/>
            <a:ext cx="3958045" cy="11289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개발 일정</a:t>
            </a:r>
            <a:endParaRPr lang="en-US" altLang="ko-KR" sz="24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개발 과정 및 이슈</a:t>
            </a:r>
            <a:endParaRPr lang="en-US" altLang="ko-KR" sz="24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79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과정</a:t>
            </a:r>
            <a:endParaRPr lang="en-US" altLang="ko-KR" sz="2400" u="sng" kern="0" spc="-300" dirty="0" smtClean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79280" y="1462078"/>
            <a:ext cx="185178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2800" b="1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프로토타입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674096"/>
              </p:ext>
            </p:extLst>
          </p:nvPr>
        </p:nvGraphicFramePr>
        <p:xfrm>
          <a:off x="6324600" y="2400300"/>
          <a:ext cx="5638800" cy="716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654">
                  <a:extLst>
                    <a:ext uri="{9D8B030D-6E8A-4147-A177-3AD203B41FA5}">
                      <a16:colId xmlns:a16="http://schemas.microsoft.com/office/drawing/2014/main" val="2040513455"/>
                    </a:ext>
                  </a:extLst>
                </a:gridCol>
                <a:gridCol w="3812146">
                  <a:extLst>
                    <a:ext uri="{9D8B030D-6E8A-4147-A177-3AD203B41FA5}">
                      <a16:colId xmlns:a16="http://schemas.microsoft.com/office/drawing/2014/main" val="3461538499"/>
                    </a:ext>
                  </a:extLst>
                </a:gridCol>
              </a:tblGrid>
              <a:tr h="455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</a:t>
                      </a:r>
                      <a:endParaRPr lang="ko-KR" altLang="en-US" sz="1800" b="0" i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1800" b="0" i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831369"/>
                  </a:ext>
                </a:extLst>
              </a:tr>
              <a:tr h="49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088310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4387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568577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506719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20551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81644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512983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531853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884802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196223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986758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311468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961239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8334323" y="1462078"/>
            <a:ext cx="161935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알파 버전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173147" y="1462078"/>
            <a:ext cx="161935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베타 버전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852816"/>
              </p:ext>
            </p:extLst>
          </p:nvPr>
        </p:nvGraphicFramePr>
        <p:xfrm>
          <a:off x="485775" y="2400300"/>
          <a:ext cx="5638800" cy="561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654">
                  <a:extLst>
                    <a:ext uri="{9D8B030D-6E8A-4147-A177-3AD203B41FA5}">
                      <a16:colId xmlns:a16="http://schemas.microsoft.com/office/drawing/2014/main" val="2040513455"/>
                    </a:ext>
                  </a:extLst>
                </a:gridCol>
                <a:gridCol w="3812146">
                  <a:extLst>
                    <a:ext uri="{9D8B030D-6E8A-4147-A177-3AD203B41FA5}">
                      <a16:colId xmlns:a16="http://schemas.microsoft.com/office/drawing/2014/main" val="3461538499"/>
                    </a:ext>
                  </a:extLst>
                </a:gridCol>
              </a:tblGrid>
              <a:tr h="455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</a:t>
                      </a:r>
                      <a:endParaRPr lang="ko-KR" altLang="en-US" sz="1800" b="0" i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1800" b="0" i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831369"/>
                  </a:ext>
                </a:extLst>
              </a:tr>
              <a:tr h="49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088310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4387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568577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506719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20551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81644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512983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531853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884802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196223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386963"/>
              </p:ext>
            </p:extLst>
          </p:nvPr>
        </p:nvGraphicFramePr>
        <p:xfrm>
          <a:off x="12163424" y="2385164"/>
          <a:ext cx="5638800" cy="4577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654">
                  <a:extLst>
                    <a:ext uri="{9D8B030D-6E8A-4147-A177-3AD203B41FA5}">
                      <a16:colId xmlns:a16="http://schemas.microsoft.com/office/drawing/2014/main" val="2040513455"/>
                    </a:ext>
                  </a:extLst>
                </a:gridCol>
                <a:gridCol w="3812146">
                  <a:extLst>
                    <a:ext uri="{9D8B030D-6E8A-4147-A177-3AD203B41FA5}">
                      <a16:colId xmlns:a16="http://schemas.microsoft.com/office/drawing/2014/main" val="3461538499"/>
                    </a:ext>
                  </a:extLst>
                </a:gridCol>
              </a:tblGrid>
              <a:tr h="455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</a:t>
                      </a:r>
                      <a:endParaRPr lang="ko-KR" altLang="en-US" sz="1800" b="0" i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1800" b="0" i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831369"/>
                  </a:ext>
                </a:extLst>
              </a:tr>
              <a:tr h="49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088310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4387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568577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506719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20551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81644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512983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53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58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과정</a:t>
            </a:r>
            <a:endParaRPr lang="en-US" altLang="ko-KR" sz="2400" u="sng" kern="0" spc="-300" dirty="0" smtClean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과정 및 이슈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61974" y="1361450"/>
            <a:ext cx="830580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0000.00.00 :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기획 시작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0000.00.00 :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개발하는 과정 나열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9143999" y="1257300"/>
            <a:ext cx="0" cy="8610600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420224" y="1361450"/>
            <a:ext cx="8305800" cy="9325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0000.00.00 : **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문제 발생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0000.00.00 : **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문제 해결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342900" lvl="0" indent="-342900">
              <a:lnSpc>
                <a:spcPct val="150000"/>
              </a:lnSpc>
              <a:buFontTx/>
              <a:buChar char="-"/>
            </a:pP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@@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방법을 사용하여 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@@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으로 대체함 등등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342900" lvl="0" indent="-342900">
              <a:lnSpc>
                <a:spcPct val="150000"/>
              </a:lnSpc>
              <a:buFontTx/>
              <a:buChar char="-"/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문제를 해결한 방법 작성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6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5749" y="181871"/>
            <a:ext cx="16192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컨셉</a:t>
            </a:r>
            <a:endParaRPr lang="en-US" altLang="ko-KR" sz="2400" u="sng" kern="0" spc="-300" dirty="0" smtClean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769383"/>
              </p:ext>
            </p:extLst>
          </p:nvPr>
        </p:nvGraphicFramePr>
        <p:xfrm>
          <a:off x="3047999" y="1485897"/>
          <a:ext cx="12192000" cy="8229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1">
                  <a:extLst>
                    <a:ext uri="{9D8B030D-6E8A-4147-A177-3AD203B41FA5}">
                      <a16:colId xmlns:a16="http://schemas.microsoft.com/office/drawing/2014/main" val="2040513455"/>
                    </a:ext>
                  </a:extLst>
                </a:gridCol>
                <a:gridCol w="10591799">
                  <a:extLst>
                    <a:ext uri="{9D8B030D-6E8A-4147-A177-3AD203B41FA5}">
                      <a16:colId xmlns:a16="http://schemas.microsoft.com/office/drawing/2014/main" val="3461538499"/>
                    </a:ext>
                  </a:extLst>
                </a:gridCol>
              </a:tblGrid>
              <a:tr h="758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ko-KR" altLang="en-US" sz="2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240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831369"/>
                  </a:ext>
                </a:extLst>
              </a:tr>
              <a:tr h="663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첫번째 모험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088310"/>
                  </a:ext>
                </a:extLst>
              </a:tr>
              <a:tr h="689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장르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3D </a:t>
                      </a:r>
                      <a:r>
                        <a:rPr lang="ko-KR" altLang="en-US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사이드뷰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캐주얼 어드벤처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4387"/>
                  </a:ext>
                </a:extLst>
              </a:tr>
              <a:tr h="965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디바이스</a:t>
                      </a:r>
                      <a:endParaRPr lang="en-US" altLang="ko-KR" sz="1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PC</a:t>
                      </a:r>
                      <a:r>
                        <a:rPr lang="en-US" altLang="ko-KR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(Windows)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365695"/>
                  </a:ext>
                </a:extLst>
              </a:tr>
              <a:tr h="922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 의도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122507"/>
                  </a:ext>
                </a:extLst>
              </a:tr>
              <a:tr h="135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타겟층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</a:t>
                      </a:r>
                      <a:r>
                        <a:rPr lang="en-US" altLang="ko-KR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088016"/>
                  </a:ext>
                </a:extLst>
              </a:tr>
              <a:tr h="1034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265429"/>
                  </a:ext>
                </a:extLst>
              </a:tr>
              <a:tr h="922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줄 소개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178339"/>
                  </a:ext>
                </a:extLst>
              </a:tr>
              <a:tr h="922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 기간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0000.00.00 ~ 0000.00.00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777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37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컨셉</a:t>
            </a:r>
            <a:endParaRPr lang="en-US" altLang="ko-KR" sz="2400" u="sng" kern="0" spc="-300" dirty="0" smtClean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차별화 요소 및 재미요소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1303466"/>
            <a:ext cx="8534399" cy="82176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동화 속 백설공주의 </a:t>
            </a:r>
            <a:r>
              <a:rPr lang="ko-KR" altLang="en-US" sz="2800" b="1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뒷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이야기</a:t>
            </a:r>
            <a:endParaRPr lang="en-US" altLang="ko-KR" sz="2800" b="1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사람들이 흔히 알고 있는 백설공주라는 동화의 소재를 활용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→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친근하고 익숙한 스토리와 등장인물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→ 생각해보지 못 한 부분에 대한 궁금증 유발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2) 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타임 어택</a:t>
            </a:r>
            <a:endParaRPr lang="en-US" altLang="ko-KR" sz="2800" b="1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제한된 </a:t>
            </a:r>
            <a:r>
              <a:rPr lang="ko-KR" altLang="en-US" sz="2000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시간동안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난쟁이를 만족시켜 </a:t>
            </a:r>
            <a:r>
              <a:rPr lang="ko-KR" altLang="en-US" sz="2000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쫒겨나지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않는 것이 목표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→ </a:t>
            </a:r>
            <a:r>
              <a:rPr lang="ko-KR" altLang="en-US" sz="2000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스피드한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전개와 순간적인 </a:t>
            </a:r>
            <a:r>
              <a:rPr lang="ko-KR" altLang="en-US" sz="2000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몰입감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→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목표 달성을 위한 노력과 성취감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3) 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마녀의 등장과 </a:t>
            </a:r>
            <a:r>
              <a:rPr lang="ko-KR" altLang="en-US" sz="2800" b="1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독사과</a:t>
            </a:r>
            <a:endParaRPr lang="en-US" altLang="ko-KR" sz="2800" b="1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일반적인 쿠킹 게임과 달리 바쁜 와중에 등장하는 마녀와 </a:t>
            </a:r>
            <a:r>
              <a:rPr lang="ko-KR" altLang="en-US" sz="2000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독사과의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방해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→ </a:t>
            </a:r>
            <a:r>
              <a:rPr lang="ko-KR" altLang="en-US" sz="2000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랜덤적으로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발생하는 방해로 인한 재미요소 증가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→ 난쟁이의 만족도가 떨어질 수 있는 다양한 조건</a:t>
            </a:r>
            <a:endParaRPr lang="en-US" altLang="ko-KR" sz="28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→ 생각해야 하는 조건이 많아짐에 따른 난이도 증가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8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cxnSp>
        <p:nvCxnSpPr>
          <p:cNvPr id="12" name="직선 연결선 11"/>
          <p:cNvCxnSpPr>
            <a:stCxn id="11" idx="0"/>
            <a:endCxn id="11" idx="2"/>
          </p:cNvCxnSpPr>
          <p:nvPr/>
        </p:nvCxnSpPr>
        <p:spPr>
          <a:xfrm>
            <a:off x="9143999" y="1257300"/>
            <a:ext cx="0" cy="8610600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8"/>
          <p:cNvSpPr txBox="1"/>
          <p:nvPr/>
        </p:nvSpPr>
        <p:spPr>
          <a:xfrm>
            <a:off x="9315450" y="1300200"/>
            <a:ext cx="8534399" cy="41549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4) 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난쟁이의 집 </a:t>
            </a: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아늑한 공간</a:t>
            </a:r>
            <a:endParaRPr lang="en-US" altLang="ko-KR" sz="2800" b="1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A)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게임의 급박한 분위기와 반대되는 평화롭고 따뜻한 공간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B)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공간 곳곳에 묻어있는 백설공주 이야기와 레시피의 힌트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→ 비교되는 분위기로 인해 극대화되는 속도감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→ 공간이 주는 디테일로 </a:t>
            </a:r>
            <a:r>
              <a:rPr lang="ko-KR" altLang="en-US" sz="2000" kern="0" spc="-2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몰입감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증가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8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15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컨셉</a:t>
            </a:r>
            <a:endParaRPr lang="en-US" altLang="ko-KR" sz="2400" u="sng" kern="0" spc="-300" dirty="0" smtClean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스토리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1303466"/>
            <a:ext cx="8534399" cy="6832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발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단</a:t>
            </a:r>
            <a:endParaRPr lang="en-US" altLang="ko-KR" sz="2800" b="1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스토리의 시작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2) 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전개</a:t>
            </a:r>
            <a:endParaRPr lang="en-US" altLang="ko-KR" sz="2800" b="1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스토리가 전개되는 방식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3) 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위기</a:t>
            </a:r>
            <a:endParaRPr lang="en-US" altLang="ko-KR" sz="2800" b="1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스토리의 갈등 시작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4) 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절정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스토리의 갈등 최고치 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or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결말이 나오기 직전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143999" y="1257300"/>
            <a:ext cx="0" cy="8610600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8"/>
          <p:cNvSpPr txBox="1"/>
          <p:nvPr/>
        </p:nvSpPr>
        <p:spPr>
          <a:xfrm>
            <a:off x="9315450" y="1300200"/>
            <a:ext cx="8534399" cy="36933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5)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결말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A.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성공 엔딩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B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실패 엔딩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8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54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컨셉</a:t>
            </a:r>
            <a:endParaRPr lang="en-US" altLang="ko-KR" sz="2400" u="sng" kern="0" spc="-300" dirty="0" smtClean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목록 </a:t>
            </a:r>
            <a:r>
              <a:rPr lang="en-US" altLang="ko-KR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r>
              <a:rPr lang="en-US" altLang="ko-KR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6547448"/>
            <a:ext cx="17221200" cy="21236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</a:t>
            </a:r>
            <a:r>
              <a:rPr lang="ko-KR" altLang="en-US" sz="28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구현 강조 포인트</a:t>
            </a:r>
            <a:endParaRPr lang="en-US" altLang="ko-KR" sz="2800" b="1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A. VR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플랫폼에 맞춰 최대한 멀미가 느껴지지 않는 </a:t>
            </a:r>
            <a:r>
              <a:rPr lang="ko-KR" altLang="en-US" sz="2000" b="1" kern="0" spc="-200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공간감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과 </a:t>
            </a:r>
            <a:r>
              <a:rPr lang="ko-KR" altLang="en-US" sz="2000" b="1" kern="0" spc="-200" dirty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시야</a:t>
            </a:r>
            <a:endParaRPr lang="en-US" altLang="ko-KR" sz="2000" b="1" kern="0" spc="-200" dirty="0" smtClean="0"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B.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직접 잡아서 옮기고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합쳐서 음식 완성 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그립 시스템</a:t>
            </a: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C. </a:t>
            </a:r>
            <a:r>
              <a:rPr lang="ko-KR" altLang="en-US" sz="20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활동적인 모션을 위한 다양한 조합 도구 활용</a:t>
            </a:r>
            <a:endParaRPr lang="en-US" altLang="ko-KR" sz="20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793452"/>
              </p:ext>
            </p:extLst>
          </p:nvPr>
        </p:nvGraphicFramePr>
        <p:xfrm>
          <a:off x="533400" y="1485900"/>
          <a:ext cx="8305800" cy="4832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40513455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3461538499"/>
                    </a:ext>
                  </a:extLst>
                </a:gridCol>
              </a:tblGrid>
              <a:tr h="455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endParaRPr lang="ko-KR" altLang="en-US" sz="1800" b="0" i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800" b="0" i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831369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 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</a:t>
                      </a: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이름</a:t>
                      </a:r>
                      <a:r>
                        <a:rPr lang="en-US" altLang="ko-KR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버튼</a:t>
                      </a:r>
                      <a:r>
                        <a:rPr lang="en-US" altLang="ko-KR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 버튼</a:t>
                      </a:r>
                      <a:r>
                        <a:rPr lang="en-US" altLang="ko-KR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 버튼 등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4387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</a:t>
                      </a:r>
                      <a:r>
                        <a:rPr lang="ko-KR" altLang="en-US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팝업창</a:t>
                      </a:r>
                      <a:endParaRPr lang="ko-KR" altLang="en-US" sz="1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방법 설명 글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닫기 버튼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030480"/>
                  </a:ext>
                </a:extLst>
              </a:tr>
              <a:tr h="754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 화면</a:t>
                      </a:r>
                      <a:endParaRPr lang="en-US" altLang="ko-KR" sz="1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스테이지별로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몬스터 배치</a:t>
                      </a:r>
                      <a:endParaRPr lang="en-US" altLang="ko-KR" sz="1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: 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얼굴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체력바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스태미나바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버튼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568577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엔딩 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엔딩</a:t>
                      </a: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멘트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재시도 버튼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 버튼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506719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정보</a:t>
                      </a:r>
                      <a:r>
                        <a:rPr lang="en-US" altLang="ko-KR" sz="18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팝업창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캐릭터의 장비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능력치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20551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</a:t>
                      </a:r>
                      <a:r>
                        <a:rPr lang="ko-KR" altLang="en-US" sz="18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팝업창</a:t>
                      </a:r>
                      <a:endParaRPr lang="ko-KR" altLang="en-US" sz="1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이어하기</a:t>
                      </a:r>
                      <a:r>
                        <a:rPr lang="en-US" altLang="ko-KR" sz="1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8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음소거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 텍스트</a:t>
                      </a:r>
                      <a:r>
                        <a:rPr lang="en-US" altLang="ko-KR" sz="18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80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닫기 버튼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327511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104405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22975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441589"/>
              </p:ext>
            </p:extLst>
          </p:nvPr>
        </p:nvGraphicFramePr>
        <p:xfrm>
          <a:off x="9448800" y="1485900"/>
          <a:ext cx="8305800" cy="4845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40513455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3461538499"/>
                    </a:ext>
                  </a:extLst>
                </a:gridCol>
              </a:tblGrid>
              <a:tr h="455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1800" b="0" i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800" b="0" i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831369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 시스템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 캐릭터 이동 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</a:t>
                      </a: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960074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 시스템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좌클릭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가장 가까운 몬스터를 향해 달려가며 공격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438249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체력 시스템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 받을 때마다 감소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0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되면 게임 오버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049462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스태미나 시스템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달릴 때 감소되고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달리지 않을 때 자동 충전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75694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능력치</a:t>
                      </a:r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시스템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공격을 하거나 공격을 받을 때 증가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342858"/>
                  </a:ext>
                </a:extLst>
              </a:tr>
              <a:tr h="766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 기억 시스템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플레이어가 죽었을 때 재시도를 하면</a:t>
                      </a:r>
                      <a:endParaRPr lang="en-US" altLang="ko-KR" sz="1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죽은 위치에서 다시 살아나도록 위치 저장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601045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94772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74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7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컨셉</a:t>
            </a:r>
            <a:endParaRPr lang="en-US" altLang="ko-KR" sz="2400" u="sng" kern="0" spc="-300" dirty="0" smtClean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목록 </a:t>
            </a:r>
            <a:r>
              <a:rPr lang="en-US" altLang="ko-KR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리소스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553451" y="1439270"/>
            <a:ext cx="9277349" cy="821968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에셋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사진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링크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759168"/>
              </p:ext>
            </p:extLst>
          </p:nvPr>
        </p:nvGraphicFramePr>
        <p:xfrm>
          <a:off x="533400" y="1512420"/>
          <a:ext cx="7772400" cy="6339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625">
                  <a:extLst>
                    <a:ext uri="{9D8B030D-6E8A-4147-A177-3AD203B41FA5}">
                      <a16:colId xmlns:a16="http://schemas.microsoft.com/office/drawing/2014/main" val="2040513455"/>
                    </a:ext>
                  </a:extLst>
                </a:gridCol>
                <a:gridCol w="5438775">
                  <a:extLst>
                    <a:ext uri="{9D8B030D-6E8A-4147-A177-3AD203B41FA5}">
                      <a16:colId xmlns:a16="http://schemas.microsoft.com/office/drawing/2014/main" val="3461538499"/>
                    </a:ext>
                  </a:extLst>
                </a:gridCol>
              </a:tblGrid>
              <a:tr h="455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 리소스</a:t>
                      </a:r>
                      <a:endParaRPr lang="ko-KR" altLang="en-US" sz="1800" b="0" i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내용</a:t>
                      </a:r>
                      <a:endParaRPr lang="ko-KR" altLang="en-US" sz="1800" b="0" i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831369"/>
                  </a:ext>
                </a:extLst>
              </a:tr>
              <a:tr h="7368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</a:t>
                      </a:r>
                      <a:r>
                        <a:rPr lang="ko-KR" altLang="en-US" sz="1800" b="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캐릭터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여자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귀여운 이미지</a:t>
                      </a:r>
                      <a:endParaRPr lang="en-US" altLang="ko-KR" sz="1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 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점프</a:t>
                      </a:r>
                      <a:r>
                        <a:rPr lang="en-US" altLang="ko-KR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피격</a:t>
                      </a:r>
                      <a:r>
                        <a:rPr lang="en-US" altLang="ko-KR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죽음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08831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몬스터 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슬라임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귀여운 이미지</a:t>
                      </a:r>
                      <a:endParaRPr lang="en-US" altLang="ko-KR" sz="1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 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</a:t>
                      </a:r>
                      <a:r>
                        <a:rPr lang="en-US" altLang="ko-KR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피격</a:t>
                      </a:r>
                      <a:r>
                        <a:rPr lang="en-US" altLang="ko-KR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죽음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438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몬스터 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보스</a:t>
                      </a:r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무서운 이미지</a:t>
                      </a:r>
                      <a:endParaRPr lang="en-US" altLang="ko-KR" sz="1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 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</a:t>
                      </a:r>
                      <a:r>
                        <a:rPr lang="en-US" altLang="ko-KR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피격</a:t>
                      </a:r>
                      <a:r>
                        <a:rPr lang="en-US" altLang="ko-KR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죽음</a:t>
                      </a:r>
                      <a:endParaRPr lang="ko-KR" altLang="en-US" sz="1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568577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아이템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빨간 </a:t>
                      </a:r>
                      <a:r>
                        <a:rPr lang="ko-KR" altLang="en-US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포션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파란 </a:t>
                      </a:r>
                      <a:r>
                        <a:rPr lang="ko-KR" altLang="en-US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포션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506719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무기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단검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쌍검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화살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20551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434164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703465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ex) </a:t>
                      </a:r>
                      <a:r>
                        <a:rPr lang="ko-KR" altLang="en-US" sz="2000" b="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탐험보드</a:t>
                      </a:r>
                      <a:r>
                        <a:rPr lang="en-US" altLang="ko-KR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000" b="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</a:t>
                      </a:r>
                      <a:r>
                        <a:rPr lang="en-US" altLang="ko-KR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탐험맵</a:t>
                      </a:r>
                      <a:r>
                        <a:rPr lang="en-US" altLang="ko-KR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 </a:t>
                      </a:r>
                      <a:r>
                        <a:rPr lang="ko-KR" altLang="en-US" sz="2000" b="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결투장맵</a:t>
                      </a:r>
                      <a:r>
                        <a:rPr lang="en-US" altLang="ko-KR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410142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ex) </a:t>
                      </a:r>
                      <a:r>
                        <a:rPr lang="ko-KR" altLang="en-US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세트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그림자 캐릭터 외형</a:t>
                      </a:r>
                      <a:r>
                        <a:rPr lang="en-US" altLang="ko-KR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동작 </a:t>
                      </a:r>
                      <a:r>
                        <a:rPr lang="en-US" altLang="ko-KR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x2(</a:t>
                      </a:r>
                      <a:r>
                        <a:rPr lang="ko-KR" altLang="en-US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남녀</a:t>
                      </a:r>
                      <a:r>
                        <a:rPr lang="en-US" altLang="ko-KR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674379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901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21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85750" y="1194919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997984" y="342900"/>
            <a:ext cx="2292033" cy="1447800"/>
            <a:chOff x="7086600" y="342900"/>
            <a:chExt cx="2895200" cy="18288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6600" y="342900"/>
              <a:ext cx="2895200" cy="1828800"/>
            </a:xfrm>
            <a:prstGeom prst="rect">
              <a:avLst/>
            </a:prstGeom>
          </p:spPr>
        </p:pic>
        <p:sp>
          <p:nvSpPr>
            <p:cNvPr id="45" name="Object 45"/>
            <p:cNvSpPr txBox="1"/>
            <p:nvPr/>
          </p:nvSpPr>
          <p:spPr>
            <a:xfrm>
              <a:off x="7194219" y="777664"/>
              <a:ext cx="2683456" cy="12829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6000" b="1" kern="0" spc="-300" dirty="0" smtClean="0">
                  <a:solidFill>
                    <a:srgbClr val="0F0F0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Bold" pitchFamily="34" charset="0"/>
                </a:rPr>
                <a:t>목차</a:t>
              </a:r>
              <a:endParaRPr 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2" name="Object 8"/>
          <p:cNvSpPr txBox="1"/>
          <p:nvPr/>
        </p:nvSpPr>
        <p:spPr>
          <a:xfrm>
            <a:off x="7502557" y="2439668"/>
            <a:ext cx="323100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36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[ </a:t>
            </a:r>
            <a:r>
              <a:rPr lang="ko-KR" altLang="en-US" sz="36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게임 구성 </a:t>
            </a:r>
            <a:r>
              <a:rPr lang="en-US" altLang="ko-KR" sz="36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]</a:t>
            </a:r>
            <a:endParaRPr lang="en-US" sz="9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Object 8"/>
          <p:cNvSpPr txBox="1"/>
          <p:nvPr/>
        </p:nvSpPr>
        <p:spPr>
          <a:xfrm>
            <a:off x="7758415" y="3238500"/>
            <a:ext cx="4447797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게임 흐름도</a:t>
            </a:r>
            <a:endParaRPr lang="en-US" altLang="ko-KR" sz="24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플레이 시나리오</a:t>
            </a:r>
            <a:endParaRPr lang="en-US" altLang="ko-KR" sz="24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아이템 구성</a:t>
            </a:r>
            <a:endParaRPr lang="en-US" altLang="ko-KR" sz="24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월드</a:t>
            </a:r>
            <a:r>
              <a:rPr lang="en-US" altLang="ko-KR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</a:t>
            </a:r>
            <a:r>
              <a:rPr lang="ko-KR" altLang="en-US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스테이지</a:t>
            </a:r>
            <a:r>
              <a:rPr lang="en-US" altLang="ko-KR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 </a:t>
            </a:r>
            <a:r>
              <a:rPr lang="ko-KR" altLang="en-US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구성</a:t>
            </a:r>
            <a:endParaRPr lang="en-US" altLang="ko-KR" sz="24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등장인물 구성</a:t>
            </a:r>
            <a:endParaRPr lang="en-US" altLang="ko-KR" sz="2400" kern="0" spc="-2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본인 게임의</a:t>
            </a:r>
            <a:r>
              <a:rPr lang="en-US" altLang="ko-KR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주요 시스템 </a:t>
            </a:r>
            <a:r>
              <a:rPr lang="en-US" altLang="ko-KR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본인 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게임의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주요 </a:t>
            </a:r>
            <a:r>
              <a:rPr lang="ko-KR" altLang="en-US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시스템 </a:t>
            </a:r>
            <a:r>
              <a:rPr lang="en-US" altLang="ko-KR" sz="2400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11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2032</Words>
  <Application>Microsoft Office PowerPoint</Application>
  <PresentationFormat>사용자 지정</PresentationFormat>
  <Paragraphs>668</Paragraphs>
  <Slides>34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?? ??</vt:lpstr>
      <vt:lpstr>Gmarket Sans Bold</vt:lpstr>
      <vt:lpstr>Gmarket Sans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강형석</dc:creator>
  <cp:lastModifiedBy>강형석</cp:lastModifiedBy>
  <cp:revision>69</cp:revision>
  <dcterms:created xsi:type="dcterms:W3CDTF">2022-04-21T18:31:52Z</dcterms:created>
  <dcterms:modified xsi:type="dcterms:W3CDTF">2022-11-25T05:39:54Z</dcterms:modified>
</cp:coreProperties>
</file>