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12" r:id="rId3"/>
    <p:sldId id="297" r:id="rId4"/>
    <p:sldId id="315" r:id="rId5"/>
    <p:sldId id="314" r:id="rId6"/>
    <p:sldId id="305" r:id="rId7"/>
    <p:sldId id="280" r:id="rId8"/>
    <p:sldId id="292" r:id="rId9"/>
    <p:sldId id="30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57" autoAdjust="0"/>
  </p:normalViewPr>
  <p:slideViewPr>
    <p:cSldViewPr>
      <p:cViewPr>
        <p:scale>
          <a:sx n="100" d="100"/>
          <a:sy n="100" d="100"/>
        </p:scale>
        <p:origin x="-1950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A1D4-78F9-4496-8D1B-4FA79A27D74D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24C-A3FC-4AC5-8B14-A64EAD76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A1D4-78F9-4496-8D1B-4FA79A27D74D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24C-A3FC-4AC5-8B14-A64EAD76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A1D4-78F9-4496-8D1B-4FA79A27D74D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24C-A3FC-4AC5-8B14-A64EAD76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A1D4-78F9-4496-8D1B-4FA79A27D74D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24C-A3FC-4AC5-8B14-A64EAD76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A1D4-78F9-4496-8D1B-4FA79A27D74D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24C-A3FC-4AC5-8B14-A64EAD76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A1D4-78F9-4496-8D1B-4FA79A27D74D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24C-A3FC-4AC5-8B14-A64EAD76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A1D4-78F9-4496-8D1B-4FA79A27D74D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24C-A3FC-4AC5-8B14-A64EAD76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A1D4-78F9-4496-8D1B-4FA79A27D74D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24C-A3FC-4AC5-8B14-A64EAD76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A1D4-78F9-4496-8D1B-4FA79A27D74D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24C-A3FC-4AC5-8B14-A64EAD76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A1D4-78F9-4496-8D1B-4FA79A27D74D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24C-A3FC-4AC5-8B14-A64EAD76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A1D4-78F9-4496-8D1B-4FA79A27D74D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1824C-A3FC-4AC5-8B14-A64EAD76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A1D4-78F9-4496-8D1B-4FA79A27D74D}" type="datetimeFigureOut">
              <a:rPr lang="en-US" smtClean="0"/>
              <a:pPr/>
              <a:t>2/21/2012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1824C-A3FC-4AC5-8B14-A64EAD761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Experiment</a:t>
            </a:r>
            <a:endParaRPr lang="en-US" dirty="0"/>
          </a:p>
        </p:txBody>
      </p:sp>
      <p:pic>
        <p:nvPicPr>
          <p:cNvPr id="11" name="Picture 2" descr="VEPcollec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399189"/>
            <a:ext cx="7772400" cy="2230211"/>
          </a:xfrm>
          <a:prstGeom prst="rect">
            <a:avLst/>
          </a:prstGeom>
          <a:noFill/>
        </p:spPr>
      </p:pic>
      <p:pic>
        <p:nvPicPr>
          <p:cNvPr id="13" name="Picture 4" descr="spiral_movie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676400"/>
            <a:ext cx="2514600" cy="25146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5943600" y="4648200"/>
            <a:ext cx="934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V(</a:t>
            </a:r>
            <a:r>
              <a:rPr lang="en-US" dirty="0" err="1" smtClean="0"/>
              <a:t>e,p,t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95800" y="2286000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V(5, 3 ,1:250)  =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1676400"/>
            <a:ext cx="17526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8"/>
          <p:cNvGrpSpPr/>
          <p:nvPr/>
        </p:nvGrpSpPr>
        <p:grpSpPr>
          <a:xfrm>
            <a:off x="3275191" y="1969008"/>
            <a:ext cx="1752600" cy="621792"/>
            <a:chOff x="3200400" y="1969008"/>
            <a:chExt cx="1752600" cy="621792"/>
          </a:xfrm>
        </p:grpSpPr>
        <p:cxnSp>
          <p:nvCxnSpPr>
            <p:cNvPr id="23" name="Elbow Connector 22"/>
            <p:cNvCxnSpPr/>
            <p:nvPr/>
          </p:nvCxnSpPr>
          <p:spPr>
            <a:xfrm flipV="1">
              <a:off x="3200400" y="1981200"/>
              <a:ext cx="1752600" cy="609600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4785517" y="2117107"/>
              <a:ext cx="304800" cy="860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 rot="5400000" flipH="1" flipV="1">
            <a:off x="3212622" y="3162300"/>
            <a:ext cx="22098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200" y="3810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Electrode #5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Patch #3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Methods </a:t>
            </a:r>
            <a:r>
              <a:rPr lang="en-US" smtClean="0"/>
              <a:t>(Revisited)</a:t>
            </a: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6311660" y="2324100"/>
            <a:ext cx="92734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78060" y="1905000"/>
            <a:ext cx="1981200" cy="15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124200" y="2324100"/>
            <a:ext cx="94627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23241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f/MRI per patch</a:t>
            </a:r>
          </a:p>
          <a:p>
            <a:pPr algn="ctr"/>
            <a:r>
              <a:rPr lang="en-US" dirty="0" smtClean="0"/>
              <a:t>Sensor Config.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412876"/>
              </p:ext>
            </p:extLst>
          </p:nvPr>
        </p:nvGraphicFramePr>
        <p:xfrm>
          <a:off x="7696200" y="2195513"/>
          <a:ext cx="10064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177480" imgH="177480" progId="Equation.DSMT4">
                  <p:embed/>
                </p:oleObj>
              </mc:Choice>
              <mc:Fallback>
                <p:oleObj name="Equation" r:id="rId3" imgW="177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195513"/>
                        <a:ext cx="10064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419600" y="22098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Typical Inverse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Generator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Inverse Operator for a Single Patch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/>
              </a:bodyPr>
              <a:lstStyle/>
              <a:p>
                <a:pPr algn="ctr">
                  <a:buNone/>
                </a:pPr>
                <a:r>
                  <a:rPr lang="en-US" b="0" dirty="0" smtClean="0"/>
                  <a:t>Given the forward model: </a:t>
                </a: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algn="ctr">
                  <a:buNone/>
                </a:pPr>
                <a:endParaRPr lang="en-US" dirty="0" smtClean="0"/>
              </a:p>
              <a:p>
                <a:pPr algn="ctr">
                  <a:buNone/>
                </a:pPr>
                <a:r>
                  <a:rPr lang="en-US" sz="1600" dirty="0" smtClean="0"/>
                  <a:t>Find the estimate of T so as to minimize the error between observed and estimated data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.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</m:oMath>
                </a14:m>
                <a:endParaRPr lang="en-US" sz="1600" b="0" i="0" dirty="0" smtClean="0">
                  <a:latin typeface="Cambria Math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groupCh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704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Methods </a:t>
            </a:r>
            <a:r>
              <a:rPr lang="en-US" smtClean="0"/>
              <a:t>(Revisited)</a:t>
            </a:r>
            <a:endParaRPr lang="en-US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6311660" y="4686300"/>
            <a:ext cx="92734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78060" y="4267200"/>
            <a:ext cx="1981200" cy="15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124200" y="4686300"/>
            <a:ext cx="94627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472576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f/MRI per patch</a:t>
            </a:r>
          </a:p>
          <a:p>
            <a:pPr algn="ctr"/>
            <a:r>
              <a:rPr lang="en-US" dirty="0" smtClean="0"/>
              <a:t>Sensor Config.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96 patch Multifocal VEP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57942"/>
              </p:ext>
            </p:extLst>
          </p:nvPr>
        </p:nvGraphicFramePr>
        <p:xfrm>
          <a:off x="7696200" y="4506118"/>
          <a:ext cx="12223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506118"/>
                        <a:ext cx="12223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444760" y="456307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Empirical Inverse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Generator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Inverse Operator for the Ensemble Set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lnSpcReduction="10000"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algn="ctr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groupCh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lim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lim>
                      </m:limLow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algn="ctr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algn="ctr">
                  <a:buNone/>
                </a:pPr>
                <a:r>
                  <a:rPr lang="en-US" b="0" dirty="0" smtClean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US" i="1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i="1" dirty="0" smtClean="0"/>
                  <a:t>, i.e. Estimated time courses are constrained to be the same for all patches.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963" r="-2074" b="-3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1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Methods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990600" y="1279467"/>
          <a:ext cx="7162800" cy="527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Artwork" r:id="rId3" imgW="17377997" imgH="12800000" progId="Adobe.Illustrator.15.1">
                  <p:embed/>
                </p:oleObj>
              </mc:Choice>
              <mc:Fallback>
                <p:oleObj name="Artwork" r:id="rId3" imgW="17377997" imgH="12800000" progId="Adobe.Illustrator.15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79467"/>
                        <a:ext cx="7162800" cy="5273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oward model layout_TC_left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9200" y="663618"/>
            <a:ext cx="6400800" cy="5691146"/>
          </a:xfrm>
          <a:ln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 – Visual Experiments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head topo c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5257800"/>
            <a:ext cx="1208882" cy="1143000"/>
          </a:xfrm>
          <a:prstGeom prst="rect">
            <a:avLst/>
          </a:prstGeom>
          <a:noFill/>
        </p:spPr>
      </p:pic>
      <p:pic>
        <p:nvPicPr>
          <p:cNvPr id="11" name="Picture 8" descr="head topo c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2718" y="5486400"/>
            <a:ext cx="1208882" cy="1143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Topography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Common Topography Assumption</a:t>
            </a:r>
          </a:p>
          <a:p>
            <a:pPr lvl="1"/>
            <a:r>
              <a:rPr lang="en-US" dirty="0" smtClean="0"/>
              <a:t>We make the assumption that a given patch always gives identical sensor weighting, regardless of the content.</a:t>
            </a:r>
          </a:p>
          <a:p>
            <a:pPr lvl="1"/>
            <a:r>
              <a:rPr lang="en-US" dirty="0" smtClean="0"/>
              <a:t>E.g. F(s, t, </a:t>
            </a:r>
            <a:r>
              <a:rPr lang="en-US" dirty="0" err="1" smtClean="0"/>
              <a:t>contrast_task</a:t>
            </a:r>
            <a:r>
              <a:rPr lang="en-US" dirty="0" smtClean="0"/>
              <a:t>) = F(s, t, </a:t>
            </a:r>
            <a:r>
              <a:rPr lang="en-US" dirty="0" err="1" smtClean="0"/>
              <a:t>color_task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" name="Picture 6" descr="0p2sec_stim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5722572" y="4031028"/>
            <a:ext cx="1427162" cy="1442306"/>
          </a:xfrm>
          <a:prstGeom prst="rect">
            <a:avLst/>
          </a:prstGeom>
          <a:noFill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267200"/>
            <a:ext cx="14478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Equations &amp;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1724025"/>
          <a:ext cx="47847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6" name="Equation" r:id="rId3" imgW="1993680" imgH="457200" progId="Equation.DSMT4">
                  <p:embed/>
                </p:oleObj>
              </mc:Choice>
              <mc:Fallback>
                <p:oleObj name="Equation" r:id="rId3" imgW="19936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24025"/>
                        <a:ext cx="4784725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176338" y="2728913"/>
          <a:ext cx="54816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7" name="Equation" r:id="rId5" imgW="2286000" imgH="253800" progId="Equation.DSMT4">
                  <p:embed/>
                </p:oleObj>
              </mc:Choice>
              <mc:Fallback>
                <p:oleObj name="Equation" r:id="rId5" imgW="228600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728913"/>
                        <a:ext cx="5481637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04800" y="3810000"/>
          <a:ext cx="17970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8" name="Equation" r:id="rId7" imgW="749160" imgH="228600" progId="Equation.DSMT4">
                  <p:embed/>
                </p:oleObj>
              </mc:Choice>
              <mc:Fallback>
                <p:oleObj name="Equation" r:id="rId7" imgW="74916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17970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743200" y="37338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9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3800"/>
                        <a:ext cx="14001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4419600" y="3657600"/>
          <a:ext cx="17970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0"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657600"/>
                        <a:ext cx="179705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281113" y="5334000"/>
          <a:ext cx="56070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1" name="Equation" r:id="rId13" imgW="2336760" imgH="253800" progId="Equation.DSMT4">
                  <p:embed/>
                </p:oleObj>
              </mc:Choice>
              <mc:Fallback>
                <p:oleObj name="Equation" r:id="rId13" imgW="233676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5334000"/>
                        <a:ext cx="560705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2682875" y="4313238"/>
          <a:ext cx="15224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Equation" r:id="rId15" imgW="634680" imgH="228600" progId="Equation.DSMT4">
                  <p:embed/>
                </p:oleObj>
              </mc:Choice>
              <mc:Fallback>
                <p:oleObj name="Equation" r:id="rId15" imgW="6346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4313238"/>
                        <a:ext cx="1522413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4352</TotalTime>
  <Words>281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Artwork</vt:lpstr>
      <vt:lpstr>Equation</vt:lpstr>
      <vt:lpstr>Visual Experiment</vt:lpstr>
      <vt:lpstr>Methods (Revisited)</vt:lpstr>
      <vt:lpstr>Inverse Operator for a Single Patch</vt:lpstr>
      <vt:lpstr>Methods (Revisited)</vt:lpstr>
      <vt:lpstr>Inverse Operator for the Ensemble Set</vt:lpstr>
      <vt:lpstr>Overview of Methods</vt:lpstr>
      <vt:lpstr>Background – Visual Experiments</vt:lpstr>
      <vt:lpstr>Common Topography</vt:lpstr>
      <vt:lpstr>Equations &amp; Notations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</dc:creator>
  <cp:lastModifiedBy>ak29</cp:lastModifiedBy>
  <cp:revision>636</cp:revision>
  <dcterms:created xsi:type="dcterms:W3CDTF">2011-06-24T06:10:45Z</dcterms:created>
  <dcterms:modified xsi:type="dcterms:W3CDTF">2012-02-21T19:00:46Z</dcterms:modified>
</cp:coreProperties>
</file>