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85" r:id="rId11"/>
    <p:sldId id="275" r:id="rId12"/>
    <p:sldId id="287" r:id="rId13"/>
    <p:sldId id="277" r:id="rId14"/>
    <p:sldId id="272" r:id="rId15"/>
    <p:sldId id="273" r:id="rId16"/>
    <p:sldId id="276" r:id="rId17"/>
    <p:sldId id="265" r:id="rId18"/>
    <p:sldId id="278" r:id="rId19"/>
    <p:sldId id="266" r:id="rId20"/>
    <p:sldId id="267" r:id="rId21"/>
    <p:sldId id="268" r:id="rId22"/>
    <p:sldId id="269" r:id="rId23"/>
    <p:sldId id="270" r:id="rId24"/>
    <p:sldId id="271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7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10484223" y="0"/>
            <a:ext cx="3415553" cy="3415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11080378" y="3415554"/>
            <a:ext cx="4249272" cy="4249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3415553" y="3415554"/>
            <a:ext cx="4249272" cy="424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0" y="0"/>
            <a:ext cx="4249272" cy="4249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4249272" y="0"/>
            <a:ext cx="3415553" cy="3415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0" y="4249270"/>
            <a:ext cx="3415553" cy="3415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7664825" y="3429000"/>
            <a:ext cx="3415553" cy="3415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7839" r="20830" b="14704"/>
          <a:stretch/>
        </p:blipFill>
        <p:spPr>
          <a:xfrm>
            <a:off x="7664825" y="4484"/>
            <a:ext cx="4249272" cy="424927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Rockwell Extra Bold" panose="02060903040505020403" pitchFamily="18" charset="0"/>
              </a:rPr>
              <a:t>Advanced Machine Learning</a:t>
            </a:r>
            <a:endParaRPr lang="en-US" b="1" dirty="0">
              <a:latin typeface="Rockwell Extra Bold" panose="02060903040505020403" pitchFamily="18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where do we get the dictionary </a:t>
            </a:r>
            <a:r>
              <a:rPr lang="en-US" dirty="0" smtClean="0"/>
              <a:t>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pre-calculated dictionaries built from a huge dataset of natural images over time.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Learn </a:t>
            </a:r>
            <a:r>
              <a:rPr lang="en-US" dirty="0">
                <a:solidFill>
                  <a:srgbClr val="FF0000"/>
                </a:solidFill>
              </a:rPr>
              <a:t>a dictionary from the given set of training signals : </a:t>
            </a:r>
            <a:r>
              <a:rPr lang="en-US" dirty="0"/>
              <a:t>Has proven </a:t>
            </a:r>
            <a:r>
              <a:rPr lang="en-US" dirty="0" smtClean="0"/>
              <a:t>   to </a:t>
            </a:r>
            <a:r>
              <a:rPr lang="en-US" dirty="0"/>
              <a:t>dramatically improve signal reconstruction.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here comes the problem of </a:t>
            </a:r>
            <a:r>
              <a:rPr lang="en-US" b="1" dirty="0">
                <a:solidFill>
                  <a:srgbClr val="FF0000"/>
                </a:solidFill>
              </a:rPr>
              <a:t>Dictionary Learning</a:t>
            </a:r>
            <a:r>
              <a:rPr lang="en-US" b="1" dirty="0" smtClean="0">
                <a:solidFill>
                  <a:srgbClr val="FF0000"/>
                </a:solidFill>
              </a:rPr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8977" y="253157"/>
            <a:ext cx="39340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Dictionary Learning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5186" y="1370850"/>
            <a:ext cx="102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Classical dictionary learning techniques try to optimize the following empirical cost function, for a training set of signals Y = [y1, y2,…., </a:t>
            </a:r>
            <a:r>
              <a:rPr lang="en-US" dirty="0" err="1" smtClean="0"/>
              <a:t>yn</a:t>
            </a:r>
            <a:r>
              <a:rPr lang="en-US" dirty="0" smtClean="0"/>
              <a:t>].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88940" y="2303139"/>
                <a:ext cx="225984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40" y="2303139"/>
                <a:ext cx="2259849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65186" y="3345330"/>
            <a:ext cx="963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l(</a:t>
            </a:r>
            <a:r>
              <a:rPr lang="en-US" dirty="0" err="1" smtClean="0"/>
              <a:t>y,D</a:t>
            </a:r>
            <a:r>
              <a:rPr lang="en-US" dirty="0" smtClean="0"/>
              <a:t>) is a loss function that assumes a low value if the dictionary D is good at representing signal 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Dictionary Learning </a:t>
            </a:r>
            <a:r>
              <a:rPr lang="en-US" b="1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Problem </a:t>
            </a:r>
            <a:r>
              <a:rPr lang="en-US" sz="2800" dirty="0">
                <a:solidFill>
                  <a:srgbClr val="FF0000"/>
                </a:solidFill>
              </a:rPr>
              <a:t>Statement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Classical dictionary learning techniques try to optimize the following empirical cost function, for a training set of signals Y = [y1, y2,…., </a:t>
                </a:r>
                <a:r>
                  <a:rPr lang="en-US" dirty="0" err="1"/>
                  <a:t>yn</a:t>
                </a:r>
                <a:r>
                  <a:rPr lang="en-US" dirty="0"/>
                  <a:t>]. [2]</a:t>
                </a:r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l(</a:t>
                </a:r>
                <a:r>
                  <a:rPr lang="en-US" dirty="0" err="1"/>
                  <a:t>y,D</a:t>
                </a:r>
                <a:r>
                  <a:rPr lang="en-US"/>
                  <a:t>) is a loss function that assumes a low value if the dictionary D is good at representing signal 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step iterative process to compute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err="1" smtClean="0"/>
              <a:t>Sparsity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idea is to represent the signal in the terms of the dictionary and x, where x is a sparse vector.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can be written mathematically as: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subject to y = </a:t>
                </a:r>
                <a:r>
                  <a:rPr lang="en-US" dirty="0" err="1" smtClean="0"/>
                  <a:t>Dx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Here we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norm of x which is 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number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-zero elements in the vector.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the exact representation of the problem.</a:t>
                </a:r>
              </a:p>
              <a:p>
                <a:r>
                  <a:rPr lang="en-US" dirty="0" smtClean="0"/>
                  <a:t>But as it turns out, solving the above equation is NP-Hard.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92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/>
          <a:lstStyle/>
          <a:p>
            <a:r>
              <a:rPr lang="en-US" dirty="0" smtClean="0"/>
              <a:t>Approach Used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943"/>
                <a:ext cx="10515600" cy="4711020"/>
              </a:xfrm>
            </p:spPr>
            <p:txBody>
              <a:bodyPr/>
              <a:lstStyle/>
              <a:p>
                <a:r>
                  <a:rPr lang="en-US" dirty="0" smtClean="0"/>
                  <a:t>A slightly relaxed form of the previous equation is where we do not represent y exactly but with a some error.</a:t>
                </a:r>
              </a:p>
              <a:p>
                <a:r>
                  <a:rPr lang="en-US" dirty="0" smtClean="0"/>
                  <a:t>This leads to: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&lt; </a:t>
                </a:r>
                <a:r>
                  <a:rPr lang="el-GR" dirty="0" smtClean="0"/>
                  <a:t>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But still solving this is hard.</a:t>
                </a:r>
              </a:p>
              <a:p>
                <a:r>
                  <a:rPr lang="en-US" dirty="0" smtClean="0"/>
                  <a:t>So what do we do?</a:t>
                </a:r>
              </a:p>
              <a:p>
                <a:r>
                  <a:rPr lang="en-US" dirty="0" smtClean="0"/>
                  <a:t>There are two approaches which can be followed from here 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943"/>
                <a:ext cx="10515600" cy="4711020"/>
              </a:xfrm>
              <a:blipFill rotWithShape="0">
                <a:blip r:embed="rId2"/>
                <a:stretch>
                  <a:fillRect l="-1043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 smtClean="0"/>
              <a:t>Greedy Approach (Matching Pursuit)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Pursuit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1"/>
                <a:ext cx="10515600" cy="4783592"/>
              </a:xfrm>
            </p:spPr>
            <p:txBody>
              <a:bodyPr/>
              <a:lstStyle/>
              <a:p>
                <a:r>
                  <a:rPr lang="en-US" dirty="0" smtClean="0"/>
                  <a:t>The original equation can be converted to a convex form by relaxing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norm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1"/>
                <a:ext cx="10515600" cy="4783592"/>
              </a:xfrm>
              <a:blipFill rotWithShape="0">
                <a:blip r:embed="rId2"/>
                <a:stretch>
                  <a:fillRect l="-1043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43491" y="4354286"/>
                <a:ext cx="476828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+ ̬</a:t>
                </a: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1" y="4354286"/>
                <a:ext cx="4768280" cy="483466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10003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SPARSE CODING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57" y="217396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/>
              <a:t>:</a:t>
            </a:r>
            <a:r>
              <a:rPr lang="en-US" dirty="0" smtClean="0"/>
              <a:t> Feature-Sign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3764924" y="1075765"/>
            <a:ext cx="4662152" cy="46936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FISTA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L1LS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Matching Pursuit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Orthogonal Matching Pursuit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Primal 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Sparse Coding</a:t>
            </a:r>
            <a:r>
              <a:rPr lang="en-US" dirty="0" smtClean="0"/>
              <a:t>: Dual 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3746501" y="1075767"/>
            <a:ext cx="4675843" cy="47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833464" y="1082160"/>
            <a:ext cx="4662152" cy="4693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6677960" y="1082160"/>
            <a:ext cx="4675843" cy="47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299916" y="1077564"/>
            <a:ext cx="4675843" cy="4702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9" t="14219" r="28112" b="68685"/>
          <a:stretch/>
        </p:blipFill>
        <p:spPr>
          <a:xfrm>
            <a:off x="3447003" y="1590069"/>
            <a:ext cx="815927" cy="9425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6114171" y="1732551"/>
            <a:ext cx="3415553" cy="3415554"/>
          </a:xfrm>
          <a:prstGeom prst="rect">
            <a:avLst/>
          </a:prstGeom>
        </p:spPr>
      </p:pic>
      <p:sp>
        <p:nvSpPr>
          <p:cNvPr id="5" name="Double Brace 4"/>
          <p:cNvSpPr/>
          <p:nvPr/>
        </p:nvSpPr>
        <p:spPr>
          <a:xfrm>
            <a:off x="9877926" y="1720516"/>
            <a:ext cx="1455821" cy="3429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b="-74461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95588" b="-6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95588" b="-5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95588" b="-3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95588" b="-1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181600" y="3067050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=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3088"/>
              </p:ext>
            </p:extLst>
          </p:nvPr>
        </p:nvGraphicFramePr>
        <p:xfrm>
          <a:off x="6096000" y="1732552"/>
          <a:ext cx="3433728" cy="3415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</a:tblGrid>
              <a:tr h="426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22554" y="3059955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0109" y="306349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2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4.16667E-6 0.2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Coding Techniques for Dictionary Learning in Context of Image De-noising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Panda (sp3206)</a:t>
            </a:r>
          </a:p>
          <a:p>
            <a:r>
              <a:rPr lang="en-US" dirty="0" err="1" smtClean="0"/>
              <a:t>Dhaivat</a:t>
            </a:r>
            <a:r>
              <a:rPr lang="en-US" dirty="0" smtClean="0"/>
              <a:t> Shah (ds3267)</a:t>
            </a:r>
          </a:p>
          <a:p>
            <a:r>
              <a:rPr lang="en-US" dirty="0" smtClean="0"/>
              <a:t>Gaurav Ahuja (ga2371)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Box 987"/>
          <p:cNvSpPr txBox="1"/>
          <p:nvPr/>
        </p:nvSpPr>
        <p:spPr>
          <a:xfrm>
            <a:off x="3381153" y="1341681"/>
            <a:ext cx="484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a Dictionary?</a:t>
            </a:r>
            <a:endParaRPr lang="en-US" sz="2400" b="1" dirty="0"/>
          </a:p>
        </p:txBody>
      </p:sp>
      <p:sp>
        <p:nvSpPr>
          <p:cNvPr id="989" name="TextBox 988"/>
          <p:cNvSpPr txBox="1"/>
          <p:nvPr/>
        </p:nvSpPr>
        <p:spPr>
          <a:xfrm>
            <a:off x="1520456" y="2141726"/>
            <a:ext cx="9154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dictionary, D</a:t>
            </a:r>
            <a:r>
              <a:rPr lang="en-US" dirty="0" smtClean="0"/>
              <a:t> is an N X k matrix that contains k prototype signals called </a:t>
            </a:r>
            <a:r>
              <a:rPr lang="en-US" dirty="0" smtClean="0">
                <a:solidFill>
                  <a:srgbClr val="FF0000"/>
                </a:solidFill>
              </a:rPr>
              <a:t>ATOMS</a:t>
            </a:r>
            <a:r>
              <a:rPr lang="en-US" dirty="0" smtClean="0"/>
              <a:t> as columns, such that any given signal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can be represented as a linear combination of a small number of these atoms. </a:t>
            </a:r>
          </a:p>
          <a:p>
            <a:endParaRPr lang="en-US" dirty="0"/>
          </a:p>
          <a:p>
            <a:r>
              <a:rPr lang="en-US" dirty="0" smtClean="0"/>
              <a:t>Each of the atoms in the dictionary is a vector of length N which in itself is a potential signal. </a:t>
            </a:r>
          </a:p>
          <a:p>
            <a:endParaRPr lang="en-US" dirty="0"/>
          </a:p>
          <a:p>
            <a:r>
              <a:rPr lang="en-US" dirty="0" smtClean="0"/>
              <a:t>For any signal y and dictionary D, there must exist a vector x in </a:t>
            </a:r>
            <a:r>
              <a:rPr lang="en-US" dirty="0" err="1" smtClean="0"/>
              <a:t>R_k</a:t>
            </a:r>
            <a:r>
              <a:rPr lang="en-US" dirty="0" smtClean="0"/>
              <a:t>, such that,</a:t>
            </a:r>
          </a:p>
        </p:txBody>
      </p:sp>
      <p:sp>
        <p:nvSpPr>
          <p:cNvPr id="990" name="TextBox 989"/>
          <p:cNvSpPr txBox="1"/>
          <p:nvPr/>
        </p:nvSpPr>
        <p:spPr>
          <a:xfrm>
            <a:off x="4713767" y="4296337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= </a:t>
            </a:r>
            <a:r>
              <a:rPr lang="en-US" dirty="0" err="1" smtClean="0">
                <a:solidFill>
                  <a:srgbClr val="FF0000"/>
                </a:solidFill>
              </a:rPr>
              <a:t>Dx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1" name="TextBox 990"/>
          <p:cNvSpPr txBox="1"/>
          <p:nvPr/>
        </p:nvSpPr>
        <p:spPr>
          <a:xfrm>
            <a:off x="1520456" y="4912241"/>
            <a:ext cx="619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,where x contains the representation coefficients of signal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Dictionary?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dictionary, D</a:t>
            </a:r>
            <a:r>
              <a:rPr lang="en-US" dirty="0"/>
              <a:t> is an N X k matrix that contains k prototype signals called </a:t>
            </a:r>
            <a:r>
              <a:rPr lang="en-US" dirty="0">
                <a:solidFill>
                  <a:srgbClr val="FF0000"/>
                </a:solidFill>
              </a:rPr>
              <a:t>ATOMS</a:t>
            </a:r>
            <a:r>
              <a:rPr lang="en-US" dirty="0"/>
              <a:t> as columns, such that any given signal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can be represented as a linear combination of a small number of these atoms.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of the atoms in the dictionary is a vector of length N which in itself is a potential signal. </a:t>
            </a:r>
          </a:p>
          <a:p>
            <a:r>
              <a:rPr lang="en-US" dirty="0"/>
              <a:t>For any signal y and dictionary D, there must exist a vector x in </a:t>
            </a:r>
            <a:r>
              <a:rPr lang="en-US" dirty="0" err="1"/>
              <a:t>R_k</a:t>
            </a:r>
            <a:r>
              <a:rPr lang="en-US" dirty="0"/>
              <a:t>, such that,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		y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Dx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,where x contains the representation coefficients of </a:t>
            </a:r>
            <a:r>
              <a:rPr lang="en-US" dirty="0" smtClean="0"/>
              <a:t>signal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609" y="1318436"/>
            <a:ext cx="47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where do we get the dictionary from?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0215" y="1964767"/>
            <a:ext cx="6826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Use pre-calculated dictionaries built from a huge dataset of natural images over time.  </a:t>
            </a:r>
          </a:p>
          <a:p>
            <a:r>
              <a:rPr lang="en-US" dirty="0" smtClean="0"/>
              <a:t>     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0215" y="4521599"/>
            <a:ext cx="755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here comes the problem of </a:t>
            </a:r>
            <a:r>
              <a:rPr lang="en-US" b="1" dirty="0" smtClean="0">
                <a:solidFill>
                  <a:srgbClr val="FF0000"/>
                </a:solidFill>
              </a:rPr>
              <a:t>Dictionary Learning!!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7172" y="3136605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216" y="3321271"/>
            <a:ext cx="635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Learn a dictionary from the given set of training </a:t>
            </a:r>
            <a:r>
              <a:rPr lang="en-US" dirty="0" smtClean="0">
                <a:solidFill>
                  <a:srgbClr val="FF0000"/>
                </a:solidFill>
              </a:rPr>
              <a:t>signals : </a:t>
            </a:r>
            <a:r>
              <a:rPr lang="en-US" dirty="0" smtClean="0"/>
              <a:t>Has proven to dramatically improve signal reconstruction.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564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Rockwell Extra Bold</vt:lpstr>
      <vt:lpstr>Office Theme</vt:lpstr>
      <vt:lpstr>Advanced Machine Learning</vt:lpstr>
      <vt:lpstr>PowerPoint Presentation</vt:lpstr>
      <vt:lpstr>PowerPoint Presentation</vt:lpstr>
      <vt:lpstr>PowerPoint Presentation</vt:lpstr>
      <vt:lpstr>PowerPoint Presentation</vt:lpstr>
      <vt:lpstr>Sparse Coding Techniques for Dictionary Learning in Context of Image De-noising</vt:lpstr>
      <vt:lpstr>PowerPoint Presentation</vt:lpstr>
      <vt:lpstr>What is a Dictionary? </vt:lpstr>
      <vt:lpstr>PowerPoint Presentation</vt:lpstr>
      <vt:lpstr>But, where do we get the dictionary from?</vt:lpstr>
      <vt:lpstr>PowerPoint Presentation</vt:lpstr>
      <vt:lpstr>Dictionary Learning : Problem Statement </vt:lpstr>
      <vt:lpstr>K-SVD</vt:lpstr>
      <vt:lpstr>Sparsity</vt:lpstr>
      <vt:lpstr>Approach Used</vt:lpstr>
      <vt:lpstr>Greedy Approach (Matching Pursuit)</vt:lpstr>
      <vt:lpstr>Basis Pursuit</vt:lpstr>
      <vt:lpstr>SPARSE CODING TECHNIQUES USED</vt:lpstr>
      <vt:lpstr>Sparse Coding: Feature-Sign</vt:lpstr>
      <vt:lpstr>Sparse Coding: FISTA</vt:lpstr>
      <vt:lpstr>Sparse Coding: L1LS</vt:lpstr>
      <vt:lpstr>Sparse Coding: Matching Pursuit</vt:lpstr>
      <vt:lpstr>Sparse Coding: Orthogonal Matching Pursuit</vt:lpstr>
      <vt:lpstr>Sparse Coding: Primal ALM</vt:lpstr>
      <vt:lpstr>Sparse Coding: Dual ALM</vt:lpstr>
      <vt:lpstr>RESULTS</vt:lpstr>
      <vt:lpstr>CONCLUSION</vt:lpstr>
      <vt:lpstr>FUTURE WORK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Panda</dc:creator>
  <cp:lastModifiedBy>Sarah Panda</cp:lastModifiedBy>
  <cp:revision>37</cp:revision>
  <dcterms:created xsi:type="dcterms:W3CDTF">2014-04-30T01:41:52Z</dcterms:created>
  <dcterms:modified xsi:type="dcterms:W3CDTF">2014-05-01T08:17:15Z</dcterms:modified>
</cp:coreProperties>
</file>