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91" r:id="rId19"/>
    <p:sldId id="274" r:id="rId20"/>
    <p:sldId id="275" r:id="rId21"/>
    <p:sldId id="276" r:id="rId22"/>
    <p:sldId id="277" r:id="rId23"/>
    <p:sldId id="279" r:id="rId24"/>
    <p:sldId id="280" r:id="rId25"/>
    <p:sldId id="284" r:id="rId26"/>
    <p:sldId id="285" r:id="rId27"/>
    <p:sldId id="283" r:id="rId28"/>
    <p:sldId id="286" r:id="rId29"/>
    <p:sldId id="289" r:id="rId30"/>
    <p:sldId id="290" r:id="rId31"/>
    <p:sldId id="278" r:id="rId32"/>
    <p:sldId id="292" r:id="rId33"/>
    <p:sldId id="293" r:id="rId34"/>
    <p:sldId id="29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5" autoAdjust="0"/>
    <p:restoredTop sz="85440" autoAdjust="0"/>
  </p:normalViewPr>
  <p:slideViewPr>
    <p:cSldViewPr snapToGrid="0">
      <p:cViewPr varScale="1">
        <p:scale>
          <a:sx n="60" d="100"/>
          <a:sy n="60" d="100"/>
        </p:scale>
        <p:origin x="3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66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C8D5A-A207-490E-9E39-5A19A64C6B2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2962D-6144-4E7C-B1EC-03298FC22977}">
      <dgm:prSet phldrT="[Text]"/>
      <dgm:spPr/>
      <dgm:t>
        <a:bodyPr/>
        <a:lstStyle/>
        <a:p>
          <a:r>
            <a:rPr lang="en-US" dirty="0" smtClean="0"/>
            <a:t>Sparse Coding </a:t>
          </a:r>
          <a:endParaRPr lang="en-US" dirty="0"/>
        </a:p>
      </dgm:t>
    </dgm:pt>
    <dgm:pt modelId="{F556365A-AB16-4D27-BA00-182DA1445937}" type="parTrans" cxnId="{2E4EFC9E-003A-4C03-8282-EFC5B3B8A8F6}">
      <dgm:prSet/>
      <dgm:spPr/>
      <dgm:t>
        <a:bodyPr/>
        <a:lstStyle/>
        <a:p>
          <a:endParaRPr lang="en-US"/>
        </a:p>
      </dgm:t>
    </dgm:pt>
    <dgm:pt modelId="{47447080-524F-4DD8-92A0-155F2B89BB9F}" type="sibTrans" cxnId="{2E4EFC9E-003A-4C03-8282-EFC5B3B8A8F6}">
      <dgm:prSet/>
      <dgm:spPr/>
      <dgm:t>
        <a:bodyPr/>
        <a:lstStyle/>
        <a:p>
          <a:endParaRPr lang="en-US"/>
        </a:p>
      </dgm:t>
    </dgm:pt>
    <dgm:pt modelId="{3AD86B89-217B-408E-8A50-7AD79FB4DE9C}">
      <dgm:prSet phldrT="[Text]"/>
      <dgm:spPr/>
      <dgm:t>
        <a:bodyPr/>
        <a:lstStyle/>
        <a:p>
          <a:r>
            <a:rPr lang="en-US" dirty="0" smtClean="0"/>
            <a:t>Dictionary Update</a:t>
          </a:r>
          <a:endParaRPr lang="en-US" dirty="0"/>
        </a:p>
      </dgm:t>
    </dgm:pt>
    <dgm:pt modelId="{544341DE-233B-465A-A456-F31F64157E4B}" type="parTrans" cxnId="{2CF13266-0EFA-47C1-B110-41892BADE573}">
      <dgm:prSet/>
      <dgm:spPr/>
      <dgm:t>
        <a:bodyPr/>
        <a:lstStyle/>
        <a:p>
          <a:endParaRPr lang="en-US"/>
        </a:p>
      </dgm:t>
    </dgm:pt>
    <dgm:pt modelId="{7C28BEB1-B992-48B2-BF32-DEC0ECC7A9DF}" type="sibTrans" cxnId="{2CF13266-0EFA-47C1-B110-41892BADE573}">
      <dgm:prSet/>
      <dgm:spPr/>
      <dgm:t>
        <a:bodyPr/>
        <a:lstStyle/>
        <a:p>
          <a:endParaRPr lang="en-US"/>
        </a:p>
      </dgm:t>
    </dgm:pt>
    <dgm:pt modelId="{BFEFE352-D11B-4C74-B99F-A1CE0187F993}" type="pres">
      <dgm:prSet presAssocID="{07DC8D5A-A207-490E-9E39-5A19A64C6B2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E069BA-2C05-45CF-B98D-09F215C380D8}" type="pres">
      <dgm:prSet presAssocID="{07DC8D5A-A207-490E-9E39-5A19A64C6B20}" presName="node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7589DA-EB4B-45F2-A0D9-404EE84481A6}" type="pres">
      <dgm:prSet presAssocID="{07DC8D5A-A207-490E-9E39-5A19A64C6B20}" presName="sibTrans" presStyleLbl="bgShp" presStyleIdx="0" presStyleCnt="1"/>
      <dgm:spPr/>
      <dgm:t>
        <a:bodyPr/>
        <a:lstStyle/>
        <a:p>
          <a:endParaRPr lang="en-US"/>
        </a:p>
      </dgm:t>
    </dgm:pt>
    <dgm:pt modelId="{CAB705D2-4251-4D11-A859-13E4E345AE5C}" type="pres">
      <dgm:prSet presAssocID="{07DC8D5A-A207-490E-9E39-5A19A64C6B20}" presName="node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EDE16-3CFE-47F7-8EAC-08DF13A6D4E8}" type="pres">
      <dgm:prSet presAssocID="{07DC8D5A-A207-490E-9E39-5A19A64C6B20}" presName="sp1" presStyleCnt="0"/>
      <dgm:spPr/>
    </dgm:pt>
    <dgm:pt modelId="{12C9E55F-3240-47E5-8BF0-1E45916124E7}" type="pres">
      <dgm:prSet presAssocID="{07DC8D5A-A207-490E-9E39-5A19A64C6B20}" presName="sp2" presStyleCnt="0"/>
      <dgm:spPr/>
    </dgm:pt>
  </dgm:ptLst>
  <dgm:cxnLst>
    <dgm:cxn modelId="{2CF13266-0EFA-47C1-B110-41892BADE573}" srcId="{07DC8D5A-A207-490E-9E39-5A19A64C6B20}" destId="{3AD86B89-217B-408E-8A50-7AD79FB4DE9C}" srcOrd="1" destOrd="0" parTransId="{544341DE-233B-465A-A456-F31F64157E4B}" sibTransId="{7C28BEB1-B992-48B2-BF32-DEC0ECC7A9DF}"/>
    <dgm:cxn modelId="{2E4EFC9E-003A-4C03-8282-EFC5B3B8A8F6}" srcId="{07DC8D5A-A207-490E-9E39-5A19A64C6B20}" destId="{4C72962D-6144-4E7C-B1EC-03298FC22977}" srcOrd="0" destOrd="0" parTransId="{F556365A-AB16-4D27-BA00-182DA1445937}" sibTransId="{47447080-524F-4DD8-92A0-155F2B89BB9F}"/>
    <dgm:cxn modelId="{32CF8C4E-EA62-417F-8D32-706288F57B6A}" type="presOf" srcId="{47447080-524F-4DD8-92A0-155F2B89BB9F}" destId="{C87589DA-EB4B-45F2-A0D9-404EE84481A6}" srcOrd="0" destOrd="0" presId="urn:microsoft.com/office/officeart/2005/8/layout/cycle3"/>
    <dgm:cxn modelId="{ABC0C972-9283-4227-9720-909190F78342}" type="presOf" srcId="{3AD86B89-217B-408E-8A50-7AD79FB4DE9C}" destId="{CAB705D2-4251-4D11-A859-13E4E345AE5C}" srcOrd="0" destOrd="0" presId="urn:microsoft.com/office/officeart/2005/8/layout/cycle3"/>
    <dgm:cxn modelId="{682CD0FF-ADF1-4E93-A343-E5462EBCA167}" type="presOf" srcId="{4C72962D-6144-4E7C-B1EC-03298FC22977}" destId="{E8E069BA-2C05-45CF-B98D-09F215C380D8}" srcOrd="0" destOrd="0" presId="urn:microsoft.com/office/officeart/2005/8/layout/cycle3"/>
    <dgm:cxn modelId="{BDDC9521-8882-4179-93F4-9FD003D7B233}" type="presOf" srcId="{07DC8D5A-A207-490E-9E39-5A19A64C6B20}" destId="{BFEFE352-D11B-4C74-B99F-A1CE0187F993}" srcOrd="0" destOrd="0" presId="urn:microsoft.com/office/officeart/2005/8/layout/cycle3"/>
    <dgm:cxn modelId="{B85DC7A3-28F9-4FEB-9AB1-B8A54EEC098C}" type="presParOf" srcId="{BFEFE352-D11B-4C74-B99F-A1CE0187F993}" destId="{E8E069BA-2C05-45CF-B98D-09F215C380D8}" srcOrd="0" destOrd="0" presId="urn:microsoft.com/office/officeart/2005/8/layout/cycle3"/>
    <dgm:cxn modelId="{212136B8-2681-417C-B943-06C09A694113}" type="presParOf" srcId="{BFEFE352-D11B-4C74-B99F-A1CE0187F993}" destId="{C87589DA-EB4B-45F2-A0D9-404EE84481A6}" srcOrd="1" destOrd="0" presId="urn:microsoft.com/office/officeart/2005/8/layout/cycle3"/>
    <dgm:cxn modelId="{BC687741-7DE9-46C6-A981-2CEA355401B1}" type="presParOf" srcId="{BFEFE352-D11B-4C74-B99F-A1CE0187F993}" destId="{CAB705D2-4251-4D11-A859-13E4E345AE5C}" srcOrd="2" destOrd="0" presId="urn:microsoft.com/office/officeart/2005/8/layout/cycle3"/>
    <dgm:cxn modelId="{3725378A-75FE-4385-B60F-8DCDC08D1F44}" type="presParOf" srcId="{BFEFE352-D11B-4C74-B99F-A1CE0187F993}" destId="{209EDE16-3CFE-47F7-8EAC-08DF13A6D4E8}" srcOrd="3" destOrd="0" presId="urn:microsoft.com/office/officeart/2005/8/layout/cycle3"/>
    <dgm:cxn modelId="{FFEF36D6-0CD5-4586-9C1D-97A955717FCC}" type="presParOf" srcId="{BFEFE352-D11B-4C74-B99F-A1CE0187F993}" destId="{12C9E55F-3240-47E5-8BF0-1E45916124E7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DC8D5A-A207-490E-9E39-5A19A64C6B2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2962D-6144-4E7C-B1EC-03298FC22977}">
      <dgm:prSet phldrT="[Text]"/>
      <dgm:spPr/>
      <dgm:t>
        <a:bodyPr/>
        <a:lstStyle/>
        <a:p>
          <a:r>
            <a:rPr lang="en-US" dirty="0" smtClean="0"/>
            <a:t>Initialize D</a:t>
          </a:r>
          <a:endParaRPr lang="en-US" dirty="0"/>
        </a:p>
      </dgm:t>
    </dgm:pt>
    <dgm:pt modelId="{F556365A-AB16-4D27-BA00-182DA1445937}" type="parTrans" cxnId="{2E4EFC9E-003A-4C03-8282-EFC5B3B8A8F6}">
      <dgm:prSet/>
      <dgm:spPr/>
      <dgm:t>
        <a:bodyPr/>
        <a:lstStyle/>
        <a:p>
          <a:endParaRPr lang="en-US"/>
        </a:p>
      </dgm:t>
    </dgm:pt>
    <dgm:pt modelId="{47447080-524F-4DD8-92A0-155F2B89BB9F}" type="sibTrans" cxnId="{2E4EFC9E-003A-4C03-8282-EFC5B3B8A8F6}">
      <dgm:prSet/>
      <dgm:spPr/>
      <dgm:t>
        <a:bodyPr/>
        <a:lstStyle/>
        <a:p>
          <a:endParaRPr lang="en-US"/>
        </a:p>
      </dgm:t>
    </dgm:pt>
    <dgm:pt modelId="{BFEFE352-D11B-4C74-B99F-A1CE0187F993}" type="pres">
      <dgm:prSet presAssocID="{07DC8D5A-A207-490E-9E39-5A19A64C6B2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D9ADCC-3713-49E0-8469-9878624477F8}" type="pres">
      <dgm:prSet presAssocID="{07DC8D5A-A207-490E-9E39-5A19A64C6B20}" presName="cycle" presStyleCnt="0"/>
      <dgm:spPr/>
    </dgm:pt>
    <dgm:pt modelId="{B04DF560-D7E8-41CD-8D07-A445AC02A28F}" type="pres">
      <dgm:prSet presAssocID="{4C72962D-6144-4E7C-B1EC-03298FC22977}" presName="nodeFirstNode" presStyleLbl="node1" presStyleIdx="0" presStyleCnt="1" custRadScaleRad="100360" custRadScaleInc="9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A3F8B2-847A-4694-91FC-DB8FA9CF5C58}" type="presOf" srcId="{4C72962D-6144-4E7C-B1EC-03298FC22977}" destId="{B04DF560-D7E8-41CD-8D07-A445AC02A28F}" srcOrd="0" destOrd="0" presId="urn:microsoft.com/office/officeart/2005/8/layout/cycle3"/>
    <dgm:cxn modelId="{9986B718-4F4C-4436-A785-281FEC75D799}" type="presOf" srcId="{07DC8D5A-A207-490E-9E39-5A19A64C6B20}" destId="{BFEFE352-D11B-4C74-B99F-A1CE0187F993}" srcOrd="0" destOrd="0" presId="urn:microsoft.com/office/officeart/2005/8/layout/cycle3"/>
    <dgm:cxn modelId="{2E4EFC9E-003A-4C03-8282-EFC5B3B8A8F6}" srcId="{07DC8D5A-A207-490E-9E39-5A19A64C6B20}" destId="{4C72962D-6144-4E7C-B1EC-03298FC22977}" srcOrd="0" destOrd="0" parTransId="{F556365A-AB16-4D27-BA00-182DA1445937}" sibTransId="{47447080-524F-4DD8-92A0-155F2B89BB9F}"/>
    <dgm:cxn modelId="{37F55DDA-D7FF-4EEF-B507-2FA390539133}" type="presParOf" srcId="{BFEFE352-D11B-4C74-B99F-A1CE0187F993}" destId="{69D9ADCC-3713-49E0-8469-9878624477F8}" srcOrd="0" destOrd="0" presId="urn:microsoft.com/office/officeart/2005/8/layout/cycle3"/>
    <dgm:cxn modelId="{7878CFC5-3BC7-46D1-811A-8324F45C6D5D}" type="presParOf" srcId="{69D9ADCC-3713-49E0-8469-9878624477F8}" destId="{B04DF560-D7E8-41CD-8D07-A445AC02A28F}" srcOrd="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589DA-EB4B-45F2-A0D9-404EE84481A6}">
      <dsp:nvSpPr>
        <dsp:cNvPr id="0" name=""/>
        <dsp:cNvSpPr/>
      </dsp:nvSpPr>
      <dsp:spPr>
        <a:xfrm>
          <a:off x="144361" y="-136544"/>
          <a:ext cx="3350946" cy="3350946"/>
        </a:xfrm>
        <a:prstGeom prst="circularArrow">
          <a:avLst>
            <a:gd name="adj1" fmla="val 5310"/>
            <a:gd name="adj2" fmla="val 343918"/>
            <a:gd name="adj3" fmla="val 12695751"/>
            <a:gd name="adj4" fmla="val 18075192"/>
            <a:gd name="adj5" fmla="val 6195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069BA-2C05-45CF-B98D-09F215C380D8}">
      <dsp:nvSpPr>
        <dsp:cNvPr id="0" name=""/>
        <dsp:cNvSpPr/>
      </dsp:nvSpPr>
      <dsp:spPr>
        <a:xfrm>
          <a:off x="711259" y="0"/>
          <a:ext cx="2217150" cy="11085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Sparse Coding </a:t>
          </a:r>
          <a:endParaRPr lang="en-US" sz="2800" kern="1200" dirty="0"/>
        </a:p>
      </dsp:txBody>
      <dsp:txXfrm>
        <a:off x="765375" y="54116"/>
        <a:ext cx="2108918" cy="1000343"/>
      </dsp:txXfrm>
    </dsp:sp>
    <dsp:sp modelId="{CAB705D2-4251-4D11-A859-13E4E345AE5C}">
      <dsp:nvSpPr>
        <dsp:cNvPr id="0" name=""/>
        <dsp:cNvSpPr/>
      </dsp:nvSpPr>
      <dsp:spPr>
        <a:xfrm>
          <a:off x="711259" y="1970800"/>
          <a:ext cx="2217150" cy="11085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Dictionary Update</a:t>
          </a:r>
          <a:endParaRPr lang="en-US" sz="2800" kern="1200" dirty="0"/>
        </a:p>
      </dsp:txBody>
      <dsp:txXfrm>
        <a:off x="765375" y="2024916"/>
        <a:ext cx="2108918" cy="1000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DF560-D7E8-41CD-8D07-A445AC02A28F}">
      <dsp:nvSpPr>
        <dsp:cNvPr id="0" name=""/>
        <dsp:cNvSpPr/>
      </dsp:nvSpPr>
      <dsp:spPr>
        <a:xfrm>
          <a:off x="273029" y="0"/>
          <a:ext cx="2021563" cy="10107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Initialize D</a:t>
          </a:r>
          <a:endParaRPr lang="en-US" sz="3100" kern="1200" dirty="0"/>
        </a:p>
      </dsp:txBody>
      <dsp:txXfrm>
        <a:off x="322371" y="49342"/>
        <a:ext cx="1922879" cy="912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B89B5-8614-46D4-9625-0AAD94972503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87E13-916C-412A-ADAE-AA78F253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 of the atoms in the dictionary is a vector of length N which in itself is a potential signal. </a:t>
            </a:r>
          </a:p>
          <a:p>
            <a:r>
              <a:rPr lang="en-US" dirty="0" smtClean="0"/>
              <a:t>x contains the representation coefficients of signal 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7E13-916C-412A-ADAE-AA78F2537B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82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idea is to represent the signal in the terms of the dictionary and x, where x is a sparse vector.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Here we use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norm of x which is 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number of </a:t>
                </a:r>
                <a:r>
                  <a:rPr lang="en-US" dirty="0" err="1" smtClean="0"/>
                  <a:t>nn</a:t>
                </a:r>
                <a:r>
                  <a:rPr lang="en-US" dirty="0" smtClean="0"/>
                  <a:t>-zero elements in the vector.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idea is to represent the signal in the terms of the dictionary and x, where x is a sparse vector.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Here we use the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𝑙</a:t>
                </a:r>
                <a:r>
                  <a:rPr lang="en-US" b="0" i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0</a:t>
                </a:r>
                <a:r>
                  <a:rPr lang="en-US" dirty="0" smtClean="0"/>
                  <a:t> norm of x which is 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number of </a:t>
                </a:r>
                <a:r>
                  <a:rPr lang="en-US" dirty="0" err="1" smtClean="0"/>
                  <a:t>nn</a:t>
                </a:r>
                <a:r>
                  <a:rPr lang="en-US" dirty="0" smtClean="0"/>
                  <a:t>-zero elements in the vector.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7E13-916C-412A-ADAE-AA78F2537B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42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7E13-916C-412A-ADAE-AA78F2537BD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7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9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1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9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2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4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6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7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6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05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5329650" cy="7664824"/>
            <a:chOff x="0" y="0"/>
            <a:chExt cx="15329650" cy="766482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1" t="13237" r="26714" b="24503"/>
            <a:stretch/>
          </p:blipFill>
          <p:spPr>
            <a:xfrm>
              <a:off x="10484223" y="0"/>
              <a:ext cx="3415553" cy="341555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77" t="7839" r="20830" b="14704"/>
            <a:stretch/>
          </p:blipFill>
          <p:spPr>
            <a:xfrm>
              <a:off x="11080378" y="3415554"/>
              <a:ext cx="4249272" cy="424927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77" t="7839" r="20830" b="14704"/>
            <a:stretch/>
          </p:blipFill>
          <p:spPr>
            <a:xfrm>
              <a:off x="3415553" y="3415554"/>
              <a:ext cx="4249272" cy="424927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77" t="7839" r="20830" b="14704"/>
            <a:stretch/>
          </p:blipFill>
          <p:spPr>
            <a:xfrm>
              <a:off x="0" y="0"/>
              <a:ext cx="4249272" cy="424927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1" t="13237" r="26714" b="24503"/>
            <a:stretch/>
          </p:blipFill>
          <p:spPr>
            <a:xfrm>
              <a:off x="4249272" y="0"/>
              <a:ext cx="3415553" cy="341555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1" t="13237" r="26714" b="24503"/>
            <a:stretch/>
          </p:blipFill>
          <p:spPr>
            <a:xfrm>
              <a:off x="0" y="4249270"/>
              <a:ext cx="3415553" cy="341555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1" t="13237" r="26714" b="24503"/>
            <a:stretch/>
          </p:blipFill>
          <p:spPr>
            <a:xfrm>
              <a:off x="7664825" y="3429000"/>
              <a:ext cx="3415553" cy="341555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77" t="7839" r="20830" b="14704"/>
            <a:stretch/>
          </p:blipFill>
          <p:spPr>
            <a:xfrm>
              <a:off x="7664825" y="4484"/>
              <a:ext cx="4249272" cy="4249270"/>
            </a:xfrm>
            <a:prstGeom prst="rect">
              <a:avLst/>
            </a:prstGeom>
          </p:spPr>
        </p:pic>
      </p:grp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Advanced Machine Learning</a:t>
            </a:r>
            <a:endParaRPr lang="en-US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40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K-SVD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286543"/>
          </a:xfrm>
        </p:spPr>
        <p:txBody>
          <a:bodyPr/>
          <a:lstStyle/>
          <a:p>
            <a:r>
              <a:rPr lang="en-US" dirty="0" smtClean="0"/>
              <a:t>Sounds Good?</a:t>
            </a:r>
          </a:p>
          <a:p>
            <a:r>
              <a:rPr lang="en-US" dirty="0" smtClean="0"/>
              <a:t>But x and D are </a:t>
            </a:r>
            <a:r>
              <a:rPr lang="en-US" dirty="0" err="1" smtClean="0"/>
              <a:t>unkown</a:t>
            </a:r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132353"/>
              </p:ext>
            </p:extLst>
          </p:nvPr>
        </p:nvGraphicFramePr>
        <p:xfrm>
          <a:off x="7150062" y="2835443"/>
          <a:ext cx="3639669" cy="3079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690555" y="1302477"/>
            <a:ext cx="2426824" cy="1532965"/>
            <a:chOff x="1338352" y="1896035"/>
            <a:chExt cx="2426824" cy="1532965"/>
          </a:xfrm>
        </p:grpSpPr>
        <p:graphicFrame>
          <p:nvGraphicFramePr>
            <p:cNvPr id="9" name="Content Placeholder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67745096"/>
                </p:ext>
              </p:extLst>
            </p:nvPr>
          </p:nvGraphicFramePr>
          <p:xfrm>
            <a:off x="1338352" y="1896035"/>
            <a:ext cx="2426824" cy="10108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0" name="Down Arrow 9"/>
            <p:cNvSpPr/>
            <p:nvPr/>
          </p:nvSpPr>
          <p:spPr>
            <a:xfrm>
              <a:off x="2366680" y="2904469"/>
              <a:ext cx="313766" cy="524531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ontent Placeholder 4"/>
          <p:cNvSpPr>
            <a:spLocks noGrp="1"/>
          </p:cNvSpPr>
          <p:nvPr>
            <p:ph sz="half" idx="1"/>
          </p:nvPr>
        </p:nvSpPr>
        <p:spPr>
          <a:xfrm>
            <a:off x="838200" y="3133097"/>
            <a:ext cx="5181600" cy="898358"/>
          </a:xfrm>
        </p:spPr>
        <p:txBody>
          <a:bodyPr>
            <a:normAutofit/>
          </a:bodyPr>
          <a:lstStyle/>
          <a:p>
            <a:r>
              <a:rPr lang="en-US" dirty="0" smtClean="0"/>
              <a:t>Dictionary update Step uses standard K-SVD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half" idx="1"/>
          </p:nvPr>
        </p:nvSpPr>
        <p:spPr>
          <a:xfrm>
            <a:off x="838200" y="4196763"/>
            <a:ext cx="5181600" cy="898358"/>
          </a:xfrm>
        </p:spPr>
        <p:txBody>
          <a:bodyPr>
            <a:normAutofit/>
          </a:bodyPr>
          <a:lstStyle/>
          <a:p>
            <a:r>
              <a:rPr lang="en-US" dirty="0" smtClean="0"/>
              <a:t>We focus our attention on Sparse Coding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87916" y="2573176"/>
            <a:ext cx="2887579" cy="1623587"/>
          </a:xfrm>
          <a:prstGeom prst="rect">
            <a:avLst/>
          </a:prstGeom>
          <a:solidFill>
            <a:schemeClr val="accent2">
              <a:alpha val="5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1" grpId="0" build="p"/>
      <p:bldP spid="12" grpId="0" build="p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Sparsity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126122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 smtClean="0"/>
                  <a:t>min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Subject </a:t>
                </a:r>
                <a:r>
                  <a:rPr lang="en-US" dirty="0"/>
                  <a:t>to y = </a:t>
                </a:r>
                <a:r>
                  <a:rPr lang="en-US" dirty="0" smtClean="0"/>
                  <a:t>D*x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126122"/>
              </a:xfrm>
              <a:blipFill rotWithShape="0">
                <a:blip r:embed="rId3"/>
                <a:stretch>
                  <a:fillRect t="-8649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5"/>
          <p:cNvSpPr txBox="1">
            <a:spLocks/>
          </p:cNvSpPr>
          <p:nvPr/>
        </p:nvSpPr>
        <p:spPr>
          <a:xfrm>
            <a:off x="838200" y="3632116"/>
            <a:ext cx="10515600" cy="112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the exact representation of the problem.</a:t>
            </a:r>
          </a:p>
          <a:p>
            <a:r>
              <a:rPr lang="en-US" dirty="0"/>
              <a:t>But as it turns out, solving the above equation is </a:t>
            </a:r>
            <a:r>
              <a:rPr lang="en-US" dirty="0">
                <a:solidFill>
                  <a:srgbClr val="FF0000"/>
                </a:solidFill>
              </a:rPr>
              <a:t>NP-Hard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3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270501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min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Subject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&lt; </a:t>
                </a:r>
                <a:r>
                  <a:rPr lang="el-GR" dirty="0"/>
                  <a:t>ε</a:t>
                </a: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270501"/>
              </a:xfrm>
              <a:blipFill rotWithShape="0">
                <a:blip r:embed="rId2"/>
                <a:stretch>
                  <a:fillRect t="-7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269747"/>
            <a:ext cx="10515600" cy="127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But still solving this is hard.</a:t>
            </a:r>
          </a:p>
          <a:p>
            <a:r>
              <a:rPr lang="en-US" dirty="0"/>
              <a:t>So what do we do?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46058"/>
            <a:ext cx="10515600" cy="58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Get Greedy and more Relaxation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8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Approach (Matching Pursuit)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6299"/>
            <a:ext cx="10515600" cy="1126122"/>
          </a:xfrm>
        </p:spPr>
        <p:txBody>
          <a:bodyPr/>
          <a:lstStyle/>
          <a:p>
            <a:r>
              <a:rPr lang="en-US" dirty="0"/>
              <a:t>Sequentially selects best Dictionary atoms </a:t>
            </a:r>
          </a:p>
          <a:p>
            <a:r>
              <a:rPr lang="en-US" dirty="0"/>
              <a:t>Example Solvers:  MP, OMP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0515600" cy="1270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 smtClean="0"/>
                  <a:t>min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 smtClean="0"/>
                  <a:t>Subject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&lt; </a:t>
                </a:r>
                <a:r>
                  <a:rPr lang="el-GR" dirty="0"/>
                  <a:t>ε</a:t>
                </a: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1270501"/>
              </a:xfrm>
              <a:prstGeom prst="rect">
                <a:avLst/>
              </a:prstGeom>
              <a:blipFill rotWithShape="0">
                <a:blip r:embed="rId2"/>
                <a:stretch>
                  <a:fillRect t="-7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8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Pursuit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75715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dirty="0"/>
                                <m:t>  + </m:t>
                              </m:r>
                              <m:r>
                                <m:rPr>
                                  <m:nor/>
                                </m:rPr>
                                <a:rPr lang="el-GR" dirty="0"/>
                                <m:t>λ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fName>
                        <m:e/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75715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990600" y="2789572"/>
                <a:ext cx="10515600" cy="1509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The original equation can be converted to a convex form by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relaxing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norm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norm</a:t>
                </a:r>
                <a:r>
                  <a:rPr lang="en-US" dirty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789572"/>
                <a:ext cx="10515600" cy="1509712"/>
              </a:xfrm>
              <a:prstGeom prst="rect">
                <a:avLst/>
              </a:prstGeom>
              <a:blipFill rotWithShape="0">
                <a:blip r:embed="rId3"/>
                <a:stretch>
                  <a:fillRect l="-1217" t="-6883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94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Coding Techniques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 Pursuit (MP)</a:t>
            </a:r>
          </a:p>
          <a:p>
            <a:r>
              <a:rPr lang="en-US" dirty="0" smtClean="0"/>
              <a:t>Orthogonal Matching Pursuit (OMP)</a:t>
            </a:r>
          </a:p>
          <a:p>
            <a:r>
              <a:rPr lang="en-US" dirty="0" smtClean="0"/>
              <a:t>FISTA</a:t>
            </a:r>
          </a:p>
          <a:p>
            <a:r>
              <a:rPr lang="en-US" dirty="0" smtClean="0"/>
              <a:t>Augmented </a:t>
            </a:r>
            <a:r>
              <a:rPr lang="en-US" dirty="0" err="1" smtClean="0"/>
              <a:t>Langrangian</a:t>
            </a:r>
            <a:r>
              <a:rPr lang="en-US" dirty="0" smtClean="0"/>
              <a:t> Method (ALM)</a:t>
            </a:r>
          </a:p>
          <a:p>
            <a:r>
              <a:rPr lang="en-US" dirty="0" smtClean="0"/>
              <a:t>Feature Sign</a:t>
            </a:r>
          </a:p>
          <a:p>
            <a:r>
              <a:rPr lang="en-US" dirty="0" smtClean="0"/>
              <a:t>Truncated Newton Interior Point Method (L1LS)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6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Pursuit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697455"/>
                <a:ext cx="3268579" cy="66090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/>
                      </m:sSup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/>
                          </m:sSub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697455"/>
                <a:ext cx="3268579" cy="660901"/>
              </a:xfrm>
              <a:blipFill rotWithShape="0">
                <a:blip r:embed="rId2"/>
                <a:stretch>
                  <a:fillRect b="-10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838200" y="2023018"/>
                <a:ext cx="10515600" cy="3185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Input: Signal – y, dictionary D</a:t>
                </a:r>
              </a:p>
              <a:p>
                <a:r>
                  <a:rPr lang="en-US" sz="2400" dirty="0" smtClean="0"/>
                  <a:t>Output: List of </a:t>
                </a:r>
                <a:r>
                  <a:rPr lang="en-US" sz="2400" dirty="0" err="1" smtClean="0"/>
                  <a:t>Coeff</a:t>
                </a:r>
                <a:r>
                  <a:rPr lang="en-US" sz="2400" dirty="0" smtClean="0"/>
                  <a:t>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/>
                    </m:sSub>
                  </m:oMath>
                </a14:m>
                <a:r>
                  <a:rPr lang="en-US" sz="2400" dirty="0" smtClean="0"/>
                  <a:t>)</a:t>
                </a:r>
              </a:p>
              <a:p>
                <a:r>
                  <a:rPr lang="en-US" sz="2400" dirty="0" err="1" smtClean="0"/>
                  <a:t>Init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= 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/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Repeat</a:t>
                </a:r>
                <a:r>
                  <a:rPr lang="en-US" sz="2400" dirty="0" smtClean="0"/>
                  <a:t>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D </a:t>
                </a:r>
                <a:r>
                  <a:rPr lang="en-US" sz="2400" dirty="0" smtClean="0"/>
                  <a:t>with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max inner product </a:t>
                </a:r>
                <a:r>
                  <a:rPr lang="en-US" sz="2400" dirty="0" smtClean="0"/>
                  <a:t>|&lt;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/>
                        </m:sSub>
                      </m:sub>
                    </m:sSub>
                  </m:oMath>
                </a14:m>
                <a:r>
                  <a:rPr lang="en-US" sz="2400" dirty="0" smtClean="0"/>
                  <a:t>&gt;|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+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/>
                        </m:sSub>
                      </m:sub>
                    </m:sSub>
                  </m:oMath>
                </a14:m>
                <a:r>
                  <a:rPr lang="en-US" sz="2400" dirty="0" smtClean="0"/>
                  <a:t>&gt;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/>
                        </m:sSub>
                      </m:sub>
                    </m:sSub>
                  </m:oMath>
                </a14:m>
                <a:endParaRPr lang="en-US" sz="2400" dirty="0" smtClean="0"/>
              </a:p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Until Stop condition</a:t>
                </a:r>
                <a:r>
                  <a:rPr lang="en-US" sz="2400" dirty="0" smtClean="0"/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&lt; threshold;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3018"/>
                <a:ext cx="10515600" cy="3185872"/>
              </a:xfrm>
              <a:prstGeom prst="rect">
                <a:avLst/>
              </a:prstGeom>
              <a:blipFill rotWithShape="0">
                <a:blip r:embed="rId3"/>
                <a:stretch>
                  <a:fillRect l="-928" t="-1533" b="-3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93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Matching Pursuit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5912"/>
          </a:xfrm>
        </p:spPr>
        <p:txBody>
          <a:bodyPr/>
          <a:lstStyle/>
          <a:p>
            <a:r>
              <a:rPr lang="en-US" dirty="0"/>
              <a:t>Extension to MP.</a:t>
            </a:r>
          </a:p>
          <a:p>
            <a:r>
              <a:rPr lang="en-US" dirty="0"/>
              <a:t>Orthogonal Projection of signal onto already selected set of atoms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"/>
              <p:cNvSpPr txBox="1"/>
              <p:nvPr/>
            </p:nvSpPr>
            <p:spPr>
              <a:xfrm>
                <a:off x="838200" y="3006474"/>
                <a:ext cx="10785925" cy="2600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 smtClean="0"/>
                  <a:t>Input: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r>
                  <a:rPr lang="en-US" sz="2000" dirty="0" err="1" smtClean="0"/>
                  <a:t>Init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n-US" sz="2000" dirty="0" smtClean="0"/>
                  <a:t>, r = y</a:t>
                </a:r>
              </a:p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while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b="0" i="0" dirty="0" smtClean="0"/>
                      <m:t>&gt;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threshold</m:t>
                    </m:r>
                  </m:oMath>
                </a14:m>
                <a:endParaRPr lang="en-US" sz="2000" dirty="0" smtClean="0"/>
              </a:p>
              <a:p>
                <a:r>
                  <a:rPr lang="en-US" sz="2000" b="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=1,…,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∪{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i="1" dirty="0" smtClean="0">
                    <a:latin typeface="Cambria Math" panose="02040503050406030204" pitchFamily="18" charset="0"/>
                  </a:rPr>
                  <a:t>Solve for z: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 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sz="200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:,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06474"/>
                <a:ext cx="10785925" cy="2600520"/>
              </a:xfrm>
              <a:prstGeom prst="rect">
                <a:avLst/>
              </a:prstGeom>
              <a:blipFill rotWithShape="0">
                <a:blip r:embed="rId2"/>
                <a:stretch>
                  <a:fillRect l="-622" t="-117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14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1690688"/>
                <a:ext cx="11143129" cy="6090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prstClr val="white"/>
                    </a:solidFill>
                  </a:rPr>
                  <a:t>Input: Signal- </a:t>
                </a:r>
                <a:r>
                  <a:rPr lang="en-US" dirty="0">
                    <a:solidFill>
                      <a:prstClr val="white"/>
                    </a:solidFill>
                  </a:rPr>
                  <a:t>Y</a:t>
                </a:r>
                <a:r>
                  <a:rPr lang="en-US" dirty="0" smtClean="0">
                    <a:solidFill>
                      <a:prstClr val="white"/>
                    </a:solidFill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prstClr val="white"/>
                    </a:solidFill>
                  </a:rPr>
                  <a:t>,…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prstClr val="white"/>
                    </a:solidFill>
                  </a:rPr>
                  <a:t>], dictionary D</a:t>
                </a:r>
              </a:p>
              <a:p>
                <a:r>
                  <a:rPr lang="en-US" dirty="0" smtClean="0">
                    <a:solidFill>
                      <a:prstClr val="white"/>
                    </a:solidFill>
                  </a:rPr>
                  <a:t>Output: List of </a:t>
                </a:r>
                <a:r>
                  <a:rPr lang="en-US" dirty="0" err="1" smtClean="0">
                    <a:solidFill>
                      <a:prstClr val="white"/>
                    </a:solidFill>
                  </a:rPr>
                  <a:t>Coeff</a:t>
                </a:r>
                <a:r>
                  <a:rPr lang="en-US" dirty="0" smtClean="0">
                    <a:solidFill>
                      <a:prstClr val="white"/>
                    </a:solidFill>
                  </a:rPr>
                  <a:t>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prstClr val="white"/>
                    </a:solidFill>
                  </a:rPr>
                  <a:t>)</a:t>
                </a:r>
              </a:p>
              <a:p>
                <a:r>
                  <a:rPr lang="en-US" dirty="0" err="1" smtClean="0">
                    <a:solidFill>
                      <a:prstClr val="white"/>
                    </a:solidFill>
                  </a:rPr>
                  <a:t>Init</a:t>
                </a:r>
                <a:r>
                  <a:rPr lang="en-US" dirty="0" smtClean="0">
                    <a:solidFill>
                      <a:prstClr val="white"/>
                    </a:solidFill>
                  </a:rPr>
                  <a:t>: x := 0,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>
                    <a:solidFill>
                      <a:prstClr val="white"/>
                    </a:solidFill>
                  </a:rPr>
                  <a:t>=0, active set ={};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Repeat:</a:t>
                </a:r>
                <a:r>
                  <a:rPr lang="en-US" dirty="0" smtClean="0">
                    <a:solidFill>
                      <a:prstClr val="white"/>
                    </a:solidFill>
                  </a:rPr>
                  <a:t>     </a:t>
                </a:r>
              </a:p>
              <a:p>
                <a:r>
                  <a:rPr lang="en-US" dirty="0">
                    <a:solidFill>
                      <a:prstClr val="white"/>
                    </a:solidFill>
                  </a:rPr>
                  <a:t> </a:t>
                </a:r>
                <a:r>
                  <a:rPr lang="en-US" dirty="0" smtClean="0">
                    <a:solidFill>
                      <a:prstClr val="white"/>
                    </a:solidFill>
                  </a:rPr>
                  <a:t>              Activate a co-efficient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prstClr val="white"/>
                    </a:solidFill>
                  </a:rPr>
                  <a:t> from non-zero co-efficient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/>
                    </m:sSub>
                  </m:oMath>
                </a14:m>
                <a:r>
                  <a:rPr lang="en-US" dirty="0" smtClean="0">
                    <a:solidFill>
                      <a:prstClr val="white"/>
                    </a:solidFill>
                  </a:rPr>
                  <a:t>, if it locally improved the objective(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>
                    <a:solidFill>
                      <a:prstClr val="white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prstClr val="white"/>
                    </a:solidFill>
                  </a:rPr>
                  <a:t>	 </a:t>
                </a:r>
                <a:r>
                  <a:rPr lang="en-US" dirty="0" smtClean="0">
                    <a:solidFill>
                      <a:prstClr val="white"/>
                    </a:solidFill>
                  </a:rPr>
                  <a:t>   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Repeat</a:t>
                </a:r>
                <a:r>
                  <a:rPr lang="en-US" dirty="0" smtClean="0">
                    <a:solidFill>
                      <a:prstClr val="white"/>
                    </a:solidFill>
                  </a:rPr>
                  <a:t>:</a:t>
                </a:r>
              </a:p>
              <a:p>
                <a:r>
                  <a:rPr lang="en-US" dirty="0">
                    <a:solidFill>
                      <a:prstClr val="white"/>
                    </a:solidFill>
                  </a:rPr>
                  <a:t>	</a:t>
                </a:r>
                <a:r>
                  <a:rPr lang="en-US" dirty="0" smtClean="0">
                    <a:solidFill>
                      <a:prstClr val="white"/>
                    </a:solidFill>
                  </a:rPr>
                  <a:t>	Let D be the </a:t>
                </a:r>
                <a:r>
                  <a:rPr lang="en-US" dirty="0" err="1" smtClean="0">
                    <a:solidFill>
                      <a:prstClr val="white"/>
                    </a:solidFill>
                  </a:rPr>
                  <a:t>submatrix</a:t>
                </a:r>
                <a:r>
                  <a:rPr lang="en-US" dirty="0" smtClean="0">
                    <a:solidFill>
                      <a:prstClr val="white"/>
                    </a:solidFill>
                  </a:rPr>
                  <a:t> of D that include columns corresponding to active set</a:t>
                </a:r>
              </a:p>
              <a:p>
                <a:r>
                  <a:rPr lang="en-US" dirty="0">
                    <a:solidFill>
                      <a:prstClr val="white"/>
                    </a:solidFill>
                  </a:rPr>
                  <a:t>	</a:t>
                </a:r>
                <a:r>
                  <a:rPr lang="en-US" dirty="0" smtClean="0">
                    <a:solidFill>
                      <a:prstClr val="white"/>
                    </a:solidFill>
                  </a:rPr>
                  <a:t>	Given a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>
                    <a:solidFill>
                      <a:prstClr val="white"/>
                    </a:solidFill>
                  </a:rPr>
                  <a:t>,</a:t>
                </a:r>
              </a:p>
              <a:p>
                <a:r>
                  <a:rPr lang="en-US" dirty="0">
                    <a:solidFill>
                      <a:prstClr val="white"/>
                    </a:solidFill>
                  </a:rPr>
                  <a:t>	</a:t>
                </a:r>
                <a:r>
                  <a:rPr lang="en-US" dirty="0" smtClean="0">
                    <a:solidFill>
                      <a:prstClr val="white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l-GR" dirty="0"/>
                      <m:t>λ</m:t>
                    </m:r>
                    <m:f>
                      <m:fPr>
                        <m:ctrlP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prstClr val="white"/>
                    </a:solidFill>
                  </a:rPr>
                  <a:t>       ….(unconstrained optimization problem, solved analytically )</a:t>
                </a:r>
              </a:p>
              <a:p>
                <a:r>
                  <a:rPr lang="en-US" dirty="0" smtClean="0">
                    <a:solidFill>
                      <a:prstClr val="white"/>
                    </a:solidFill>
                  </a:rPr>
                  <a:t>		Perform a discrete line search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prstClr val="white"/>
                    </a:solidFill>
                  </a:rPr>
                  <a:t> to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prstClr val="white"/>
                    </a:solidFill>
                  </a:rPr>
                  <a:t>and check for points where co-</a:t>
                </a:r>
                <a:r>
                  <a:rPr lang="en-US" dirty="0" err="1" smtClean="0">
                    <a:solidFill>
                      <a:prstClr val="white"/>
                    </a:solidFill>
                  </a:rPr>
                  <a:t>effient</a:t>
                </a:r>
                <a:r>
                  <a:rPr lang="en-US" dirty="0" smtClean="0">
                    <a:solidFill>
                      <a:prstClr val="white"/>
                    </a:solidFill>
                  </a:rPr>
                  <a:t> changes sign.</a:t>
                </a:r>
              </a:p>
              <a:p>
                <a:r>
                  <a:rPr lang="en-US" dirty="0">
                    <a:solidFill>
                      <a:prstClr val="white"/>
                    </a:solidFill>
                  </a:rPr>
                  <a:t>	 </a:t>
                </a:r>
                <a:r>
                  <a:rPr lang="en-US" dirty="0" smtClean="0">
                    <a:solidFill>
                      <a:prstClr val="white"/>
                    </a:solidFill>
                  </a:rPr>
                  <a:t>        Update a with the point with the least objective value.</a:t>
                </a:r>
              </a:p>
              <a:p>
                <a:r>
                  <a:rPr lang="en-US" dirty="0">
                    <a:solidFill>
                      <a:prstClr val="white"/>
                    </a:solidFill>
                  </a:rPr>
                  <a:t> </a:t>
                </a:r>
                <a:r>
                  <a:rPr lang="en-US" dirty="0" smtClean="0">
                    <a:solidFill>
                      <a:prstClr val="white"/>
                    </a:solidFill>
                  </a:rPr>
                  <a:t>           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Until</a:t>
                </a:r>
                <a:r>
                  <a:rPr lang="en-US" dirty="0" smtClean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l-GR" dirty="0"/>
                      <m:t>λ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𝑠𝑖𝑔𝑛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prstClr val="white"/>
                    </a:solidFill>
                  </a:rPr>
                  <a:t>=0,</a:t>
                </a:r>
                <a:r>
                  <a:rPr lang="en-US" dirty="0">
                    <a:solidFill>
                      <a:prstClr val="white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prstClr val="white"/>
                    </a:solidFill>
                  </a:rPr>
                  <a:t> 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not satisfied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Until</a:t>
                </a:r>
                <a:r>
                  <a:rPr lang="en-US" dirty="0" smtClean="0">
                    <a:solidFill>
                      <a:prstClr val="white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l-GR" dirty="0"/>
                      <m:t>λ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sSub>
                      <m:sSub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 smtClean="0">
                    <a:solidFill>
                      <a:prstClr val="white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not satisfied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 smtClean="0">
                  <a:solidFill>
                    <a:prstClr val="white"/>
                  </a:solidFill>
                </a:endParaRPr>
              </a:p>
              <a:p>
                <a:endParaRPr lang="en-US" dirty="0">
                  <a:solidFill>
                    <a:prstClr val="white"/>
                  </a:solidFill>
                </a:endParaRPr>
              </a:p>
              <a:p>
                <a:endParaRPr lang="en-US" dirty="0" smtClean="0">
                  <a:solidFill>
                    <a:prstClr val="white"/>
                  </a:solidFill>
                </a:endParaRPr>
              </a:p>
              <a:p>
                <a:endParaRPr lang="en-US" dirty="0">
                  <a:solidFill>
                    <a:prstClr val="white"/>
                  </a:solidFill>
                </a:endParaRPr>
              </a:p>
              <a:p>
                <a:endParaRPr lang="en-US" dirty="0" smtClean="0">
                  <a:solidFill>
                    <a:prstClr val="white"/>
                  </a:solidFill>
                </a:endParaRPr>
              </a:p>
              <a:p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1143129" cy="6090706"/>
              </a:xfrm>
              <a:prstGeom prst="rect">
                <a:avLst/>
              </a:prstGeom>
              <a:blipFill rotWithShape="0">
                <a:blip r:embed="rId2"/>
                <a:stretch>
                  <a:fillRect l="-493" t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Sign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561097"/>
                <a:ext cx="4134853" cy="933617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 − 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dirty="0"/>
                                    <m:t>λ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561097"/>
                <a:ext cx="4134853" cy="933617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68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Primal ALM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5278"/>
            <a:ext cx="5676435" cy="3678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860" y="536432"/>
            <a:ext cx="6563288" cy="982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349" y="2390273"/>
            <a:ext cx="5216317" cy="124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4" t="4996" r="18145" b="9445"/>
          <a:stretch/>
        </p:blipFill>
        <p:spPr>
          <a:xfrm>
            <a:off x="3764924" y="1075765"/>
            <a:ext cx="4662152" cy="4693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7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ALM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5857"/>
            <a:ext cx="7441194" cy="3306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211" y="589664"/>
            <a:ext cx="6172366" cy="876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942" y="2115804"/>
            <a:ext cx="3494985" cy="595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5942" y="2999446"/>
            <a:ext cx="3494986" cy="51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K-SVD for Dictionary Learning</a:t>
            </a:r>
          </a:p>
          <a:p>
            <a:r>
              <a:rPr lang="en-US" dirty="0" smtClean="0"/>
              <a:t>Parameters experimented with</a:t>
            </a:r>
          </a:p>
          <a:p>
            <a:pPr lvl="1"/>
            <a:r>
              <a:rPr lang="en-US" dirty="0" smtClean="0"/>
              <a:t>Image Noise Level</a:t>
            </a:r>
          </a:p>
          <a:p>
            <a:pPr lvl="1"/>
            <a:r>
              <a:rPr lang="en-US" dirty="0" smtClean="0"/>
              <a:t>Dictionary Size</a:t>
            </a:r>
          </a:p>
          <a:p>
            <a:pPr lvl="1"/>
            <a:r>
              <a:rPr lang="en-US" dirty="0" smtClean="0"/>
              <a:t>Sparse Coding Techniques</a:t>
            </a:r>
          </a:p>
          <a:p>
            <a:r>
              <a:rPr lang="en-US" dirty="0" smtClean="0"/>
              <a:t>Evaluation metric</a:t>
            </a:r>
          </a:p>
          <a:p>
            <a:pPr lvl="1"/>
            <a:r>
              <a:rPr lang="en-US" dirty="0" smtClean="0"/>
              <a:t>Execution Time</a:t>
            </a:r>
          </a:p>
          <a:p>
            <a:pPr lvl="1"/>
            <a:r>
              <a:rPr lang="en-US" dirty="0" smtClean="0"/>
              <a:t>SNR of </a:t>
            </a:r>
            <a:r>
              <a:rPr lang="en-US" smtClean="0"/>
              <a:t>de-noised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– Variations With Dictionary Size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92" y="1690688"/>
            <a:ext cx="6998815" cy="38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1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– Variations With Dictionary Size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23" y="1690688"/>
            <a:ext cx="6931753" cy="38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4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– Execution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273"/>
            <a:ext cx="12192000" cy="59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274"/>
            <a:ext cx="12192000" cy="59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6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275"/>
            <a:ext cx="12192000" cy="59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3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Trained Dictionaries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8200" y="1690688"/>
            <a:ext cx="4120545" cy="4842093"/>
            <a:chOff x="838200" y="1690688"/>
            <a:chExt cx="4120545" cy="4842093"/>
          </a:xfrm>
        </p:grpSpPr>
        <p:pic>
          <p:nvPicPr>
            <p:cNvPr id="1026" name="Picture 2" descr="https://github.com/dkdfirefly/aml/blob/master/resultsDALM/Image-1-Sigma-10-DictSize-256-trainedDict-Iter-8.png?raw=tru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39" t="6555" r="20111" b="13889"/>
            <a:stretch/>
          </p:blipFill>
          <p:spPr bwMode="auto">
            <a:xfrm>
              <a:off x="838200" y="1690688"/>
              <a:ext cx="4120545" cy="411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838200" y="5886450"/>
              <a:ext cx="41205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DALM – Sigma </a:t>
              </a:r>
              <a:r>
                <a:rPr lang="en-US" dirty="0"/>
                <a:t>-</a:t>
              </a:r>
              <a:r>
                <a:rPr lang="en-US" dirty="0" smtClean="0"/>
                <a:t>10</a:t>
              </a:r>
            </a:p>
            <a:p>
              <a:pPr algn="ctr"/>
              <a:r>
                <a:rPr lang="en-US" dirty="0" smtClean="0"/>
                <a:t>De-noised Image PSNR </a:t>
              </a:r>
              <a:r>
                <a:rPr lang="en-US" dirty="0"/>
                <a:t>= </a:t>
              </a:r>
              <a:r>
                <a:rPr lang="en-US" dirty="0" smtClean="0"/>
                <a:t>32.36 (dB)</a:t>
              </a:r>
              <a:endParaRPr lang="en-US" dirty="0"/>
            </a:p>
          </p:txBody>
        </p:sp>
      </p:grpSp>
      <p:pic>
        <p:nvPicPr>
          <p:cNvPr id="1028" name="Picture 4" descr="https://github.com/dkdfirefly/aml/blob/master/resultsPALM/Image-1-Sigma-10-DictSize-256-trainedDict-Iter-8.png?raw=tru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2" t="6110" r="19945" b="13890"/>
          <a:stretch/>
        </p:blipFill>
        <p:spPr bwMode="auto">
          <a:xfrm>
            <a:off x="6838964" y="1690688"/>
            <a:ext cx="412051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38965" y="5886450"/>
            <a:ext cx="412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PALM– </a:t>
            </a:r>
            <a:r>
              <a:rPr lang="en-US" dirty="0"/>
              <a:t>Sigma -10</a:t>
            </a:r>
          </a:p>
          <a:p>
            <a:pPr algn="ctr"/>
            <a:r>
              <a:rPr lang="en-US" dirty="0"/>
              <a:t>De-noised Image PSNR = </a:t>
            </a:r>
            <a:r>
              <a:rPr lang="en-US" dirty="0" smtClean="0"/>
              <a:t>33.99 </a:t>
            </a:r>
            <a:r>
              <a:rPr lang="en-US" dirty="0"/>
              <a:t>(dB)</a:t>
            </a:r>
          </a:p>
        </p:txBody>
      </p:sp>
    </p:spTree>
    <p:extLst>
      <p:ext uri="{BB962C8B-B14F-4D97-AF65-F5344CB8AC3E}">
        <p14:creationId xmlns:p14="http://schemas.microsoft.com/office/powerpoint/2010/main" val="24213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De-noised Images –DALM, Sigma=20</a:t>
            </a:r>
            <a:endParaRPr lang="en-US" dirty="0"/>
          </a:p>
        </p:txBody>
      </p:sp>
      <p:pic>
        <p:nvPicPr>
          <p:cNvPr id="2050" name="Picture 2" descr="https://github.com/dkdfirefly/aml/blob/master/resultsDALM/Image-1-Sigma-20-NoisyImage.png?raw=tru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5" r="17013" b="8681"/>
          <a:stretch/>
        </p:blipFill>
        <p:spPr bwMode="auto">
          <a:xfrm>
            <a:off x="838200" y="1690688"/>
            <a:ext cx="3619500" cy="375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github.com/dkdfirefly/aml/blob/master/resultsDALM/Image-1-Sigma-20-DictSize-256-DenoisedImage-Iter-8.png?raw=tru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4" r="17014" b="8449"/>
          <a:stretch/>
        </p:blipFill>
        <p:spPr bwMode="auto">
          <a:xfrm>
            <a:off x="7734300" y="1685926"/>
            <a:ext cx="3619500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5534025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PSNR = 22.12 dB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34300" y="5534025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PSNR = 27.94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9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1" t="5143" r="18441" b="9555"/>
          <a:stretch/>
        </p:blipFill>
        <p:spPr>
          <a:xfrm>
            <a:off x="3746501" y="1075767"/>
            <a:ext cx="4675843" cy="47028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De-noised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8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De-noised Images –Feature Sign, Sigma=20</a:t>
            </a:r>
            <a:endParaRPr lang="en-US" dirty="0"/>
          </a:p>
        </p:txBody>
      </p:sp>
      <p:pic>
        <p:nvPicPr>
          <p:cNvPr id="2050" name="Picture 2" descr="https://github.com/dkdfirefly/aml/blob/master/resultsDALM/Image-1-Sigma-20-NoisyImage.png?raw=tru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5" r="17013" b="8681"/>
          <a:stretch/>
        </p:blipFill>
        <p:spPr bwMode="auto">
          <a:xfrm>
            <a:off x="838200" y="1690688"/>
            <a:ext cx="3619500" cy="375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5534025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PSNR = 22.12 dB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34300" y="5534025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PSNR = 30.50 dB</a:t>
            </a:r>
            <a:endParaRPr lang="en-US" dirty="0"/>
          </a:p>
        </p:txBody>
      </p:sp>
      <p:pic>
        <p:nvPicPr>
          <p:cNvPr id="4098" name="Picture 2" descr="https://github.com/dkdfirefly/aml/blob/master/resultsFeatureSign/Image-1-Sigma-20-DictSize-256-DenoisedImage-Iter-8.png?raw=tru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4" r="17014" b="8507"/>
          <a:stretch/>
        </p:blipFill>
        <p:spPr bwMode="auto">
          <a:xfrm>
            <a:off x="7734300" y="1683544"/>
            <a:ext cx="3619500" cy="376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07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better as dictionary size increases</a:t>
            </a:r>
          </a:p>
          <a:p>
            <a:r>
              <a:rPr lang="en-US" dirty="0"/>
              <a:t>Feature-sign </a:t>
            </a:r>
            <a:r>
              <a:rPr lang="en-US" dirty="0" smtClean="0"/>
              <a:t>gives </a:t>
            </a:r>
            <a:r>
              <a:rPr lang="en-US" dirty="0"/>
              <a:t>best results and </a:t>
            </a:r>
            <a:r>
              <a:rPr lang="en-US" dirty="0" smtClean="0"/>
              <a:t>converges </a:t>
            </a:r>
            <a:r>
              <a:rPr lang="en-US" dirty="0"/>
              <a:t>quicker</a:t>
            </a:r>
          </a:p>
          <a:p>
            <a:r>
              <a:rPr lang="en-US" dirty="0"/>
              <a:t>L1LS takes the maximum time per </a:t>
            </a:r>
            <a:r>
              <a:rPr lang="en-US" dirty="0" smtClean="0"/>
              <a:t>iteration</a:t>
            </a:r>
          </a:p>
          <a:p>
            <a:r>
              <a:rPr lang="en-US" dirty="0" smtClean="0"/>
              <a:t>DALM learns a poor dictionary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https://github.com/dkdfirefly/aml</a:t>
            </a:r>
          </a:p>
        </p:txBody>
      </p:sp>
    </p:spTree>
    <p:extLst>
      <p:ext uri="{BB962C8B-B14F-4D97-AF65-F5344CB8AC3E}">
        <p14:creationId xmlns:p14="http://schemas.microsoft.com/office/powerpoint/2010/main" val="10996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Yang, Allen Y., et al. "Fast l1-minimization algorithms for robust face recognition." </a:t>
            </a:r>
            <a:r>
              <a:rPr lang="en-US" i="1" dirty="0" err="1"/>
              <a:t>arXiv</a:t>
            </a:r>
            <a:r>
              <a:rPr lang="en-US" i="1" dirty="0"/>
              <a:t> preprint arXiv:1007.3753</a:t>
            </a:r>
            <a:r>
              <a:rPr lang="en-US" dirty="0"/>
              <a:t> (2010</a:t>
            </a:r>
            <a:r>
              <a:rPr lang="en-US" dirty="0" smtClean="0"/>
              <a:t>).</a:t>
            </a:r>
          </a:p>
          <a:p>
            <a:r>
              <a:rPr lang="en-US" dirty="0"/>
              <a:t>Lee, </a:t>
            </a:r>
            <a:r>
              <a:rPr lang="en-US" dirty="0" err="1"/>
              <a:t>Honglak</a:t>
            </a:r>
            <a:r>
              <a:rPr lang="en-US" dirty="0"/>
              <a:t>, et al. "Efficient sparse coding algorithms." </a:t>
            </a:r>
            <a:r>
              <a:rPr lang="en-US" i="1" dirty="0"/>
              <a:t>Advances in neural information processing systems</a:t>
            </a:r>
            <a:r>
              <a:rPr lang="en-US" dirty="0"/>
              <a:t> 19 (2007): 801</a:t>
            </a:r>
            <a:r>
              <a:rPr lang="en-US" dirty="0" smtClean="0"/>
              <a:t>.</a:t>
            </a:r>
          </a:p>
          <a:p>
            <a:r>
              <a:rPr lang="en-US" dirty="0" err="1"/>
              <a:t>Mallat</a:t>
            </a:r>
            <a:r>
              <a:rPr lang="en-US" dirty="0"/>
              <a:t>, </a:t>
            </a:r>
            <a:r>
              <a:rPr lang="en-US" dirty="0" err="1"/>
              <a:t>Stéphane</a:t>
            </a:r>
            <a:r>
              <a:rPr lang="en-US" dirty="0"/>
              <a:t> G., and </a:t>
            </a:r>
            <a:r>
              <a:rPr lang="en-US" dirty="0" err="1"/>
              <a:t>Zhifeng</a:t>
            </a:r>
            <a:r>
              <a:rPr lang="en-US" dirty="0"/>
              <a:t> Zhang. "Matching pursuits with time-frequency dictionaries." </a:t>
            </a:r>
            <a:r>
              <a:rPr lang="en-US" i="1" dirty="0"/>
              <a:t>Signal Processing, IEEE Transactions on</a:t>
            </a:r>
            <a:r>
              <a:rPr lang="en-US" dirty="0"/>
              <a:t> 41.12 (1993): 3397-3415</a:t>
            </a:r>
            <a:r>
              <a:rPr lang="en-US" dirty="0" smtClean="0"/>
              <a:t>.</a:t>
            </a:r>
          </a:p>
          <a:p>
            <a:r>
              <a:rPr lang="en-US" dirty="0" err="1"/>
              <a:t>Pati</a:t>
            </a:r>
            <a:r>
              <a:rPr lang="en-US" dirty="0"/>
              <a:t>, </a:t>
            </a:r>
            <a:r>
              <a:rPr lang="en-US" dirty="0" err="1"/>
              <a:t>Yagyensh</a:t>
            </a:r>
            <a:r>
              <a:rPr lang="en-US" dirty="0"/>
              <a:t> Chandra, </a:t>
            </a:r>
            <a:r>
              <a:rPr lang="en-US" dirty="0" err="1"/>
              <a:t>Ramin</a:t>
            </a:r>
            <a:r>
              <a:rPr lang="en-US" dirty="0"/>
              <a:t> </a:t>
            </a:r>
            <a:r>
              <a:rPr lang="en-US" dirty="0" err="1"/>
              <a:t>Rezaiifar</a:t>
            </a:r>
            <a:r>
              <a:rPr lang="en-US" dirty="0"/>
              <a:t>, and P. S. </a:t>
            </a:r>
            <a:r>
              <a:rPr lang="en-US" dirty="0" err="1"/>
              <a:t>Krishnaprasad</a:t>
            </a:r>
            <a:r>
              <a:rPr lang="en-US" dirty="0"/>
              <a:t>. "Orthogonal matching pursuit: Recursive function approximation with applications to wavelet decomposition." </a:t>
            </a:r>
            <a:r>
              <a:rPr lang="en-US" i="1" dirty="0"/>
              <a:t>Signals, Systems and Computers, 1993. 1993 Conference Record of The Twenty-Seventh </a:t>
            </a:r>
            <a:r>
              <a:rPr lang="en-US" i="1" dirty="0" err="1"/>
              <a:t>Asilomar</a:t>
            </a:r>
            <a:r>
              <a:rPr lang="en-US" i="1" dirty="0"/>
              <a:t> Conference on</a:t>
            </a:r>
            <a:r>
              <a:rPr lang="en-US" dirty="0"/>
              <a:t>. IEEE, 1993</a:t>
            </a:r>
            <a:r>
              <a:rPr lang="en-US" dirty="0" smtClean="0"/>
              <a:t>.</a:t>
            </a:r>
          </a:p>
          <a:p>
            <a:r>
              <a:rPr lang="en-US" dirty="0" err="1"/>
              <a:t>Aharon</a:t>
            </a:r>
            <a:r>
              <a:rPr lang="en-US" dirty="0"/>
              <a:t>, Michal, Michael </a:t>
            </a:r>
            <a:r>
              <a:rPr lang="en-US" dirty="0" err="1"/>
              <a:t>Elad</a:t>
            </a:r>
            <a:r>
              <a:rPr lang="en-US" dirty="0"/>
              <a:t>, and Alfred </a:t>
            </a:r>
            <a:r>
              <a:rPr lang="en-US" dirty="0" err="1"/>
              <a:t>Bruckstein</a:t>
            </a:r>
            <a:r>
              <a:rPr lang="en-US" dirty="0"/>
              <a:t>. "-</a:t>
            </a:r>
            <a:r>
              <a:rPr lang="en-US" dirty="0" err="1"/>
              <a:t>svd</a:t>
            </a:r>
            <a:r>
              <a:rPr lang="en-US" dirty="0"/>
              <a:t>: An algorithm for designing </a:t>
            </a:r>
            <a:r>
              <a:rPr lang="en-US" dirty="0" err="1"/>
              <a:t>overcomplete</a:t>
            </a:r>
            <a:r>
              <a:rPr lang="en-US" dirty="0"/>
              <a:t> dictionaries for sparse representation." </a:t>
            </a:r>
            <a:r>
              <a:rPr lang="en-US" i="1" dirty="0"/>
              <a:t>Signal Processing, IEEE Transactions on</a:t>
            </a:r>
            <a:r>
              <a:rPr lang="en-US" dirty="0"/>
              <a:t> 54.11 (2006): 4311-4322.</a:t>
            </a:r>
          </a:p>
        </p:txBody>
      </p:sp>
    </p:spTree>
    <p:extLst>
      <p:ext uri="{BB962C8B-B14F-4D97-AF65-F5344CB8AC3E}">
        <p14:creationId xmlns:p14="http://schemas.microsoft.com/office/powerpoint/2010/main" val="319256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6616" y="2899777"/>
            <a:ext cx="2578768" cy="132556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4" t="4996" r="18145" b="9445"/>
          <a:stretch/>
        </p:blipFill>
        <p:spPr>
          <a:xfrm>
            <a:off x="833464" y="2050802"/>
            <a:ext cx="4662152" cy="4693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1" t="5143" r="18441" b="9555"/>
          <a:stretch/>
        </p:blipFill>
        <p:spPr>
          <a:xfrm>
            <a:off x="6677960" y="2050802"/>
            <a:ext cx="4675843" cy="470287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go from noisy to de-noised?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1" t="5143" r="18441" b="9555"/>
          <a:stretch/>
        </p:blipFill>
        <p:spPr>
          <a:xfrm>
            <a:off x="299916" y="1077564"/>
            <a:ext cx="4675843" cy="47028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89" t="14219" r="28112" b="68685"/>
          <a:stretch/>
        </p:blipFill>
        <p:spPr>
          <a:xfrm>
            <a:off x="3447003" y="1590069"/>
            <a:ext cx="815927" cy="94253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1" t="13237" r="26714" b="24503"/>
          <a:stretch/>
        </p:blipFill>
        <p:spPr>
          <a:xfrm>
            <a:off x="6114171" y="1732551"/>
            <a:ext cx="3415553" cy="3415554"/>
          </a:xfrm>
          <a:prstGeom prst="rect">
            <a:avLst/>
          </a:prstGeom>
        </p:spPr>
      </p:pic>
      <p:sp>
        <p:nvSpPr>
          <p:cNvPr id="5" name="Double Brace 4"/>
          <p:cNvSpPr/>
          <p:nvPr/>
        </p:nvSpPr>
        <p:spPr>
          <a:xfrm>
            <a:off x="9877926" y="1720516"/>
            <a:ext cx="1455821" cy="3429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580998"/>
                  </p:ext>
                </p:extLst>
              </p:nvPr>
            </p:nvGraphicFramePr>
            <p:xfrm>
              <a:off x="10323091" y="1840829"/>
              <a:ext cx="565484" cy="3290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65484"/>
                  </a:tblGrid>
                  <a:tr h="3970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580998"/>
                  </p:ext>
                </p:extLst>
              </p:nvPr>
            </p:nvGraphicFramePr>
            <p:xfrm>
              <a:off x="10323091" y="1840829"/>
              <a:ext cx="565484" cy="3290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65484"/>
                  </a:tblGrid>
                  <a:tr h="3970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b="-744615"/>
                          </a:stretch>
                        </a:blipFill>
                      </a:tcPr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95588" b="-611765"/>
                          </a:stretch>
                        </a:blipFill>
                      </a:tcPr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95588" b="-511765"/>
                          </a:stretch>
                        </a:blipFill>
                      </a:tcPr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95588" b="-311765"/>
                          </a:stretch>
                        </a:blipFill>
                      </a:tcPr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595588" b="-111765"/>
                          </a:stretch>
                        </a:blipFill>
                      </a:tcPr>
                    </a:tc>
                  </a:tr>
                  <a:tr h="4134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5181600" y="3067050"/>
            <a:ext cx="72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=</a:t>
            </a:r>
            <a:endParaRPr lang="en-US" sz="4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463088"/>
              </p:ext>
            </p:extLst>
          </p:nvPr>
        </p:nvGraphicFramePr>
        <p:xfrm>
          <a:off x="6096000" y="1732552"/>
          <a:ext cx="3433728" cy="3415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216"/>
                <a:gridCol w="429216"/>
                <a:gridCol w="429216"/>
                <a:gridCol w="429216"/>
                <a:gridCol w="429216"/>
                <a:gridCol w="429216"/>
                <a:gridCol w="429216"/>
                <a:gridCol w="429216"/>
              </a:tblGrid>
              <a:tr h="4269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69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69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69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69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69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69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69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22554" y="3059955"/>
            <a:ext cx="72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8070109" y="3063493"/>
            <a:ext cx="72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-76576"/>
            <a:ext cx="10515600" cy="1325563"/>
          </a:xfrm>
        </p:spPr>
        <p:txBody>
          <a:bodyPr/>
          <a:lstStyle/>
          <a:p>
            <a:r>
              <a:rPr lang="en-US" dirty="0" smtClean="0"/>
              <a:t>Dictionary and Sparse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0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4.16667E-6 0.2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Sparse Coding Techniques for Dictionary Learning in Context of Image De-noising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Sarah Panda (sp3206)</a:t>
            </a:r>
          </a:p>
          <a:p>
            <a:r>
              <a:rPr lang="en-US" dirty="0" err="1" smtClean="0"/>
              <a:t>Dhaivat</a:t>
            </a:r>
            <a:r>
              <a:rPr lang="en-US" dirty="0" smtClean="0"/>
              <a:t> Shah (ds3267)</a:t>
            </a:r>
          </a:p>
          <a:p>
            <a:r>
              <a:rPr lang="en-US" dirty="0" smtClean="0"/>
              <a:t>Gaurav Ahuja (ga2371)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and Sparse Codes</a:t>
            </a:r>
            <a:endParaRPr lang="en-US" dirty="0"/>
          </a:p>
        </p:txBody>
      </p:sp>
      <p:sp>
        <p:nvSpPr>
          <p:cNvPr id="162" name="Content Placeholder 16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774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dictionary, D</a:t>
            </a:r>
            <a:r>
              <a:rPr lang="en-US" dirty="0"/>
              <a:t> is an N X k matrix that contains k prototype signals called </a:t>
            </a:r>
            <a:r>
              <a:rPr lang="en-US" dirty="0">
                <a:solidFill>
                  <a:srgbClr val="FF0000"/>
                </a:solidFill>
              </a:rPr>
              <a:t>ATOMS</a:t>
            </a:r>
            <a:r>
              <a:rPr lang="en-US" dirty="0"/>
              <a:t> as columns, such that any given signal 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 can be represented as a linear combination of a small number of these atoms. </a:t>
            </a:r>
            <a:endParaRPr lang="en-US" dirty="0" smtClean="0"/>
          </a:p>
          <a:p>
            <a:r>
              <a:rPr lang="en-US" dirty="0"/>
              <a:t>For any signal y and dictionary D, there must exist a vector x in </a:t>
            </a:r>
            <a:r>
              <a:rPr lang="en-US" dirty="0" smtClean="0"/>
              <a:t>R</a:t>
            </a:r>
            <a:r>
              <a:rPr lang="en-US" baseline="30000" dirty="0" smtClean="0"/>
              <a:t>K</a:t>
            </a:r>
            <a:r>
              <a:rPr lang="en-US" dirty="0" smtClean="0"/>
              <a:t>, </a:t>
            </a:r>
            <a:r>
              <a:rPr lang="en-US" dirty="0"/>
              <a:t>such that,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	y = </a:t>
            </a:r>
            <a:r>
              <a:rPr lang="en-US" dirty="0" smtClean="0">
                <a:solidFill>
                  <a:srgbClr val="FF0000"/>
                </a:solidFill>
              </a:rPr>
              <a:t>D*x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5" name="AutoShape 15"/>
          <p:cNvSpPr>
            <a:spLocks noChangeArrowheads="1"/>
          </p:cNvSpPr>
          <p:nvPr/>
        </p:nvSpPr>
        <p:spPr bwMode="auto">
          <a:xfrm>
            <a:off x="776288" y="2566988"/>
            <a:ext cx="2540000" cy="1358900"/>
          </a:xfrm>
          <a:prstGeom prst="bracketPair">
            <a:avLst>
              <a:gd name="adj" fmla="val 4463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1844843" y="4003892"/>
            <a:ext cx="8423628" cy="2731042"/>
            <a:chOff x="2255227" y="2789089"/>
            <a:chExt cx="8320100" cy="3148317"/>
          </a:xfrm>
        </p:grpSpPr>
        <p:grpSp>
          <p:nvGrpSpPr>
            <p:cNvPr id="111" name="Group 110"/>
            <p:cNvGrpSpPr/>
            <p:nvPr/>
          </p:nvGrpSpPr>
          <p:grpSpPr>
            <a:xfrm>
              <a:off x="6180993" y="2789089"/>
              <a:ext cx="4394334" cy="3148317"/>
              <a:chOff x="606670" y="2321168"/>
              <a:chExt cx="4394334" cy="3148317"/>
            </a:xfrm>
          </p:grpSpPr>
          <p:grpSp>
            <p:nvGrpSpPr>
              <p:cNvPr id="12" name="Group 17"/>
              <p:cNvGrpSpPr>
                <a:grpSpLocks/>
              </p:cNvGrpSpPr>
              <p:nvPr/>
            </p:nvGrpSpPr>
            <p:grpSpPr bwMode="auto">
              <a:xfrm>
                <a:off x="842963" y="2574925"/>
                <a:ext cx="2382838" cy="1347788"/>
                <a:chOff x="895" y="1132"/>
                <a:chExt cx="1501" cy="849"/>
              </a:xfrm>
            </p:grpSpPr>
            <p:sp>
              <p:nvSpPr>
                <p:cNvPr id="13" name="Rectangle 18"/>
                <p:cNvSpPr>
                  <a:spLocks noChangeArrowheads="1"/>
                </p:cNvSpPr>
                <p:nvPr/>
              </p:nvSpPr>
              <p:spPr bwMode="auto">
                <a:xfrm>
                  <a:off x="895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tangle 19"/>
                <p:cNvSpPr>
                  <a:spLocks noChangeArrowheads="1"/>
                </p:cNvSpPr>
                <p:nvPr/>
              </p:nvSpPr>
              <p:spPr bwMode="auto">
                <a:xfrm>
                  <a:off x="951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20"/>
                <p:cNvSpPr>
                  <a:spLocks noChangeArrowheads="1"/>
                </p:cNvSpPr>
                <p:nvPr/>
              </p:nvSpPr>
              <p:spPr bwMode="auto">
                <a:xfrm>
                  <a:off x="1006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21"/>
                <p:cNvSpPr>
                  <a:spLocks noChangeArrowheads="1"/>
                </p:cNvSpPr>
                <p:nvPr/>
              </p:nvSpPr>
              <p:spPr bwMode="auto">
                <a:xfrm>
                  <a:off x="1061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Rectangle 22"/>
                <p:cNvSpPr>
                  <a:spLocks noChangeArrowheads="1"/>
                </p:cNvSpPr>
                <p:nvPr/>
              </p:nvSpPr>
              <p:spPr bwMode="auto">
                <a:xfrm>
                  <a:off x="1117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 23"/>
                <p:cNvSpPr>
                  <a:spLocks noChangeArrowheads="1"/>
                </p:cNvSpPr>
                <p:nvPr/>
              </p:nvSpPr>
              <p:spPr bwMode="auto">
                <a:xfrm>
                  <a:off x="1173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24"/>
                <p:cNvSpPr>
                  <a:spLocks noChangeArrowheads="1"/>
                </p:cNvSpPr>
                <p:nvPr/>
              </p:nvSpPr>
              <p:spPr bwMode="auto">
                <a:xfrm>
                  <a:off x="1228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 25"/>
                <p:cNvSpPr>
                  <a:spLocks noChangeArrowheads="1"/>
                </p:cNvSpPr>
                <p:nvPr/>
              </p:nvSpPr>
              <p:spPr bwMode="auto">
                <a:xfrm>
                  <a:off x="1284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6"/>
                <p:cNvSpPr>
                  <a:spLocks noChangeArrowheads="1"/>
                </p:cNvSpPr>
                <p:nvPr/>
              </p:nvSpPr>
              <p:spPr bwMode="auto">
                <a:xfrm>
                  <a:off x="1340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tangle 27"/>
                <p:cNvSpPr>
                  <a:spLocks noChangeArrowheads="1"/>
                </p:cNvSpPr>
                <p:nvPr/>
              </p:nvSpPr>
              <p:spPr bwMode="auto">
                <a:xfrm>
                  <a:off x="1395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8"/>
                <p:cNvSpPr>
                  <a:spLocks noChangeArrowheads="1"/>
                </p:cNvSpPr>
                <p:nvPr/>
              </p:nvSpPr>
              <p:spPr bwMode="auto">
                <a:xfrm>
                  <a:off x="1451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9"/>
                <p:cNvSpPr>
                  <a:spLocks noChangeArrowheads="1"/>
                </p:cNvSpPr>
                <p:nvPr/>
              </p:nvSpPr>
              <p:spPr bwMode="auto">
                <a:xfrm>
                  <a:off x="1507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30"/>
                <p:cNvSpPr>
                  <a:spLocks noChangeArrowheads="1"/>
                </p:cNvSpPr>
                <p:nvPr/>
              </p:nvSpPr>
              <p:spPr bwMode="auto">
                <a:xfrm>
                  <a:off x="1562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8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32"/>
                <p:cNvSpPr>
                  <a:spLocks noChangeArrowheads="1"/>
                </p:cNvSpPr>
                <p:nvPr/>
              </p:nvSpPr>
              <p:spPr bwMode="auto">
                <a:xfrm>
                  <a:off x="1674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33"/>
                <p:cNvSpPr>
                  <a:spLocks noChangeArrowheads="1"/>
                </p:cNvSpPr>
                <p:nvPr/>
              </p:nvSpPr>
              <p:spPr bwMode="auto">
                <a:xfrm>
                  <a:off x="1729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34"/>
                <p:cNvSpPr>
                  <a:spLocks noChangeArrowheads="1"/>
                </p:cNvSpPr>
                <p:nvPr/>
              </p:nvSpPr>
              <p:spPr bwMode="auto">
                <a:xfrm>
                  <a:off x="1785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ectangle 35"/>
                <p:cNvSpPr>
                  <a:spLocks noChangeArrowheads="1"/>
                </p:cNvSpPr>
                <p:nvPr/>
              </p:nvSpPr>
              <p:spPr bwMode="auto">
                <a:xfrm>
                  <a:off x="1840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6"/>
                <p:cNvSpPr>
                  <a:spLocks noChangeArrowheads="1"/>
                </p:cNvSpPr>
                <p:nvPr/>
              </p:nvSpPr>
              <p:spPr bwMode="auto">
                <a:xfrm>
                  <a:off x="1896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7"/>
                <p:cNvSpPr>
                  <a:spLocks noChangeArrowheads="1"/>
                </p:cNvSpPr>
                <p:nvPr/>
              </p:nvSpPr>
              <p:spPr bwMode="auto">
                <a:xfrm>
                  <a:off x="1951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8"/>
                <p:cNvSpPr>
                  <a:spLocks noChangeArrowheads="1"/>
                </p:cNvSpPr>
                <p:nvPr/>
              </p:nvSpPr>
              <p:spPr bwMode="auto">
                <a:xfrm>
                  <a:off x="2007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9"/>
                <p:cNvSpPr>
                  <a:spLocks noChangeArrowheads="1"/>
                </p:cNvSpPr>
                <p:nvPr/>
              </p:nvSpPr>
              <p:spPr bwMode="auto">
                <a:xfrm>
                  <a:off x="2062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40"/>
                <p:cNvSpPr>
                  <a:spLocks noChangeArrowheads="1"/>
                </p:cNvSpPr>
                <p:nvPr/>
              </p:nvSpPr>
              <p:spPr bwMode="auto">
                <a:xfrm>
                  <a:off x="2118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41"/>
                <p:cNvSpPr>
                  <a:spLocks noChangeArrowheads="1"/>
                </p:cNvSpPr>
                <p:nvPr/>
              </p:nvSpPr>
              <p:spPr bwMode="auto">
                <a:xfrm>
                  <a:off x="2174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42"/>
                <p:cNvSpPr>
                  <a:spLocks noChangeArrowheads="1"/>
                </p:cNvSpPr>
                <p:nvPr/>
              </p:nvSpPr>
              <p:spPr bwMode="auto">
                <a:xfrm>
                  <a:off x="2229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43"/>
                <p:cNvSpPr>
                  <a:spLocks noChangeArrowheads="1"/>
                </p:cNvSpPr>
                <p:nvPr/>
              </p:nvSpPr>
              <p:spPr bwMode="auto">
                <a:xfrm>
                  <a:off x="2285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44"/>
                <p:cNvSpPr>
                  <a:spLocks noChangeArrowheads="1"/>
                </p:cNvSpPr>
                <p:nvPr/>
              </p:nvSpPr>
              <p:spPr bwMode="auto">
                <a:xfrm>
                  <a:off x="2341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45"/>
                <p:cNvSpPr>
                  <a:spLocks noChangeShapeType="1"/>
                </p:cNvSpPr>
                <p:nvPr/>
              </p:nvSpPr>
              <p:spPr bwMode="auto">
                <a:xfrm>
                  <a:off x="898" y="1188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46"/>
                <p:cNvSpPr>
                  <a:spLocks noChangeShapeType="1"/>
                </p:cNvSpPr>
                <p:nvPr/>
              </p:nvSpPr>
              <p:spPr bwMode="auto">
                <a:xfrm>
                  <a:off x="900" y="1240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Line 47"/>
                <p:cNvSpPr>
                  <a:spLocks noChangeShapeType="1"/>
                </p:cNvSpPr>
                <p:nvPr/>
              </p:nvSpPr>
              <p:spPr bwMode="auto">
                <a:xfrm>
                  <a:off x="900" y="1293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Line 48"/>
                <p:cNvSpPr>
                  <a:spLocks noChangeShapeType="1"/>
                </p:cNvSpPr>
                <p:nvPr/>
              </p:nvSpPr>
              <p:spPr bwMode="auto">
                <a:xfrm>
                  <a:off x="898" y="1346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Line 49"/>
                <p:cNvSpPr>
                  <a:spLocks noChangeShapeType="1"/>
                </p:cNvSpPr>
                <p:nvPr/>
              </p:nvSpPr>
              <p:spPr bwMode="auto">
                <a:xfrm>
                  <a:off x="900" y="1399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Line 50"/>
                <p:cNvSpPr>
                  <a:spLocks noChangeShapeType="1"/>
                </p:cNvSpPr>
                <p:nvPr/>
              </p:nvSpPr>
              <p:spPr bwMode="auto">
                <a:xfrm>
                  <a:off x="900" y="1452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Line 51"/>
                <p:cNvSpPr>
                  <a:spLocks noChangeShapeType="1"/>
                </p:cNvSpPr>
                <p:nvPr/>
              </p:nvSpPr>
              <p:spPr bwMode="auto">
                <a:xfrm>
                  <a:off x="898" y="1505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Line 52"/>
                <p:cNvSpPr>
                  <a:spLocks noChangeShapeType="1"/>
                </p:cNvSpPr>
                <p:nvPr/>
              </p:nvSpPr>
              <p:spPr bwMode="auto">
                <a:xfrm>
                  <a:off x="900" y="1558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Line 54"/>
                <p:cNvSpPr>
                  <a:spLocks noChangeShapeType="1"/>
                </p:cNvSpPr>
                <p:nvPr/>
              </p:nvSpPr>
              <p:spPr bwMode="auto">
                <a:xfrm>
                  <a:off x="898" y="1663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55"/>
                <p:cNvSpPr>
                  <a:spLocks noChangeShapeType="1"/>
                </p:cNvSpPr>
                <p:nvPr/>
              </p:nvSpPr>
              <p:spPr bwMode="auto">
                <a:xfrm>
                  <a:off x="900" y="1716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56"/>
                <p:cNvSpPr>
                  <a:spLocks noChangeShapeType="1"/>
                </p:cNvSpPr>
                <p:nvPr/>
              </p:nvSpPr>
              <p:spPr bwMode="auto">
                <a:xfrm>
                  <a:off x="900" y="1769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57"/>
                <p:cNvSpPr>
                  <a:spLocks noChangeShapeType="1"/>
                </p:cNvSpPr>
                <p:nvPr/>
              </p:nvSpPr>
              <p:spPr bwMode="auto">
                <a:xfrm>
                  <a:off x="898" y="1822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58"/>
                <p:cNvSpPr>
                  <a:spLocks noChangeShapeType="1"/>
                </p:cNvSpPr>
                <p:nvPr/>
              </p:nvSpPr>
              <p:spPr bwMode="auto">
                <a:xfrm>
                  <a:off x="900" y="1875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59"/>
                <p:cNvSpPr>
                  <a:spLocks noChangeShapeType="1"/>
                </p:cNvSpPr>
                <p:nvPr/>
              </p:nvSpPr>
              <p:spPr bwMode="auto">
                <a:xfrm>
                  <a:off x="900" y="1928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53"/>
                <p:cNvSpPr>
                  <a:spLocks noChangeShapeType="1"/>
                </p:cNvSpPr>
                <p:nvPr/>
              </p:nvSpPr>
              <p:spPr bwMode="auto">
                <a:xfrm>
                  <a:off x="900" y="1610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9" name="Double Bracket 58"/>
              <p:cNvSpPr/>
              <p:nvPr/>
            </p:nvSpPr>
            <p:spPr>
              <a:xfrm>
                <a:off x="606670" y="2321168"/>
                <a:ext cx="2875084" cy="1820008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61" name="Group 17"/>
              <p:cNvGrpSpPr>
                <a:grpSpLocks/>
              </p:cNvGrpSpPr>
              <p:nvPr/>
            </p:nvGrpSpPr>
            <p:grpSpPr bwMode="auto">
              <a:xfrm rot="5400000">
                <a:off x="2883816" y="3483893"/>
                <a:ext cx="2382838" cy="131885"/>
                <a:chOff x="895" y="1132"/>
                <a:chExt cx="1501" cy="849"/>
              </a:xfrm>
            </p:grpSpPr>
            <p:sp>
              <p:nvSpPr>
                <p:cNvPr id="62" name="Rectangle 18"/>
                <p:cNvSpPr>
                  <a:spLocks noChangeArrowheads="1"/>
                </p:cNvSpPr>
                <p:nvPr/>
              </p:nvSpPr>
              <p:spPr bwMode="auto">
                <a:xfrm>
                  <a:off x="895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ectangle 21"/>
                <p:cNvSpPr>
                  <a:spLocks noChangeArrowheads="1"/>
                </p:cNvSpPr>
                <p:nvPr/>
              </p:nvSpPr>
              <p:spPr bwMode="auto">
                <a:xfrm>
                  <a:off x="1067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22"/>
                <p:cNvSpPr>
                  <a:spLocks noChangeArrowheads="1"/>
                </p:cNvSpPr>
                <p:nvPr/>
              </p:nvSpPr>
              <p:spPr bwMode="auto">
                <a:xfrm>
                  <a:off x="1117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tangle 23"/>
                <p:cNvSpPr>
                  <a:spLocks noChangeArrowheads="1"/>
                </p:cNvSpPr>
                <p:nvPr/>
              </p:nvSpPr>
              <p:spPr bwMode="auto">
                <a:xfrm>
                  <a:off x="1173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26"/>
                <p:cNvSpPr>
                  <a:spLocks noChangeArrowheads="1"/>
                </p:cNvSpPr>
                <p:nvPr/>
              </p:nvSpPr>
              <p:spPr bwMode="auto">
                <a:xfrm>
                  <a:off x="1340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27"/>
                <p:cNvSpPr>
                  <a:spLocks noChangeArrowheads="1"/>
                </p:cNvSpPr>
                <p:nvPr/>
              </p:nvSpPr>
              <p:spPr bwMode="auto">
                <a:xfrm>
                  <a:off x="1395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29"/>
                <p:cNvSpPr>
                  <a:spLocks noChangeArrowheads="1"/>
                </p:cNvSpPr>
                <p:nvPr/>
              </p:nvSpPr>
              <p:spPr bwMode="auto">
                <a:xfrm>
                  <a:off x="1507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8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tangle 34"/>
                <p:cNvSpPr>
                  <a:spLocks noChangeArrowheads="1"/>
                </p:cNvSpPr>
                <p:nvPr/>
              </p:nvSpPr>
              <p:spPr bwMode="auto">
                <a:xfrm>
                  <a:off x="1785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36"/>
                <p:cNvSpPr>
                  <a:spLocks noChangeArrowheads="1"/>
                </p:cNvSpPr>
                <p:nvPr/>
              </p:nvSpPr>
              <p:spPr bwMode="auto">
                <a:xfrm>
                  <a:off x="1896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41"/>
                <p:cNvSpPr>
                  <a:spLocks noChangeArrowheads="1"/>
                </p:cNvSpPr>
                <p:nvPr/>
              </p:nvSpPr>
              <p:spPr bwMode="auto">
                <a:xfrm>
                  <a:off x="2174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43"/>
                <p:cNvSpPr>
                  <a:spLocks noChangeArrowheads="1"/>
                </p:cNvSpPr>
                <p:nvPr/>
              </p:nvSpPr>
              <p:spPr bwMode="auto">
                <a:xfrm>
                  <a:off x="2285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ectangle 44"/>
                <p:cNvSpPr>
                  <a:spLocks noChangeArrowheads="1"/>
                </p:cNvSpPr>
                <p:nvPr/>
              </p:nvSpPr>
              <p:spPr bwMode="auto">
                <a:xfrm>
                  <a:off x="2341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4" name="Double Bracket 103"/>
              <p:cNvSpPr/>
              <p:nvPr/>
            </p:nvSpPr>
            <p:spPr>
              <a:xfrm>
                <a:off x="3751202" y="2322513"/>
                <a:ext cx="648066" cy="2454643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847726" y="4290646"/>
                <a:ext cx="2378075" cy="436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Dictionary, D N x K</a:t>
                </a:r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029451" y="4724401"/>
                <a:ext cx="1971553" cy="745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Sparse Vector, x Kx1</a:t>
                </a:r>
                <a:endParaRPr lang="en-US" dirty="0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2255227" y="2952987"/>
              <a:ext cx="2378075" cy="1844010"/>
              <a:chOff x="1279656" y="3105580"/>
              <a:chExt cx="2378075" cy="1844010"/>
            </a:xfrm>
          </p:grpSpPr>
          <p:grpSp>
            <p:nvGrpSpPr>
              <p:cNvPr id="113" name="Group 17"/>
              <p:cNvGrpSpPr>
                <a:grpSpLocks/>
              </p:cNvGrpSpPr>
              <p:nvPr/>
            </p:nvGrpSpPr>
            <p:grpSpPr bwMode="auto">
              <a:xfrm>
                <a:off x="2425038" y="3105580"/>
                <a:ext cx="87313" cy="1347788"/>
                <a:chOff x="951" y="1132"/>
                <a:chExt cx="55" cy="849"/>
              </a:xfrm>
            </p:grpSpPr>
            <p:sp>
              <p:nvSpPr>
                <p:cNvPr id="115" name="Rectangle 19"/>
                <p:cNvSpPr>
                  <a:spLocks noChangeArrowheads="1"/>
                </p:cNvSpPr>
                <p:nvPr/>
              </p:nvSpPr>
              <p:spPr bwMode="auto">
                <a:xfrm>
                  <a:off x="951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Line 45"/>
                <p:cNvSpPr>
                  <a:spLocks noChangeShapeType="1"/>
                </p:cNvSpPr>
                <p:nvPr/>
              </p:nvSpPr>
              <p:spPr bwMode="auto">
                <a:xfrm>
                  <a:off x="951" y="1188"/>
                  <a:ext cx="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Line 46"/>
                <p:cNvSpPr>
                  <a:spLocks noChangeShapeType="1"/>
                </p:cNvSpPr>
                <p:nvPr/>
              </p:nvSpPr>
              <p:spPr bwMode="auto">
                <a:xfrm>
                  <a:off x="951" y="1240"/>
                  <a:ext cx="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Line 47"/>
                <p:cNvSpPr>
                  <a:spLocks noChangeShapeType="1"/>
                </p:cNvSpPr>
                <p:nvPr/>
              </p:nvSpPr>
              <p:spPr bwMode="auto">
                <a:xfrm>
                  <a:off x="951" y="1293"/>
                  <a:ext cx="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Line 48"/>
                <p:cNvSpPr>
                  <a:spLocks noChangeShapeType="1"/>
                </p:cNvSpPr>
                <p:nvPr/>
              </p:nvSpPr>
              <p:spPr bwMode="auto">
                <a:xfrm>
                  <a:off x="951" y="1346"/>
                  <a:ext cx="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Line 49"/>
                <p:cNvSpPr>
                  <a:spLocks noChangeShapeType="1"/>
                </p:cNvSpPr>
                <p:nvPr/>
              </p:nvSpPr>
              <p:spPr bwMode="auto">
                <a:xfrm>
                  <a:off x="951" y="1399"/>
                  <a:ext cx="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Line 50"/>
                <p:cNvSpPr>
                  <a:spLocks noChangeShapeType="1"/>
                </p:cNvSpPr>
                <p:nvPr/>
              </p:nvSpPr>
              <p:spPr bwMode="auto">
                <a:xfrm>
                  <a:off x="951" y="1452"/>
                  <a:ext cx="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Line 51"/>
                <p:cNvSpPr>
                  <a:spLocks noChangeShapeType="1"/>
                </p:cNvSpPr>
                <p:nvPr/>
              </p:nvSpPr>
              <p:spPr bwMode="auto">
                <a:xfrm>
                  <a:off x="951" y="1505"/>
                  <a:ext cx="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Line 52"/>
                <p:cNvSpPr>
                  <a:spLocks noChangeShapeType="1"/>
                </p:cNvSpPr>
                <p:nvPr/>
              </p:nvSpPr>
              <p:spPr bwMode="auto">
                <a:xfrm>
                  <a:off x="951" y="1558"/>
                  <a:ext cx="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Line 54"/>
                <p:cNvSpPr>
                  <a:spLocks noChangeShapeType="1"/>
                </p:cNvSpPr>
                <p:nvPr/>
              </p:nvSpPr>
              <p:spPr bwMode="auto">
                <a:xfrm>
                  <a:off x="951" y="1663"/>
                  <a:ext cx="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Line 55"/>
                <p:cNvSpPr>
                  <a:spLocks noChangeShapeType="1"/>
                </p:cNvSpPr>
                <p:nvPr/>
              </p:nvSpPr>
              <p:spPr bwMode="auto">
                <a:xfrm>
                  <a:off x="951" y="1716"/>
                  <a:ext cx="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Line 56"/>
                <p:cNvSpPr>
                  <a:spLocks noChangeShapeType="1"/>
                </p:cNvSpPr>
                <p:nvPr/>
              </p:nvSpPr>
              <p:spPr bwMode="auto">
                <a:xfrm>
                  <a:off x="951" y="1769"/>
                  <a:ext cx="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Line 57"/>
                <p:cNvSpPr>
                  <a:spLocks noChangeShapeType="1"/>
                </p:cNvSpPr>
                <p:nvPr/>
              </p:nvSpPr>
              <p:spPr bwMode="auto">
                <a:xfrm>
                  <a:off x="951" y="1822"/>
                  <a:ext cx="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Line 58"/>
                <p:cNvSpPr>
                  <a:spLocks noChangeShapeType="1"/>
                </p:cNvSpPr>
                <p:nvPr/>
              </p:nvSpPr>
              <p:spPr bwMode="auto">
                <a:xfrm>
                  <a:off x="951" y="1875"/>
                  <a:ext cx="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Line 59"/>
                <p:cNvSpPr>
                  <a:spLocks noChangeShapeType="1"/>
                </p:cNvSpPr>
                <p:nvPr/>
              </p:nvSpPr>
              <p:spPr bwMode="auto">
                <a:xfrm>
                  <a:off x="951" y="1928"/>
                  <a:ext cx="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Line 53"/>
                <p:cNvSpPr>
                  <a:spLocks noChangeShapeType="1"/>
                </p:cNvSpPr>
                <p:nvPr/>
              </p:nvSpPr>
              <p:spPr bwMode="auto">
                <a:xfrm>
                  <a:off x="951" y="1610"/>
                  <a:ext cx="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>
                <a:off x="1279656" y="4513359"/>
                <a:ext cx="2378075" cy="436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Signal, y N x 1</a:t>
                </a:r>
                <a:endParaRPr lang="en-US" dirty="0"/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4656231" y="3199157"/>
              <a:ext cx="723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=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79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where do we get the dictionary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pre-calculated dictionaries built from a huge dataset of natural images over time. </a:t>
            </a:r>
          </a:p>
          <a:p>
            <a:pPr marL="0" indent="0" algn="ctr">
              <a:buNone/>
            </a:pPr>
            <a:r>
              <a:rPr lang="en-US" dirty="0" smtClean="0"/>
              <a:t>OR</a:t>
            </a:r>
          </a:p>
          <a:p>
            <a:r>
              <a:rPr lang="en-US" dirty="0">
                <a:solidFill>
                  <a:srgbClr val="FF0000"/>
                </a:solidFill>
              </a:rPr>
              <a:t>Learn a dictionary from the given set of training signals : </a:t>
            </a:r>
            <a:r>
              <a:rPr lang="en-US" dirty="0"/>
              <a:t>Has proven    to dramatically improve signal reconstruction.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So, here comes the problem of </a:t>
            </a:r>
            <a:r>
              <a:rPr lang="en-US" b="1" dirty="0">
                <a:solidFill>
                  <a:srgbClr val="FF0000"/>
                </a:solidFill>
              </a:rPr>
              <a:t>Dictionary Learning!!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123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Classical dictionary learning techniques try to optimize the following empirical cost function, for a training set of signals Y = [y1, y2,…., </a:t>
                </a:r>
                <a:r>
                  <a:rPr lang="en-US" dirty="0" err="1"/>
                  <a:t>yn</a:t>
                </a:r>
                <a:r>
                  <a:rPr lang="en-US" dirty="0" smtClean="0"/>
                  <a:t>]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  <m:sup/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a loss function </a:t>
                </a:r>
                <a:r>
                  <a:rPr lang="en-US" dirty="0"/>
                  <a:t>that assumes a low value if the dictionary D is good at representing signal 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36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972</TotalTime>
  <Words>621</Words>
  <Application>Microsoft Office PowerPoint</Application>
  <PresentationFormat>Widescreen</PresentationFormat>
  <Paragraphs>160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Adobe Gothic Std B</vt:lpstr>
      <vt:lpstr>Arial</vt:lpstr>
      <vt:lpstr>Calibri</vt:lpstr>
      <vt:lpstr>Calibri Light</vt:lpstr>
      <vt:lpstr>Cambria Math</vt:lpstr>
      <vt:lpstr>Times New Roman</vt:lpstr>
      <vt:lpstr>Office Theme</vt:lpstr>
      <vt:lpstr>Advanced Machine Learning</vt:lpstr>
      <vt:lpstr>Noisy Image</vt:lpstr>
      <vt:lpstr>De-noised</vt:lpstr>
      <vt:lpstr>How do you go from noisy to de-noised?</vt:lpstr>
      <vt:lpstr>Dictionary and Sparse Codes</vt:lpstr>
      <vt:lpstr>Sparse Coding Techniques for Dictionary Learning in Context of Image De-noising</vt:lpstr>
      <vt:lpstr>Dictionary and Sparse Codes</vt:lpstr>
      <vt:lpstr>OK, where do we get the dictionary from?</vt:lpstr>
      <vt:lpstr>Dictionary Learning</vt:lpstr>
      <vt:lpstr>K-SVD</vt:lpstr>
      <vt:lpstr>Sparsity</vt:lpstr>
      <vt:lpstr>Relaxation</vt:lpstr>
      <vt:lpstr>Greedy Approach (Matching Pursuit)</vt:lpstr>
      <vt:lpstr>Basis Pursuit</vt:lpstr>
      <vt:lpstr>Sparse Coding Techniques Used</vt:lpstr>
      <vt:lpstr>Matching Pursuit</vt:lpstr>
      <vt:lpstr>Orthogonal Matching Pursuit</vt:lpstr>
      <vt:lpstr>Feature Sign</vt:lpstr>
      <vt:lpstr>Primal ALM</vt:lpstr>
      <vt:lpstr>Dual ALM</vt:lpstr>
      <vt:lpstr>Experimental Setting</vt:lpstr>
      <vt:lpstr>Observations – Variations With Dictionary Size</vt:lpstr>
      <vt:lpstr>Observations – Variations With Dictionary Size</vt:lpstr>
      <vt:lpstr>Observations – Execution Time</vt:lpstr>
      <vt:lpstr>PowerPoint Presentation</vt:lpstr>
      <vt:lpstr>PowerPoint Presentation</vt:lpstr>
      <vt:lpstr>PowerPoint Presentation</vt:lpstr>
      <vt:lpstr>Trained Dictionaries</vt:lpstr>
      <vt:lpstr>De-noised Images –DALM, Sigma=20</vt:lpstr>
      <vt:lpstr>De-noised Images –Feature Sign, Sigma=20</vt:lpstr>
      <vt:lpstr>Conclusion</vt:lpstr>
      <vt:lpstr>For more results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Panda</dc:creator>
  <cp:lastModifiedBy>Sarah Panda</cp:lastModifiedBy>
  <cp:revision>61</cp:revision>
  <dcterms:created xsi:type="dcterms:W3CDTF">2014-04-30T01:41:52Z</dcterms:created>
  <dcterms:modified xsi:type="dcterms:W3CDTF">2014-05-02T16:20:12Z</dcterms:modified>
</cp:coreProperties>
</file>