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88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ilovepc.co.kr/news/articleView.html?idxno=15745" TargetMode="External" /><Relationship Id="rId3" Type="http://schemas.openxmlformats.org/officeDocument/2006/relationships/hyperlink" Target="https://www.moddb.com/games/of-guards-and-thieves/news/of-guards-and-thieves-new-map-avaible-military-camp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 rot="0">
            <a:off x="-10868" y="5587999"/>
            <a:ext cx="12236884" cy="1270001"/>
            <a:chOff x="-10160" y="3928083"/>
            <a:chExt cx="12236884" cy="2929917"/>
          </a:xfrm>
        </p:grpSpPr>
        <p:sp>
          <p:nvSpPr>
            <p:cNvPr id="39" name="자유형 38"/>
            <p:cNvSpPr/>
            <p:nvPr/>
          </p:nvSpPr>
          <p:spPr>
            <a:xfrm>
              <a:off x="-10160" y="4010674"/>
              <a:ext cx="12236884" cy="2608892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  <a:gd name="connsiteX0" fmla="*/ 12121082 w 12192000"/>
                <a:gd name="connsiteY0" fmla="*/ 249197 h 3449148"/>
                <a:gd name="connsiteX1" fmla="*/ 12192000 w 12192000"/>
                <a:gd name="connsiteY1" fmla="*/ 3449148 h 3449148"/>
                <a:gd name="connsiteX2" fmla="*/ 0 w 12192000"/>
                <a:gd name="connsiteY2" fmla="*/ 3449148 h 3449148"/>
                <a:gd name="connsiteX3" fmla="*/ 0 w 12192000"/>
                <a:gd name="connsiteY3" fmla="*/ 947127 h 3449148"/>
                <a:gd name="connsiteX4" fmla="*/ 7960 w 12192000"/>
                <a:gd name="connsiteY4" fmla="*/ 949606 h 3449148"/>
                <a:gd name="connsiteX5" fmla="*/ 484935 w 12192000"/>
                <a:gd name="connsiteY5" fmla="*/ 1018459 h 3449148"/>
                <a:gd name="connsiteX6" fmla="*/ 4389432 w 12192000"/>
                <a:gd name="connsiteY6" fmla="*/ 171 h 3449148"/>
                <a:gd name="connsiteX7" fmla="*/ 8717482 w 12192000"/>
                <a:gd name="connsiteY7" fmla="*/ 923199 h 3449148"/>
                <a:gd name="connsiteX8" fmla="*/ 12121082 w 12192000"/>
                <a:gd name="connsiteY8" fmla="*/ 249197 h 3449148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84935 w 12192000"/>
                <a:gd name="connsiteY5" fmla="*/ 873161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327180 w 12192000"/>
                <a:gd name="connsiteY5" fmla="*/ 617046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38354 w 12192000"/>
                <a:gd name="connsiteY4" fmla="*/ 546621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1276524 w 12192000"/>
                <a:gd name="connsiteY4" fmla="*/ 874733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1276524 w 12192000"/>
                <a:gd name="connsiteY4" fmla="*/ 866173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78787 w 12202131"/>
                <a:gd name="connsiteY4" fmla="*/ 1046554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108506 h 3308457"/>
                <a:gd name="connsiteX1" fmla="*/ 12202131 w 12202131"/>
                <a:gd name="connsiteY1" fmla="*/ 3308457 h 3308457"/>
                <a:gd name="connsiteX2" fmla="*/ 10131 w 12202131"/>
                <a:gd name="connsiteY2" fmla="*/ 3308457 h 3308457"/>
                <a:gd name="connsiteX3" fmla="*/ 0 w 12202131"/>
                <a:gd name="connsiteY3" fmla="*/ 799994 h 3308457"/>
                <a:gd name="connsiteX4" fmla="*/ 1015515 w 12202131"/>
                <a:gd name="connsiteY4" fmla="*/ 980720 h 3308457"/>
                <a:gd name="connsiteX5" fmla="*/ 4409696 w 12202131"/>
                <a:gd name="connsiteY5" fmla="*/ 236517 h 3308457"/>
                <a:gd name="connsiteX6" fmla="*/ 8727613 w 12202131"/>
                <a:gd name="connsiteY6" fmla="*/ 727580 h 3308457"/>
                <a:gd name="connsiteX7" fmla="*/ 12131213 w 12202131"/>
                <a:gd name="connsiteY7" fmla="*/ 108506 h 33084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2131" h="3308457">
                  <a:moveTo>
                    <a:pt x="12131213" y="108506"/>
                  </a:moveTo>
                  <a:lnTo>
                    <a:pt x="12202131" y="3308457"/>
                  </a:lnTo>
                  <a:lnTo>
                    <a:pt x="10131" y="3308457"/>
                  </a:lnTo>
                  <a:lnTo>
                    <a:pt x="0" y="799994"/>
                  </a:lnTo>
                  <a:cubicBezTo>
                    <a:pt x="15197" y="813558"/>
                    <a:pt x="452970" y="1012252"/>
                    <a:pt x="1015515" y="980720"/>
                  </a:cubicBezTo>
                  <a:cubicBezTo>
                    <a:pt x="1671465" y="953472"/>
                    <a:pt x="3177979" y="209708"/>
                    <a:pt x="4409696" y="236517"/>
                  </a:cubicBezTo>
                  <a:cubicBezTo>
                    <a:pt x="5781787" y="220640"/>
                    <a:pt x="7183357" y="888565"/>
                    <a:pt x="8727613" y="727580"/>
                  </a:cubicBezTo>
                  <a:cubicBezTo>
                    <a:pt x="10028041" y="619873"/>
                    <a:pt x="11552127" y="-312485"/>
                    <a:pt x="12131213" y="108506"/>
                  </a:cubicBezTo>
                  <a:close/>
                </a:path>
              </a:pathLst>
            </a:cu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0" y="3928083"/>
              <a:ext cx="12192000" cy="2929917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715564">
                  <a:moveTo>
                    <a:pt x="12192000" y="77545"/>
                  </a:moveTo>
                  <a:lnTo>
                    <a:pt x="12192000" y="3715564"/>
                  </a:lnTo>
                  <a:lnTo>
                    <a:pt x="0" y="3715564"/>
                  </a:lnTo>
                  <a:lnTo>
                    <a:pt x="0" y="1213543"/>
                  </a:lnTo>
                  <a:lnTo>
                    <a:pt x="7960" y="1216022"/>
                  </a:lnTo>
                  <a:cubicBezTo>
                    <a:pt x="173674" y="1259878"/>
                    <a:pt x="334031" y="1285441"/>
                    <a:pt x="484935" y="1284875"/>
                  </a:cubicBezTo>
                  <a:cubicBezTo>
                    <a:pt x="1692168" y="1280352"/>
                    <a:pt x="3017342" y="282463"/>
                    <a:pt x="4389432" y="266587"/>
                  </a:cubicBezTo>
                  <a:cubicBezTo>
                    <a:pt x="5761523" y="250710"/>
                    <a:pt x="7173226" y="1350600"/>
                    <a:pt x="8717482" y="1189615"/>
                  </a:cubicBezTo>
                  <a:cubicBezTo>
                    <a:pt x="10017910" y="1081908"/>
                    <a:pt x="11612914" y="-343446"/>
                    <a:pt x="12192000" y="77545"/>
                  </a:cubicBezTo>
                  <a:close/>
                </a:path>
              </a:pathLst>
            </a:cu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7212464" y="1373929"/>
            <a:ext cx="1128250" cy="890716"/>
            <a:chOff x="5439654" y="847494"/>
            <a:chExt cx="1335840" cy="1054602"/>
          </a:xfrm>
        </p:grpSpPr>
        <p:grpSp>
          <p:nvGrpSpPr>
            <p:cNvPr id="144" name="그룹 143"/>
            <p:cNvGrpSpPr/>
            <p:nvPr/>
          </p:nvGrpSpPr>
          <p:grpSpPr>
            <a:xfrm rot="0">
              <a:off x="5439654" y="847494"/>
              <a:ext cx="1335840" cy="1054602"/>
              <a:chOff x="3313416" y="451590"/>
              <a:chExt cx="1335840" cy="1054602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3313416" y="451590"/>
                <a:ext cx="1335840" cy="850565"/>
              </a:xfrm>
              <a:custGeom>
                <a:avLst/>
                <a:gdLst>
                  <a:gd name="connsiteX0" fmla="*/ 802820 w 1316736"/>
                  <a:gd name="connsiteY0" fmla="*/ 0 h 838401"/>
                  <a:gd name="connsiteX1" fmla="*/ 1169771 w 1316736"/>
                  <a:gd name="connsiteY1" fmla="*/ 299073 h 838401"/>
                  <a:gd name="connsiteX2" fmla="*/ 1175885 w 1316736"/>
                  <a:gd name="connsiteY2" fmla="*/ 359728 h 838401"/>
                  <a:gd name="connsiteX3" fmla="*/ 1205198 w 1316736"/>
                  <a:gd name="connsiteY3" fmla="*/ 375639 h 838401"/>
                  <a:gd name="connsiteX4" fmla="*/ 1316736 w 1316736"/>
                  <a:gd name="connsiteY4" fmla="*/ 585417 h 838401"/>
                  <a:gd name="connsiteX5" fmla="*/ 1063752 w 1316736"/>
                  <a:gd name="connsiteY5" fmla="*/ 838401 h 838401"/>
                  <a:gd name="connsiteX6" fmla="*/ 252984 w 1316736"/>
                  <a:gd name="connsiteY6" fmla="*/ 838401 h 838401"/>
                  <a:gd name="connsiteX7" fmla="*/ 0 w 1316736"/>
                  <a:gd name="connsiteY7" fmla="*/ 585417 h 838401"/>
                  <a:gd name="connsiteX8" fmla="*/ 74097 w 1316736"/>
                  <a:gd name="connsiteY8" fmla="*/ 406530 h 838401"/>
                  <a:gd name="connsiteX9" fmla="*/ 103567 w 1316736"/>
                  <a:gd name="connsiteY9" fmla="*/ 382215 h 838401"/>
                  <a:gd name="connsiteX10" fmla="*/ 102796 w 1316736"/>
                  <a:gd name="connsiteY10" fmla="*/ 374560 h 838401"/>
                  <a:gd name="connsiteX11" fmla="*/ 414491 w 1316736"/>
                  <a:gd name="connsiteY11" fmla="*/ 62865 h 838401"/>
                  <a:gd name="connsiteX12" fmla="*/ 535817 w 1316736"/>
                  <a:gd name="connsiteY12" fmla="*/ 87360 h 838401"/>
                  <a:gd name="connsiteX13" fmla="*/ 553450 w 1316736"/>
                  <a:gd name="connsiteY13" fmla="*/ 96931 h 838401"/>
                  <a:gd name="connsiteX14" fmla="*/ 593400 w 1316736"/>
                  <a:gd name="connsiteY14" fmla="*/ 63969 h 838401"/>
                  <a:gd name="connsiteX15" fmla="*/ 802820 w 1316736"/>
                  <a:gd name="connsiteY15" fmla="*/ 0 h 8384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16736" h="838401">
                    <a:moveTo>
                      <a:pt x="802820" y="0"/>
                    </a:moveTo>
                    <a:cubicBezTo>
                      <a:pt x="983826" y="0"/>
                      <a:pt x="1134844" y="128392"/>
                      <a:pt x="1169771" y="299073"/>
                    </a:cubicBezTo>
                    <a:lnTo>
                      <a:pt x="1175885" y="359728"/>
                    </a:lnTo>
                    <a:lnTo>
                      <a:pt x="1205198" y="375639"/>
                    </a:lnTo>
                    <a:cubicBezTo>
                      <a:pt x="1272492" y="421102"/>
                      <a:pt x="1316736" y="498093"/>
                      <a:pt x="1316736" y="585417"/>
                    </a:cubicBezTo>
                    <a:cubicBezTo>
                      <a:pt x="1316736" y="725136"/>
                      <a:pt x="1203471" y="838401"/>
                      <a:pt x="1063752" y="838401"/>
                    </a:cubicBezTo>
                    <a:lnTo>
                      <a:pt x="252984" y="838401"/>
                    </a:lnTo>
                    <a:cubicBezTo>
                      <a:pt x="113265" y="838401"/>
                      <a:pt x="0" y="725136"/>
                      <a:pt x="0" y="585417"/>
                    </a:cubicBezTo>
                    <a:cubicBezTo>
                      <a:pt x="0" y="515558"/>
                      <a:pt x="28316" y="452312"/>
                      <a:pt x="74097" y="406530"/>
                    </a:cubicBezTo>
                    <a:lnTo>
                      <a:pt x="103567" y="382215"/>
                    </a:lnTo>
                    <a:lnTo>
                      <a:pt x="102796" y="374560"/>
                    </a:lnTo>
                    <a:cubicBezTo>
                      <a:pt x="102796" y="202416"/>
                      <a:pt x="242347" y="62865"/>
                      <a:pt x="414491" y="62865"/>
                    </a:cubicBezTo>
                    <a:cubicBezTo>
                      <a:pt x="457527" y="62865"/>
                      <a:pt x="498526" y="71587"/>
                      <a:pt x="535817" y="87360"/>
                    </a:cubicBezTo>
                    <a:lnTo>
                      <a:pt x="553450" y="96931"/>
                    </a:lnTo>
                    <a:lnTo>
                      <a:pt x="593400" y="63969"/>
                    </a:lnTo>
                    <a:cubicBezTo>
                      <a:pt x="653180" y="23582"/>
                      <a:pt x="725246" y="0"/>
                      <a:pt x="802820" y="0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b6c69"/>
                  </a:solidFill>
                </a:endParaRPr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3745245" y="1215837"/>
                <a:ext cx="568577" cy="290355"/>
              </a:xfrm>
              <a:custGeom>
                <a:avLst/>
                <a:gdLst>
                  <a:gd name="connsiteX0" fmla="*/ 2801 w 668637"/>
                  <a:gd name="connsiteY0" fmla="*/ 46264 h 298376"/>
                  <a:gd name="connsiteX1" fmla="*/ 421901 w 668637"/>
                  <a:gd name="connsiteY1" fmla="*/ 91984 h 298376"/>
                  <a:gd name="connsiteX2" fmla="*/ 429521 w 668637"/>
                  <a:gd name="connsiteY2" fmla="*/ 297724 h 298376"/>
                  <a:gd name="connsiteX3" fmla="*/ 658121 w 668637"/>
                  <a:gd name="connsiteY3" fmla="*/ 15784 h 298376"/>
                  <a:gd name="connsiteX4" fmla="*/ 2801 w 668637"/>
                  <a:gd name="connsiteY4" fmla="*/ 46264 h 298376"/>
                  <a:gd name="connsiteX0" fmla="*/ 2801 w 667493"/>
                  <a:gd name="connsiteY0" fmla="*/ 46264 h 298376"/>
                  <a:gd name="connsiteX1" fmla="*/ 421901 w 667493"/>
                  <a:gd name="connsiteY1" fmla="*/ 91984 h 298376"/>
                  <a:gd name="connsiteX2" fmla="*/ 429521 w 667493"/>
                  <a:gd name="connsiteY2" fmla="*/ 297724 h 298376"/>
                  <a:gd name="connsiteX3" fmla="*/ 658121 w 667493"/>
                  <a:gd name="connsiteY3" fmla="*/ 15784 h 298376"/>
                  <a:gd name="connsiteX4" fmla="*/ 2801 w 667493"/>
                  <a:gd name="connsiteY4" fmla="*/ 46264 h 298376"/>
                  <a:gd name="connsiteX0" fmla="*/ 2801 w 667493"/>
                  <a:gd name="connsiteY0" fmla="*/ 46264 h 297724"/>
                  <a:gd name="connsiteX1" fmla="*/ 421901 w 667493"/>
                  <a:gd name="connsiteY1" fmla="*/ 91984 h 297724"/>
                  <a:gd name="connsiteX2" fmla="*/ 429521 w 667493"/>
                  <a:gd name="connsiteY2" fmla="*/ 297724 h 297724"/>
                  <a:gd name="connsiteX3" fmla="*/ 658121 w 667493"/>
                  <a:gd name="connsiteY3" fmla="*/ 15784 h 297724"/>
                  <a:gd name="connsiteX4" fmla="*/ 2801 w 667493"/>
                  <a:gd name="connsiteY4" fmla="*/ 46264 h 297724"/>
                  <a:gd name="connsiteX0" fmla="*/ 2262 w 666954"/>
                  <a:gd name="connsiteY0" fmla="*/ 45959 h 297419"/>
                  <a:gd name="connsiteX1" fmla="*/ 441682 w 666954"/>
                  <a:gd name="connsiteY1" fmla="*/ 78979 h 297419"/>
                  <a:gd name="connsiteX2" fmla="*/ 428982 w 666954"/>
                  <a:gd name="connsiteY2" fmla="*/ 297419 h 297419"/>
                  <a:gd name="connsiteX3" fmla="*/ 657582 w 666954"/>
                  <a:gd name="connsiteY3" fmla="*/ 15479 h 297419"/>
                  <a:gd name="connsiteX4" fmla="*/ 2262 w 666954"/>
                  <a:gd name="connsiteY4" fmla="*/ 45959 h 297419"/>
                  <a:gd name="connsiteX0" fmla="*/ 3397 w 720145"/>
                  <a:gd name="connsiteY0" fmla="*/ 84916 h 336376"/>
                  <a:gd name="connsiteX1" fmla="*/ 442817 w 720145"/>
                  <a:gd name="connsiteY1" fmla="*/ 117936 h 336376"/>
                  <a:gd name="connsiteX2" fmla="*/ 430117 w 720145"/>
                  <a:gd name="connsiteY2" fmla="*/ 336376 h 336376"/>
                  <a:gd name="connsiteX3" fmla="*/ 712057 w 720145"/>
                  <a:gd name="connsiteY3" fmla="*/ 11256 h 336376"/>
                  <a:gd name="connsiteX4" fmla="*/ 3397 w 720145"/>
                  <a:gd name="connsiteY4" fmla="*/ 84916 h 336376"/>
                  <a:gd name="connsiteX0" fmla="*/ 3719 w 720467"/>
                  <a:gd name="connsiteY0" fmla="*/ 85119 h 336579"/>
                  <a:gd name="connsiteX1" fmla="*/ 432979 w 720467"/>
                  <a:gd name="connsiteY1" fmla="*/ 133379 h 336579"/>
                  <a:gd name="connsiteX2" fmla="*/ 430439 w 720467"/>
                  <a:gd name="connsiteY2" fmla="*/ 336579 h 336579"/>
                  <a:gd name="connsiteX3" fmla="*/ 712379 w 720467"/>
                  <a:gd name="connsiteY3" fmla="*/ 11459 h 336579"/>
                  <a:gd name="connsiteX4" fmla="*/ 3719 w 720467"/>
                  <a:gd name="connsiteY4" fmla="*/ 85119 h 336579"/>
                  <a:gd name="connsiteX0" fmla="*/ 5169 w 776782"/>
                  <a:gd name="connsiteY0" fmla="*/ 89837 h 341297"/>
                  <a:gd name="connsiteX1" fmla="*/ 434429 w 776782"/>
                  <a:gd name="connsiteY1" fmla="*/ 138097 h 341297"/>
                  <a:gd name="connsiteX2" fmla="*/ 431889 w 776782"/>
                  <a:gd name="connsiteY2" fmla="*/ 341297 h 341297"/>
                  <a:gd name="connsiteX3" fmla="*/ 769709 w 776782"/>
                  <a:gd name="connsiteY3" fmla="*/ 11097 h 341297"/>
                  <a:gd name="connsiteX4" fmla="*/ 5169 w 776782"/>
                  <a:gd name="connsiteY4" fmla="*/ 89837 h 341297"/>
                  <a:gd name="connsiteX0" fmla="*/ 5974 w 703348"/>
                  <a:gd name="connsiteY0" fmla="*/ 63588 h 345528"/>
                  <a:gd name="connsiteX1" fmla="*/ 362082 w 703348"/>
                  <a:gd name="connsiteY1" fmla="*/ 142328 h 345528"/>
                  <a:gd name="connsiteX2" fmla="*/ 359542 w 703348"/>
                  <a:gd name="connsiteY2" fmla="*/ 345528 h 345528"/>
                  <a:gd name="connsiteX3" fmla="*/ 697362 w 703348"/>
                  <a:gd name="connsiteY3" fmla="*/ 15328 h 345528"/>
                  <a:gd name="connsiteX4" fmla="*/ 5974 w 703348"/>
                  <a:gd name="connsiteY4" fmla="*/ 63588 h 345528"/>
                  <a:gd name="connsiteX0" fmla="*/ 6023 w 699473"/>
                  <a:gd name="connsiteY0" fmla="*/ 84030 h 341205"/>
                  <a:gd name="connsiteX1" fmla="*/ 358321 w 699473"/>
                  <a:gd name="connsiteY1" fmla="*/ 138005 h 341205"/>
                  <a:gd name="connsiteX2" fmla="*/ 355781 w 699473"/>
                  <a:gd name="connsiteY2" fmla="*/ 341205 h 341205"/>
                  <a:gd name="connsiteX3" fmla="*/ 693601 w 699473"/>
                  <a:gd name="connsiteY3" fmla="*/ 11005 h 341205"/>
                  <a:gd name="connsiteX4" fmla="*/ 6023 w 699473"/>
                  <a:gd name="connsiteY4" fmla="*/ 84030 h 341205"/>
                  <a:gd name="connsiteX0" fmla="*/ 6769 w 647330"/>
                  <a:gd name="connsiteY0" fmla="*/ 88936 h 340396"/>
                  <a:gd name="connsiteX1" fmla="*/ 307632 w 647330"/>
                  <a:gd name="connsiteY1" fmla="*/ 137196 h 340396"/>
                  <a:gd name="connsiteX2" fmla="*/ 305092 w 647330"/>
                  <a:gd name="connsiteY2" fmla="*/ 340396 h 340396"/>
                  <a:gd name="connsiteX3" fmla="*/ 642912 w 647330"/>
                  <a:gd name="connsiteY3" fmla="*/ 10196 h 340396"/>
                  <a:gd name="connsiteX4" fmla="*/ 6769 w 647330"/>
                  <a:gd name="connsiteY4" fmla="*/ 88936 h 340396"/>
                  <a:gd name="connsiteX0" fmla="*/ 58 w 640619"/>
                  <a:gd name="connsiteY0" fmla="*/ 87704 h 339164"/>
                  <a:gd name="connsiteX1" fmla="*/ 300921 w 640619"/>
                  <a:gd name="connsiteY1" fmla="*/ 135964 h 339164"/>
                  <a:gd name="connsiteX2" fmla="*/ 298381 w 640619"/>
                  <a:gd name="connsiteY2" fmla="*/ 339164 h 339164"/>
                  <a:gd name="connsiteX3" fmla="*/ 636201 w 640619"/>
                  <a:gd name="connsiteY3" fmla="*/ 8964 h 339164"/>
                  <a:gd name="connsiteX4" fmla="*/ 58 w 640619"/>
                  <a:gd name="connsiteY4" fmla="*/ 87704 h 3391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619" h="339164">
                    <a:moveTo>
                      <a:pt x="58" y="87704"/>
                    </a:moveTo>
                    <a:cubicBezTo>
                      <a:pt x="-4387" y="89821"/>
                      <a:pt x="251201" y="94054"/>
                      <a:pt x="300921" y="135964"/>
                    </a:cubicBezTo>
                    <a:cubicBezTo>
                      <a:pt x="350641" y="177874"/>
                      <a:pt x="299651" y="336624"/>
                      <a:pt x="298381" y="339164"/>
                    </a:cubicBezTo>
                    <a:cubicBezTo>
                      <a:pt x="299651" y="336624"/>
                      <a:pt x="685921" y="50874"/>
                      <a:pt x="636201" y="8964"/>
                    </a:cubicBezTo>
                    <a:cubicBezTo>
                      <a:pt x="586481" y="-32946"/>
                      <a:pt x="4503" y="85587"/>
                      <a:pt x="58" y="87704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b6c69"/>
                  </a:solidFill>
                </a:endParaRPr>
              </a:p>
            </p:txBody>
          </p:sp>
        </p:grpSp>
        <p:sp>
          <p:nvSpPr>
            <p:cNvPr id="122" name="자유형 121"/>
            <p:cNvSpPr/>
            <p:nvPr/>
          </p:nvSpPr>
          <p:spPr>
            <a:xfrm>
              <a:off x="6217977" y="949377"/>
              <a:ext cx="284288" cy="242979"/>
            </a:xfrm>
            <a:custGeom>
              <a:avLst/>
              <a:gdLst>
                <a:gd name="connsiteX0" fmla="*/ 1038 w 246662"/>
                <a:gd name="connsiteY0" fmla="*/ 3866 h 462164"/>
                <a:gd name="connsiteX1" fmla="*/ 153438 w 246662"/>
                <a:gd name="connsiteY1" fmla="*/ 211130 h 462164"/>
                <a:gd name="connsiteX2" fmla="*/ 183918 w 246662"/>
                <a:gd name="connsiteY2" fmla="*/ 461066 h 462164"/>
                <a:gd name="connsiteX3" fmla="*/ 238782 w 246662"/>
                <a:gd name="connsiteY3" fmla="*/ 107498 h 462164"/>
                <a:gd name="connsiteX4" fmla="*/ 1038 w 246662"/>
                <a:gd name="connsiteY4" fmla="*/ 3866 h 462164"/>
                <a:gd name="connsiteX0" fmla="*/ 1118 w 264713"/>
                <a:gd name="connsiteY0" fmla="*/ 2496 h 273933"/>
                <a:gd name="connsiteX1" fmla="*/ 153518 w 264713"/>
                <a:gd name="connsiteY1" fmla="*/ 209760 h 273933"/>
                <a:gd name="connsiteX2" fmla="*/ 248768 w 264713"/>
                <a:gd name="connsiteY2" fmla="*/ 269196 h 273933"/>
                <a:gd name="connsiteX3" fmla="*/ 238862 w 264713"/>
                <a:gd name="connsiteY3" fmla="*/ 106128 h 273933"/>
                <a:gd name="connsiteX4" fmla="*/ 1118 w 264713"/>
                <a:gd name="connsiteY4" fmla="*/ 2496 h 273933"/>
                <a:gd name="connsiteX0" fmla="*/ 463 w 253312"/>
                <a:gd name="connsiteY0" fmla="*/ 4717 h 276154"/>
                <a:gd name="connsiteX1" fmla="*/ 152863 w 253312"/>
                <a:gd name="connsiteY1" fmla="*/ 211981 h 276154"/>
                <a:gd name="connsiteX2" fmla="*/ 248113 w 253312"/>
                <a:gd name="connsiteY2" fmla="*/ 271417 h 276154"/>
                <a:gd name="connsiteX3" fmla="*/ 205822 w 253312"/>
                <a:gd name="connsiteY3" fmla="*/ 83584 h 276154"/>
                <a:gd name="connsiteX4" fmla="*/ 463 w 253312"/>
                <a:gd name="connsiteY4" fmla="*/ 4717 h 276154"/>
                <a:gd name="connsiteX0" fmla="*/ 426 w 253275"/>
                <a:gd name="connsiteY0" fmla="*/ 622 h 268963"/>
                <a:gd name="connsiteX1" fmla="*/ 154731 w 253275"/>
                <a:gd name="connsiteY1" fmla="*/ 116446 h 268963"/>
                <a:gd name="connsiteX2" fmla="*/ 248076 w 253275"/>
                <a:gd name="connsiteY2" fmla="*/ 267322 h 268963"/>
                <a:gd name="connsiteX3" fmla="*/ 205785 w 253275"/>
                <a:gd name="connsiteY3" fmla="*/ 79489 h 268963"/>
                <a:gd name="connsiteX4" fmla="*/ 426 w 253275"/>
                <a:gd name="connsiteY4" fmla="*/ 622 h 268963"/>
                <a:gd name="connsiteX0" fmla="*/ 486 w 253964"/>
                <a:gd name="connsiteY0" fmla="*/ 1425 h 269766"/>
                <a:gd name="connsiteX1" fmla="*/ 154791 w 253964"/>
                <a:gd name="connsiteY1" fmla="*/ 117249 h 269766"/>
                <a:gd name="connsiteX2" fmla="*/ 248136 w 253964"/>
                <a:gd name="connsiteY2" fmla="*/ 268125 h 269766"/>
                <a:gd name="connsiteX3" fmla="*/ 209655 w 253964"/>
                <a:gd name="connsiteY3" fmla="*/ 66957 h 269766"/>
                <a:gd name="connsiteX4" fmla="*/ 486 w 253964"/>
                <a:gd name="connsiteY4" fmla="*/ 1425 h 269766"/>
                <a:gd name="connsiteX0" fmla="*/ 486 w 248136"/>
                <a:gd name="connsiteY0" fmla="*/ 1425 h 269766"/>
                <a:gd name="connsiteX1" fmla="*/ 154791 w 248136"/>
                <a:gd name="connsiteY1" fmla="*/ 117249 h 269766"/>
                <a:gd name="connsiteX2" fmla="*/ 248136 w 248136"/>
                <a:gd name="connsiteY2" fmla="*/ 268125 h 269766"/>
                <a:gd name="connsiteX3" fmla="*/ 209655 w 248136"/>
                <a:gd name="connsiteY3" fmla="*/ 66957 h 269766"/>
                <a:gd name="connsiteX4" fmla="*/ 486 w 248136"/>
                <a:gd name="connsiteY4" fmla="*/ 1425 h 269766"/>
                <a:gd name="connsiteX0" fmla="*/ 396 w 248046"/>
                <a:gd name="connsiteY0" fmla="*/ 1425 h 269766"/>
                <a:gd name="connsiteX1" fmla="*/ 154701 w 248046"/>
                <a:gd name="connsiteY1" fmla="*/ 117249 h 269766"/>
                <a:gd name="connsiteX2" fmla="*/ 248046 w 248046"/>
                <a:gd name="connsiteY2" fmla="*/ 268125 h 269766"/>
                <a:gd name="connsiteX3" fmla="*/ 203850 w 248046"/>
                <a:gd name="connsiteY3" fmla="*/ 66957 h 269766"/>
                <a:gd name="connsiteX4" fmla="*/ 396 w 248046"/>
                <a:gd name="connsiteY4" fmla="*/ 1425 h 269766"/>
                <a:gd name="connsiteX0" fmla="*/ 300 w 247950"/>
                <a:gd name="connsiteY0" fmla="*/ 1017 h 269252"/>
                <a:gd name="connsiteX1" fmla="*/ 160320 w 247950"/>
                <a:gd name="connsiteY1" fmla="*/ 107316 h 269252"/>
                <a:gd name="connsiteX2" fmla="*/ 247950 w 247950"/>
                <a:gd name="connsiteY2" fmla="*/ 267717 h 269252"/>
                <a:gd name="connsiteX3" fmla="*/ 203754 w 247950"/>
                <a:gd name="connsiteY3" fmla="*/ 66549 h 269252"/>
                <a:gd name="connsiteX4" fmla="*/ 300 w 247950"/>
                <a:gd name="connsiteY4" fmla="*/ 1017 h 269252"/>
                <a:gd name="connsiteX0" fmla="*/ 208 w 247858"/>
                <a:gd name="connsiteY0" fmla="*/ 1477 h 269712"/>
                <a:gd name="connsiteX1" fmla="*/ 160228 w 247858"/>
                <a:gd name="connsiteY1" fmla="*/ 107776 h 269712"/>
                <a:gd name="connsiteX2" fmla="*/ 247858 w 247858"/>
                <a:gd name="connsiteY2" fmla="*/ 268177 h 269712"/>
                <a:gd name="connsiteX3" fmla="*/ 196042 w 247858"/>
                <a:gd name="connsiteY3" fmla="*/ 61294 h 269712"/>
                <a:gd name="connsiteX4" fmla="*/ 208 w 247858"/>
                <a:gd name="connsiteY4" fmla="*/ 1477 h 269712"/>
                <a:gd name="connsiteX0" fmla="*/ 205 w 236425"/>
                <a:gd name="connsiteY0" fmla="*/ 1275 h 237472"/>
                <a:gd name="connsiteX1" fmla="*/ 160225 w 236425"/>
                <a:gd name="connsiteY1" fmla="*/ 107574 h 237472"/>
                <a:gd name="connsiteX2" fmla="*/ 236425 w 236425"/>
                <a:gd name="connsiteY2" fmla="*/ 235590 h 237472"/>
                <a:gd name="connsiteX3" fmla="*/ 196039 w 236425"/>
                <a:gd name="connsiteY3" fmla="*/ 61092 h 237472"/>
                <a:gd name="connsiteX4" fmla="*/ 205 w 236425"/>
                <a:gd name="connsiteY4" fmla="*/ 1275 h 237472"/>
                <a:gd name="connsiteX0" fmla="*/ 233 w 217403"/>
                <a:gd name="connsiteY0" fmla="*/ 1620 h 228268"/>
                <a:gd name="connsiteX1" fmla="*/ 141203 w 217403"/>
                <a:gd name="connsiteY1" fmla="*/ 98394 h 228268"/>
                <a:gd name="connsiteX2" fmla="*/ 217403 w 217403"/>
                <a:gd name="connsiteY2" fmla="*/ 226410 h 228268"/>
                <a:gd name="connsiteX3" fmla="*/ 177017 w 217403"/>
                <a:gd name="connsiteY3" fmla="*/ 51912 h 228268"/>
                <a:gd name="connsiteX4" fmla="*/ 233 w 217403"/>
                <a:gd name="connsiteY4" fmla="*/ 1620 h 228268"/>
                <a:gd name="connsiteX0" fmla="*/ 188 w 249743"/>
                <a:gd name="connsiteY0" fmla="*/ 1173 h 241190"/>
                <a:gd name="connsiteX1" fmla="*/ 173543 w 249743"/>
                <a:gd name="connsiteY1" fmla="*/ 111282 h 241190"/>
                <a:gd name="connsiteX2" fmla="*/ 249743 w 249743"/>
                <a:gd name="connsiteY2" fmla="*/ 239298 h 241190"/>
                <a:gd name="connsiteX3" fmla="*/ 209357 w 249743"/>
                <a:gd name="connsiteY3" fmla="*/ 64800 h 241190"/>
                <a:gd name="connsiteX4" fmla="*/ 188 w 249743"/>
                <a:gd name="connsiteY4" fmla="*/ 1173 h 241190"/>
                <a:gd name="connsiteX0" fmla="*/ 195 w 244035"/>
                <a:gd name="connsiteY0" fmla="*/ 729 h 269397"/>
                <a:gd name="connsiteX1" fmla="*/ 167835 w 244035"/>
                <a:gd name="connsiteY1" fmla="*/ 139413 h 269397"/>
                <a:gd name="connsiteX2" fmla="*/ 244035 w 244035"/>
                <a:gd name="connsiteY2" fmla="*/ 267429 h 269397"/>
                <a:gd name="connsiteX3" fmla="*/ 203649 w 244035"/>
                <a:gd name="connsiteY3" fmla="*/ 92931 h 269397"/>
                <a:gd name="connsiteX4" fmla="*/ 195 w 244035"/>
                <a:gd name="connsiteY4" fmla="*/ 729 h 269397"/>
                <a:gd name="connsiteX0" fmla="*/ 203 w 280238"/>
                <a:gd name="connsiteY0" fmla="*/ 677 h 239426"/>
                <a:gd name="connsiteX1" fmla="*/ 167843 w 280238"/>
                <a:gd name="connsiteY1" fmla="*/ 139361 h 239426"/>
                <a:gd name="connsiteX2" fmla="*/ 280238 w 280238"/>
                <a:gd name="connsiteY2" fmla="*/ 236897 h 239426"/>
                <a:gd name="connsiteX3" fmla="*/ 203657 w 280238"/>
                <a:gd name="connsiteY3" fmla="*/ 92879 h 239426"/>
                <a:gd name="connsiteX4" fmla="*/ 203 w 280238"/>
                <a:gd name="connsiteY4" fmla="*/ 677 h 239426"/>
                <a:gd name="connsiteX0" fmla="*/ 129 w 280164"/>
                <a:gd name="connsiteY0" fmla="*/ 1965 h 240714"/>
                <a:gd name="connsiteX1" fmla="*/ 167769 w 280164"/>
                <a:gd name="connsiteY1" fmla="*/ 140649 h 240714"/>
                <a:gd name="connsiteX2" fmla="*/ 280164 w 280164"/>
                <a:gd name="connsiteY2" fmla="*/ 238185 h 240714"/>
                <a:gd name="connsiteX3" fmla="*/ 195963 w 280164"/>
                <a:gd name="connsiteY3" fmla="*/ 71307 h 240714"/>
                <a:gd name="connsiteX4" fmla="*/ 129 w 280164"/>
                <a:gd name="connsiteY4" fmla="*/ 1965 h 240714"/>
                <a:gd name="connsiteX0" fmla="*/ 191 w 280226"/>
                <a:gd name="connsiteY0" fmla="*/ 689 h 238766"/>
                <a:gd name="connsiteX1" fmla="*/ 162116 w 280226"/>
                <a:gd name="connsiteY1" fmla="*/ 106988 h 238766"/>
                <a:gd name="connsiteX2" fmla="*/ 280226 w 280226"/>
                <a:gd name="connsiteY2" fmla="*/ 236909 h 238766"/>
                <a:gd name="connsiteX3" fmla="*/ 196025 w 280226"/>
                <a:gd name="connsiteY3" fmla="*/ 70031 h 238766"/>
                <a:gd name="connsiteX4" fmla="*/ 191 w 280226"/>
                <a:gd name="connsiteY4" fmla="*/ 689 h 238766"/>
                <a:gd name="connsiteX0" fmla="*/ 257 w 280292"/>
                <a:gd name="connsiteY0" fmla="*/ 689 h 239564"/>
                <a:gd name="connsiteX1" fmla="*/ 162182 w 280292"/>
                <a:gd name="connsiteY1" fmla="*/ 106988 h 239564"/>
                <a:gd name="connsiteX2" fmla="*/ 280292 w 280292"/>
                <a:gd name="connsiteY2" fmla="*/ 236909 h 239564"/>
                <a:gd name="connsiteX3" fmla="*/ 196091 w 280292"/>
                <a:gd name="connsiteY3" fmla="*/ 70031 h 239564"/>
                <a:gd name="connsiteX4" fmla="*/ 257 w 280292"/>
                <a:gd name="connsiteY4" fmla="*/ 689 h 2395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292" h="239564">
                  <a:moveTo>
                    <a:pt x="257" y="689"/>
                  </a:moveTo>
                  <a:cubicBezTo>
                    <a:pt x="-5395" y="6849"/>
                    <a:pt x="83124" y="29518"/>
                    <a:pt x="162182" y="106988"/>
                  </a:cubicBezTo>
                  <a:cubicBezTo>
                    <a:pt x="241240" y="184458"/>
                    <a:pt x="266068" y="254181"/>
                    <a:pt x="280292" y="236909"/>
                  </a:cubicBezTo>
                  <a:cubicBezTo>
                    <a:pt x="275466" y="248212"/>
                    <a:pt x="242764" y="109401"/>
                    <a:pt x="196091" y="70031"/>
                  </a:cubicBezTo>
                  <a:cubicBezTo>
                    <a:pt x="149418" y="30661"/>
                    <a:pt x="5909" y="-5471"/>
                    <a:pt x="257" y="6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490460" y="1627192"/>
            <a:ext cx="592454" cy="294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Unity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1010" y="2236070"/>
            <a:ext cx="36785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b="0" spc="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기말 팀 프로젝트</a:t>
            </a:r>
            <a:endParaRPr lang="ko-KR" altLang="en-US" sz="3600" b="0" spc="1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8685" y="2882401"/>
            <a:ext cx="2687955" cy="2970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게임엔진</a:t>
            </a:r>
            <a:r>
              <a:rPr lang="en-US" altLang="ko-KR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2(11)</a:t>
            </a:r>
            <a:r>
              <a:rPr lang="ko-KR" altLang="en-US" sz="1400" b="0" spc="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화 [1~4] </a:t>
            </a:r>
            <a:endParaRPr lang="ko-KR" altLang="en-US" sz="1400" b="0" spc="3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498272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64444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13860" y="3957065"/>
            <a:ext cx="3792854" cy="5749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엔터테인먼트컴퓨팅 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2017184043</a:t>
            </a: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진석진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엔터테인먼트컴퓨팅 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2017184046</a:t>
            </a: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/>
                <a:ea typeface="배달의민족 주아"/>
              </a:rPr>
              <a:t> 최준영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60000" y="3577288"/>
            <a:ext cx="72000" cy="72000"/>
          </a:xfrm>
          <a:prstGeom prst="ellipse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57784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630936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566410" y="1080600"/>
            <a:ext cx="9734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출처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61635" y="1654970"/>
            <a:ext cx="1287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잘 썼습니다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출처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1" name="TextBox 87"/>
          <p:cNvSpPr txBox="1"/>
          <p:nvPr/>
        </p:nvSpPr>
        <p:spPr>
          <a:xfrm>
            <a:off x="675323" y="2132266"/>
            <a:ext cx="11408622" cy="99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p5 [</a:t>
            </a: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그림 </a:t>
            </a: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1]</a:t>
            </a: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hlinkClick r:id="rId2"/>
              </a:rPr>
              <a:t>http://www.ilovepc.co.kr/news/articleView.html?idxno=15745</a:t>
            </a: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en-US" altLang="ko-KR" sz="20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endParaRPr lang="en-US" altLang="ko-KR" sz="20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p5 [</a:t>
            </a: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그림 </a:t>
            </a:r>
            <a:r>
              <a: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2]</a:t>
            </a: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  <a:hlinkClick r:id="rId3"/>
              </a:rPr>
              <a:t>https://www.moddb.com/games/of-guards-and-thieves/news/of-guards-and-thieves-new-map-avaible-military-camp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6" name="TextBox 28"/>
          <p:cNvSpPr txBox="1"/>
          <p:nvPr/>
        </p:nvSpPr>
        <p:spPr>
          <a:xfrm>
            <a:off x="11776708" y="6519446"/>
            <a:ext cx="415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10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5431" y="0"/>
            <a:ext cx="12227432" cy="686255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331843" y="3441066"/>
            <a:ext cx="3654904" cy="3201432"/>
          </a:xfrm>
          <a:prstGeom prst="rect">
            <a:avLst/>
          </a:prstGeom>
          <a:gradFill>
            <a:gsLst>
              <a:gs pos="0">
                <a:srgbClr val="465081"/>
              </a:gs>
              <a:gs pos="100000">
                <a:srgbClr val="8293e1">
                  <a:alpha val="5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91147" y="4341287"/>
            <a:ext cx="2158769" cy="5717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감사합니다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85706" y="5041782"/>
            <a:ext cx="1722143" cy="0"/>
          </a:xfrm>
          <a:prstGeom prst="line">
            <a:avLst/>
          </a:prstGeom>
          <a:ln w="22225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28"/>
          <p:cNvSpPr txBox="1"/>
          <p:nvPr/>
        </p:nvSpPr>
        <p:spPr>
          <a:xfrm>
            <a:off x="11786235" y="6519446"/>
            <a:ext cx="4057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11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9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372618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623560" y="1080600"/>
            <a:ext cx="9734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목차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690234" y="477866"/>
            <a:ext cx="754380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목차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TextBox 47"/>
          <p:cNvSpPr txBox="1"/>
          <p:nvPr/>
        </p:nvSpPr>
        <p:spPr>
          <a:xfrm>
            <a:off x="372618" y="2628328"/>
            <a:ext cx="2155433" cy="254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소개 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(3p)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제목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장르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스토리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18" name=""/>
          <p:cNvSpPr/>
          <p:nvPr/>
        </p:nvSpPr>
        <p:spPr>
          <a:xfrm>
            <a:off x="2712910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9" name="TextBox 47"/>
          <p:cNvSpPr txBox="1"/>
          <p:nvPr/>
        </p:nvSpPr>
        <p:spPr>
          <a:xfrm>
            <a:off x="2712910" y="2628328"/>
            <a:ext cx="2155433" cy="254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기본 매커니즘 </a:t>
            </a: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(4p~6p)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방법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설명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구조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0" name=""/>
          <p:cNvSpPr/>
          <p:nvPr/>
        </p:nvSpPr>
        <p:spPr>
          <a:xfrm>
            <a:off x="5089207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1" name="TextBox 47"/>
          <p:cNvSpPr txBox="1"/>
          <p:nvPr/>
        </p:nvSpPr>
        <p:spPr>
          <a:xfrm>
            <a:off x="5089207" y="2628328"/>
            <a:ext cx="2155433" cy="1217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활용 기술 </a:t>
            </a:r>
            <a:endParaRPr lang="ko-KR" altLang="en-US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(7p)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사용할 기술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2" name=""/>
          <p:cNvSpPr/>
          <p:nvPr/>
        </p:nvSpPr>
        <p:spPr>
          <a:xfrm>
            <a:off x="7429500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3" name="TextBox 47"/>
          <p:cNvSpPr txBox="1"/>
          <p:nvPr/>
        </p:nvSpPr>
        <p:spPr>
          <a:xfrm>
            <a:off x="7429498" y="2628328"/>
            <a:ext cx="2155434" cy="1217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재미 요소 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(8p)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재미 요소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24" name=""/>
          <p:cNvSpPr/>
          <p:nvPr/>
        </p:nvSpPr>
        <p:spPr>
          <a:xfrm>
            <a:off x="9769793" y="2268283"/>
            <a:ext cx="2085974" cy="3330575"/>
          </a:xfrm>
          <a:prstGeom prst="roundRect">
            <a:avLst>
              <a:gd name="adj" fmla="val 16667"/>
            </a:avLst>
          </a:prstGeom>
          <a:solidFill>
            <a:srgbClr val="e6efff">
              <a:alpha val="70000"/>
            </a:srgbClr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5" name="TextBox 47"/>
          <p:cNvSpPr txBox="1"/>
          <p:nvPr/>
        </p:nvSpPr>
        <p:spPr>
          <a:xfrm>
            <a:off x="9768021" y="2628328"/>
            <a:ext cx="2155433" cy="224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개발 계획과</a:t>
            </a:r>
            <a:endParaRPr lang="ko-KR" altLang="en-US" sz="21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깃 주소</a:t>
            </a:r>
            <a:r>
              <a:rPr lang="en-US" altLang="ko-KR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21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출처 </a:t>
            </a:r>
            <a:r>
              <a:rPr lang="en-US" altLang="ko-KR" sz="2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(9p~10p)</a:t>
            </a:r>
            <a:endParaRPr lang="en-US" altLang="ko-KR" sz="2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개발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계획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깃 주소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-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출처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cff">
            <a:alpha val="9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66360" y="1080600"/>
            <a:ext cx="188785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게임 소개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소개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127" name="그룹 17"/>
          <p:cNvGrpSpPr/>
          <p:nvPr/>
        </p:nvGrpSpPr>
        <p:grpSpPr>
          <a:xfrm rot="0">
            <a:off x="576070" y="1704975"/>
            <a:ext cx="6346432" cy="960120"/>
            <a:chOff x="6468635" y="1442383"/>
            <a:chExt cx="6346432" cy="960120"/>
          </a:xfrm>
        </p:grpSpPr>
        <p:sp>
          <p:nvSpPr>
            <p:cNvPr id="128" name="TextBox 47"/>
            <p:cNvSpPr txBox="1"/>
            <p:nvPr/>
          </p:nvSpPr>
          <p:spPr>
            <a:xfrm>
              <a:off x="6468635" y="1950028"/>
              <a:ext cx="6346433" cy="452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나한테 왜 그래 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(Why are you doing  this to me?)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30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31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dd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2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3" name="TextBox 171"/>
              <p:cNvSpPr txBox="1"/>
              <p:nvPr/>
            </p:nvSpPr>
            <p:spPr>
              <a:xfrm>
                <a:off x="6855673" y="859186"/>
                <a:ext cx="1959973" cy="390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게임 제목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154" name="그룹 17"/>
          <p:cNvGrpSpPr/>
          <p:nvPr/>
        </p:nvGrpSpPr>
        <p:grpSpPr>
          <a:xfrm rot="0">
            <a:off x="576072" y="3865245"/>
            <a:ext cx="7574100" cy="2790825"/>
            <a:chOff x="6468636" y="1442383"/>
            <a:chExt cx="7574100" cy="2790825"/>
          </a:xfrm>
        </p:grpSpPr>
        <p:sp>
          <p:nvSpPr>
            <p:cNvPr id="155" name="TextBox 47"/>
            <p:cNvSpPr txBox="1"/>
            <p:nvPr/>
          </p:nvSpPr>
          <p:spPr>
            <a:xfrm>
              <a:off x="6468636" y="1950028"/>
              <a:ext cx="7574100" cy="2283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마왕과 용사의 기나긴 싸움 끝에 마왕이 쓰러졌다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얼마 지나지 않아 새로운 마왕이 선발되었지만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사람들과 꽃을 가꾸는걸 좋아하는 마왕의 성향 덕에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마왕의 병사도 점차 모습이 변해갔고 세계는 평화가 찾아왔다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endParaRPr lang="en-US" altLang="ko-KR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하지만 너무 평화로운 나머지 용사들이 실직할 위기에 처했고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결국 거짓 명분을 만들어 마왕을 토벌하기로 한다</a:t>
              </a:r>
              <a:r>
                <a:rPr lang="en-US" altLang="ko-KR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.</a:t>
              </a: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 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56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57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465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8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9" name="TextBox 171"/>
              <p:cNvSpPr txBox="1"/>
              <p:nvPr/>
            </p:nvSpPr>
            <p:spPr>
              <a:xfrm>
                <a:off x="6855669" y="859186"/>
                <a:ext cx="1959973" cy="394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스토리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grpSp>
        <p:nvGrpSpPr>
          <p:cNvPr id="160" name="그룹 17"/>
          <p:cNvGrpSpPr/>
          <p:nvPr/>
        </p:nvGrpSpPr>
        <p:grpSpPr>
          <a:xfrm rot="0">
            <a:off x="576072" y="2785110"/>
            <a:ext cx="6346433" cy="960120"/>
            <a:chOff x="6468636" y="1442383"/>
            <a:chExt cx="6346433" cy="960120"/>
          </a:xfrm>
        </p:grpSpPr>
        <p:sp>
          <p:nvSpPr>
            <p:cNvPr id="161" name="TextBox 47"/>
            <p:cNvSpPr txBox="1"/>
            <p:nvPr/>
          </p:nvSpPr>
          <p:spPr>
            <a:xfrm>
              <a:off x="6468636" y="1950027"/>
              <a:ext cx="6346433" cy="452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/>
                  <a:ea typeface="배달의민족 주아"/>
                </a:rPr>
                <a:t>디펜스 </a:t>
              </a:r>
              <a:endPara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endParaRPr>
            </a:p>
          </p:txBody>
        </p:sp>
        <p:grpSp>
          <p:nvGrpSpPr>
            <p:cNvPr id="162" name="그룹 5"/>
            <p:cNvGrpSpPr/>
            <p:nvPr/>
          </p:nvGrpSpPr>
          <p:grpSpPr>
            <a:xfrm rot="0">
              <a:off x="6534010" y="1442383"/>
              <a:ext cx="2571742" cy="459136"/>
              <a:chOff x="6613600" y="823125"/>
              <a:chExt cx="2571742" cy="459136"/>
            </a:xfrm>
          </p:grpSpPr>
          <p:sp>
            <p:nvSpPr>
              <p:cNvPr id="163" name="모서리가 둥근 직사각형 160"/>
              <p:cNvSpPr/>
              <p:nvPr/>
            </p:nvSpPr>
            <p:spPr>
              <a:xfrm>
                <a:off x="6613600" y="823125"/>
                <a:ext cx="2571742" cy="459136"/>
              </a:xfrm>
              <a:prstGeom prst="roundRect">
                <a:avLst>
                  <a:gd name="adj" fmla="val 50000"/>
                </a:avLst>
              </a:prstGeom>
              <a:solidFill>
                <a:srgbClr val="829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4" name="타원 168"/>
              <p:cNvSpPr/>
              <p:nvPr/>
            </p:nvSpPr>
            <p:spPr>
              <a:xfrm>
                <a:off x="6776223" y="1035854"/>
                <a:ext cx="66622" cy="666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5" name="TextBox 171"/>
              <p:cNvSpPr txBox="1"/>
              <p:nvPr/>
            </p:nvSpPr>
            <p:spPr>
              <a:xfrm>
                <a:off x="6855671" y="859186"/>
                <a:ext cx="1959973" cy="390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>
                    <a:ln w="9525"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/>
                    <a:ea typeface="배달의민족 주아"/>
                  </a:rPr>
                  <a:t>장르</a:t>
                </a:r>
                <a:endParaRPr lang="ko-KR" altLang="en-US" sz="2000">
                  <a:ln w="9525"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/>
                  <a:ea typeface="배달의민족 주아"/>
                </a:endParaRPr>
              </a:p>
            </p:txBody>
          </p:sp>
        </p:grpSp>
      </p:grpSp>
      <p:sp>
        <p:nvSpPr>
          <p:cNvPr id="166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3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08708" y="2594769"/>
            <a:ext cx="9974582" cy="27563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1.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수비 포지션에서 게임이 진행된다.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2.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시간에 따라 몰려오는 용사들을 자신의 기물을 사용하여 방어한다.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3.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몰려오는 용사 저지에 실패하면 패배한다.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4.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모든 웨이브를 저지하면 게임에 승리한다.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28310" y="1654970"/>
            <a:ext cx="10401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방법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6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4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56885" y="1654970"/>
            <a:ext cx="10401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구조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77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84085" y="2441829"/>
            <a:ext cx="5220652" cy="2880360"/>
          </a:xfrm>
          <a:prstGeom prst="rect">
            <a:avLst/>
          </a:prstGeom>
        </p:spPr>
      </p:pic>
      <p:sp>
        <p:nvSpPr>
          <p:cNvPr id="178" name="TextBox 87"/>
          <p:cNvSpPr txBox="1"/>
          <p:nvPr/>
        </p:nvSpPr>
        <p:spPr>
          <a:xfrm>
            <a:off x="1099185" y="5371827"/>
            <a:ext cx="4078605" cy="1150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소울을 사용하여 기물을 소환할 수 있다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기물은 유닛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함정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마법 등으로 구성된다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코스트는 소울을 사용하여 레벨업을 할 수 있으며 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레벨에 따라 소울 속도가 빨라지고 더 좋은 성능과 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높은 소울을 사용하는 기물이 나온다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0810" y="2441829"/>
            <a:ext cx="5120640" cy="2880360"/>
          </a:xfrm>
          <a:prstGeom prst="rect">
            <a:avLst/>
          </a:prstGeom>
        </p:spPr>
      </p:pic>
      <p:sp>
        <p:nvSpPr>
          <p:cNvPr id="180" name="TextBox 87"/>
          <p:cNvSpPr txBox="1"/>
          <p:nvPr/>
        </p:nvSpPr>
        <p:spPr>
          <a:xfrm>
            <a:off x="7347584" y="5365477"/>
            <a:ext cx="3516632" cy="299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카메라 구조는 탑뷰 형식으로 할 예정이다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1" name="TextBox 87"/>
          <p:cNvSpPr txBox="1"/>
          <p:nvPr/>
        </p:nvSpPr>
        <p:spPr>
          <a:xfrm>
            <a:off x="2661285" y="2052256"/>
            <a:ext cx="1430655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[</a:t>
            </a: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그림 </a:t>
            </a:r>
            <a:r>
              <a:rPr lang="en-US" altLang="ko-KR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1]</a:t>
            </a: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코스트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2" name="TextBox 87"/>
          <p:cNvSpPr txBox="1"/>
          <p:nvPr/>
        </p:nvSpPr>
        <p:spPr>
          <a:xfrm>
            <a:off x="8509635" y="2052256"/>
            <a:ext cx="1059180" cy="317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[</a:t>
            </a: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그림 </a:t>
            </a:r>
            <a:r>
              <a:rPr lang="en-US" altLang="ko-KR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2]</a:t>
            </a:r>
            <a:r>
              <a:rPr lang="ko-KR" altLang="en-US" sz="15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맵</a:t>
            </a:r>
            <a:endParaRPr lang="ko-KR" altLang="en-US" sz="15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5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766310" y="1080600"/>
            <a:ext cx="2668904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기본 매커니즘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75" name="TextBox 75"/>
          <p:cNvSpPr txBox="1"/>
          <p:nvPr/>
        </p:nvSpPr>
        <p:spPr>
          <a:xfrm>
            <a:off x="5556885" y="1654970"/>
            <a:ext cx="10401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게임 구조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84" name=""/>
          <p:cNvSpPr/>
          <p:nvPr/>
        </p:nvSpPr>
        <p:spPr>
          <a:xfrm>
            <a:off x="5033962" y="2098477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메인 화면</a:t>
            </a:r>
            <a:endParaRPr lang="ko-KR" altLang="en-US"/>
          </a:p>
        </p:txBody>
      </p:sp>
      <p:sp>
        <p:nvSpPr>
          <p:cNvPr id="185" name=""/>
          <p:cNvSpPr/>
          <p:nvPr/>
        </p:nvSpPr>
        <p:spPr>
          <a:xfrm>
            <a:off x="2145506" y="2989064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게임시작</a:t>
            </a:r>
            <a:endParaRPr lang="ko-KR" altLang="en-US"/>
          </a:p>
        </p:txBody>
      </p:sp>
      <p:sp>
        <p:nvSpPr>
          <p:cNvPr id="186" name=""/>
          <p:cNvSpPr/>
          <p:nvPr/>
        </p:nvSpPr>
        <p:spPr>
          <a:xfrm>
            <a:off x="5029200" y="2989064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187" name=""/>
          <p:cNvSpPr/>
          <p:nvPr/>
        </p:nvSpPr>
        <p:spPr>
          <a:xfrm>
            <a:off x="7977187" y="2989064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도움말</a:t>
            </a:r>
            <a:endParaRPr lang="ko-KR" altLang="en-US"/>
          </a:p>
        </p:txBody>
      </p:sp>
      <p:sp>
        <p:nvSpPr>
          <p:cNvPr id="188" name=""/>
          <p:cNvSpPr/>
          <p:nvPr/>
        </p:nvSpPr>
        <p:spPr>
          <a:xfrm>
            <a:off x="5029200" y="3915370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설정화면</a:t>
            </a:r>
            <a:endParaRPr lang="ko-KR" altLang="en-US"/>
          </a:p>
        </p:txBody>
      </p:sp>
      <p:sp>
        <p:nvSpPr>
          <p:cNvPr id="189" name=""/>
          <p:cNvSpPr/>
          <p:nvPr/>
        </p:nvSpPr>
        <p:spPr>
          <a:xfrm>
            <a:off x="7972424" y="3879651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/>
              <a:t>도움말 화면</a:t>
            </a:r>
            <a:endParaRPr lang="ko-KR" altLang="en-US" sz="1500"/>
          </a:p>
          <a:p>
            <a:pPr algn="ctr">
              <a:defRPr/>
            </a:pPr>
            <a:r>
              <a:rPr lang="en-US" altLang="ko-KR" sz="1500"/>
              <a:t>(</a:t>
            </a:r>
            <a:r>
              <a:rPr lang="ko-KR" altLang="en-US" sz="1500"/>
              <a:t>게임방법</a:t>
            </a:r>
            <a:r>
              <a:rPr lang="en-US" altLang="ko-KR" sz="1500"/>
              <a:t>,</a:t>
            </a:r>
            <a:r>
              <a:rPr lang="ko-KR" altLang="en-US" sz="1500"/>
              <a:t> 기물 정보</a:t>
            </a:r>
            <a:r>
              <a:rPr lang="en-US" altLang="ko-KR" sz="1500"/>
              <a:t>)</a:t>
            </a:r>
            <a:endParaRPr lang="en-US" altLang="ko-KR" sz="1500"/>
          </a:p>
        </p:txBody>
      </p:sp>
      <p:sp>
        <p:nvSpPr>
          <p:cNvPr id="190" name=""/>
          <p:cNvSpPr/>
          <p:nvPr/>
        </p:nvSpPr>
        <p:spPr>
          <a:xfrm>
            <a:off x="2147887" y="3929658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스테이지 선택 화면</a:t>
            </a:r>
            <a:endParaRPr lang="ko-KR" altLang="en-US" sz="1600"/>
          </a:p>
        </p:txBody>
      </p:sp>
      <p:sp>
        <p:nvSpPr>
          <p:cNvPr id="191" name=""/>
          <p:cNvSpPr/>
          <p:nvPr/>
        </p:nvSpPr>
        <p:spPr>
          <a:xfrm>
            <a:off x="2143124" y="4855964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스테이지 선택</a:t>
            </a:r>
            <a:endParaRPr lang="ko-KR" altLang="en-US"/>
          </a:p>
        </p:txBody>
      </p:sp>
      <p:sp>
        <p:nvSpPr>
          <p:cNvPr id="192" name=""/>
          <p:cNvSpPr/>
          <p:nvPr/>
        </p:nvSpPr>
        <p:spPr>
          <a:xfrm>
            <a:off x="2145505" y="5829896"/>
            <a:ext cx="2095500" cy="5179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 진행 화면</a:t>
            </a:r>
            <a:endParaRPr lang="ko-KR" altLang="en-US"/>
          </a:p>
        </p:txBody>
      </p:sp>
      <p:cxnSp>
        <p:nvCxnSpPr>
          <p:cNvPr id="193" name=""/>
          <p:cNvCxnSpPr>
            <a:stCxn id="184" idx="2"/>
            <a:endCxn id="186" idx="0"/>
          </p:cNvCxnSpPr>
          <p:nvPr/>
        </p:nvCxnSpPr>
        <p:spPr>
          <a:xfrm rot="5400000">
            <a:off x="5892998" y="2800350"/>
            <a:ext cx="372665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"/>
          <p:cNvCxnSpPr>
            <a:stCxn id="184" idx="1"/>
          </p:cNvCxnSpPr>
          <p:nvPr/>
        </p:nvCxnSpPr>
        <p:spPr>
          <a:xfrm rot="10800000">
            <a:off x="3223846" y="2340126"/>
            <a:ext cx="1810117" cy="1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"/>
          <p:cNvCxnSpPr/>
          <p:nvPr/>
        </p:nvCxnSpPr>
        <p:spPr>
          <a:xfrm rot="5400000">
            <a:off x="2904232" y="2652414"/>
            <a:ext cx="625673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"/>
          <p:cNvCxnSpPr/>
          <p:nvPr/>
        </p:nvCxnSpPr>
        <p:spPr>
          <a:xfrm rot="10800000">
            <a:off x="7110047" y="2368702"/>
            <a:ext cx="1919652" cy="1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"/>
          <p:cNvCxnSpPr/>
          <p:nvPr/>
        </p:nvCxnSpPr>
        <p:spPr>
          <a:xfrm rot="16200000" flipH="1">
            <a:off x="8731786" y="2676871"/>
            <a:ext cx="610105" cy="14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"/>
          <p:cNvCxnSpPr>
            <a:stCxn id="186" idx="2"/>
            <a:endCxn id="188" idx="0"/>
          </p:cNvCxnSpPr>
          <p:nvPr/>
        </p:nvCxnSpPr>
        <p:spPr>
          <a:xfrm rot="16200000" flipH="1">
            <a:off x="5872758" y="3711178"/>
            <a:ext cx="408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"/>
          <p:cNvCxnSpPr>
            <a:stCxn id="187" idx="2"/>
            <a:endCxn id="189" idx="0"/>
          </p:cNvCxnSpPr>
          <p:nvPr/>
        </p:nvCxnSpPr>
        <p:spPr>
          <a:xfrm rot="5400000">
            <a:off x="8836223" y="3690937"/>
            <a:ext cx="372665" cy="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"/>
          <p:cNvCxnSpPr>
            <a:stCxn id="185" idx="2"/>
            <a:endCxn id="190" idx="0"/>
          </p:cNvCxnSpPr>
          <p:nvPr/>
        </p:nvCxnSpPr>
        <p:spPr>
          <a:xfrm rot="16200000" flipH="1">
            <a:off x="2983110" y="3717131"/>
            <a:ext cx="422672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190" idx="2"/>
            <a:endCxn id="191" idx="0"/>
          </p:cNvCxnSpPr>
          <p:nvPr/>
        </p:nvCxnSpPr>
        <p:spPr>
          <a:xfrm rot="5400000">
            <a:off x="2989063" y="4649391"/>
            <a:ext cx="408384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"/>
          <p:cNvCxnSpPr>
            <a:stCxn id="191" idx="2"/>
            <a:endCxn id="192" idx="0"/>
          </p:cNvCxnSpPr>
          <p:nvPr/>
        </p:nvCxnSpPr>
        <p:spPr>
          <a:xfrm rot="16200000" flipH="1">
            <a:off x="2964060" y="5600700"/>
            <a:ext cx="456010" cy="23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"/>
          <p:cNvCxnSpPr/>
          <p:nvPr/>
        </p:nvCxnSpPr>
        <p:spPr>
          <a:xfrm rot="5400000">
            <a:off x="3249890" y="4675793"/>
            <a:ext cx="2835777" cy="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"/>
          <p:cNvCxnSpPr/>
          <p:nvPr/>
        </p:nvCxnSpPr>
        <p:spPr>
          <a:xfrm>
            <a:off x="4667251" y="3254068"/>
            <a:ext cx="361949" cy="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"/>
          <p:cNvCxnSpPr>
            <a:stCxn id="190" idx="3"/>
          </p:cNvCxnSpPr>
          <p:nvPr/>
        </p:nvCxnSpPr>
        <p:spPr>
          <a:xfrm>
            <a:off x="4243387" y="4188618"/>
            <a:ext cx="42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"/>
          <p:cNvCxnSpPr>
            <a:stCxn id="191" idx="3"/>
          </p:cNvCxnSpPr>
          <p:nvPr/>
        </p:nvCxnSpPr>
        <p:spPr>
          <a:xfrm>
            <a:off x="4238625" y="5114925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"/>
          <p:cNvCxnSpPr>
            <a:stCxn id="192" idx="3"/>
          </p:cNvCxnSpPr>
          <p:nvPr/>
        </p:nvCxnSpPr>
        <p:spPr>
          <a:xfrm>
            <a:off x="4241006" y="6088857"/>
            <a:ext cx="427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"/>
          <p:cNvCxnSpPr>
            <a:stCxn id="188" idx="2"/>
          </p:cNvCxnSpPr>
          <p:nvPr/>
        </p:nvCxnSpPr>
        <p:spPr>
          <a:xfrm rot="16200000" flipH="1">
            <a:off x="5738336" y="4771906"/>
            <a:ext cx="677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"/>
          <p:cNvCxnSpPr/>
          <p:nvPr/>
        </p:nvCxnSpPr>
        <p:spPr>
          <a:xfrm rot="16200000" flipH="1">
            <a:off x="8670974" y="4758152"/>
            <a:ext cx="725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"/>
          <p:cNvCxnSpPr/>
          <p:nvPr/>
        </p:nvCxnSpPr>
        <p:spPr>
          <a:xfrm>
            <a:off x="4656667" y="5110517"/>
            <a:ext cx="6201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"/>
          <p:cNvCxnSpPr/>
          <p:nvPr/>
        </p:nvCxnSpPr>
        <p:spPr>
          <a:xfrm rot="16200000">
            <a:off x="9435032" y="3697632"/>
            <a:ext cx="2804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"/>
          <p:cNvCxnSpPr/>
          <p:nvPr/>
        </p:nvCxnSpPr>
        <p:spPr>
          <a:xfrm rot="10800000">
            <a:off x="7186068" y="2292175"/>
            <a:ext cx="36512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6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156835" y="1080600"/>
            <a:ext cx="1887855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활용 기술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52060" y="1654970"/>
            <a:ext cx="20783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배운것을 최대한 많이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기술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2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7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3" name="TextBox 76"/>
          <p:cNvSpPr txBox="1"/>
          <p:nvPr/>
        </p:nvSpPr>
        <p:spPr>
          <a:xfrm>
            <a:off x="2994659" y="2594769"/>
            <a:ext cx="6221731" cy="19943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1.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Navigation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을 활용 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(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길찾기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,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유닛 쫒기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)</a:t>
            </a:r>
            <a:endParaRPr lang="en-US" altLang="ko-KR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en-US" altLang="ko-KR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2.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HP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바 사용 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(7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주차 강의 활용</a:t>
            </a: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)</a:t>
            </a:r>
            <a:endParaRPr lang="en-US" altLang="ko-KR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endParaRPr lang="en-US" altLang="ko-KR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  <a:p>
            <a:pPr algn="ctr">
              <a:defRPr/>
            </a:pPr>
            <a:r>
              <a:rPr lang="en-US" altLang="ko-KR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3.</a:t>
            </a:r>
            <a:r>
              <a:rPr lang="ko-KR" altLang="en-US" sz="2500">
                <a:ln w="9525">
                  <a:solidFill>
                    <a:srgbClr val="465081">
                      <a:alpha val="0"/>
                    </a:srgbClr>
                  </a:solidFill>
                </a:ln>
                <a:latin typeface="한컴바탕"/>
                <a:ea typeface="한컴바탕"/>
              </a:rPr>
              <a:t> 코스트를 활용하여 캐릭터 버튼 배치</a:t>
            </a:r>
            <a:endParaRPr lang="ko-KR" altLang="en-US" sz="2500">
              <a:ln w="9525">
                <a:solidFill>
                  <a:srgbClr val="465081">
                    <a:alpha val="0"/>
                  </a:srgbClr>
                </a:solidFill>
              </a:ln>
              <a:latin typeface="한컴바탕"/>
              <a:ea typeface="한컴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0">
            <a:off x="4604184" y="2977135"/>
            <a:ext cx="2973560" cy="2973558"/>
            <a:chOff x="4148651" y="5321867"/>
            <a:chExt cx="3884625" cy="3884625"/>
          </a:xfrm>
        </p:grpSpPr>
        <p:sp>
          <p:nvSpPr>
            <p:cNvPr id="6" name="원형 5"/>
            <p:cNvSpPr/>
            <p:nvPr/>
          </p:nvSpPr>
          <p:spPr>
            <a:xfrm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원형 31"/>
            <p:cNvSpPr/>
            <p:nvPr/>
          </p:nvSpPr>
          <p:spPr>
            <a:xfrm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원형 32"/>
            <p:cNvSpPr/>
            <p:nvPr/>
          </p:nvSpPr>
          <p:spPr>
            <a:xfrm flipH="1"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원형 33"/>
            <p:cNvSpPr/>
            <p:nvPr/>
          </p:nvSpPr>
          <p:spPr>
            <a:xfrm flipH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89295" y="5562511"/>
              <a:ext cx="3403336" cy="3403336"/>
            </a:xfrm>
            <a:prstGeom prst="ellipse">
              <a:avLst/>
            </a:prstGeom>
            <a:solidFill>
              <a:srgbClr val="fb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 rot="0">
              <a:off x="4487708" y="5733185"/>
              <a:ext cx="3198828" cy="233325"/>
              <a:chOff x="4487708" y="1313585"/>
              <a:chExt cx="3198828" cy="233325"/>
            </a:xfrm>
          </p:grpSpPr>
          <p:sp>
            <p:nvSpPr>
              <p:cNvPr id="12" name="이등변 삼각형 11"/>
              <p:cNvSpPr/>
              <p:nvPr/>
            </p:nvSpPr>
            <p:spPr>
              <a:xfrm rot="18962672">
                <a:off x="4487708" y="1313585"/>
                <a:ext cx="293195" cy="233325"/>
              </a:xfrm>
              <a:prstGeom prst="triangle">
                <a:avLst>
                  <a:gd name="adj" fmla="val 50000"/>
                </a:avLst>
              </a:prstGeom>
              <a:solidFill>
                <a:srgbClr val="465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2637327" flipH="1">
                <a:off x="7393341" y="1313585"/>
                <a:ext cx="293195" cy="233325"/>
              </a:xfrm>
              <a:prstGeom prst="triangle">
                <a:avLst>
                  <a:gd name="adj" fmla="val 50000"/>
                </a:avLst>
              </a:pr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7" name="이등변 삼각형 36"/>
            <p:cNvSpPr/>
            <p:nvPr/>
          </p:nvSpPr>
          <p:spPr>
            <a:xfrm rot="2637327" flipV="1">
              <a:off x="4491549" y="8590284"/>
              <a:ext cx="293195" cy="233325"/>
            </a:xfrm>
            <a:prstGeom prst="triangle">
              <a:avLst>
                <a:gd name="adj" fmla="val 50000"/>
              </a:avLst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rot="18962672" flipH="1" flipV="1">
              <a:off x="7397182" y="8590284"/>
              <a:ext cx="293195" cy="233325"/>
            </a:xfrm>
            <a:prstGeom prst="triangle">
              <a:avLst>
                <a:gd name="adj" fmla="val 50000"/>
              </a:avLst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121319" y="3680684"/>
            <a:ext cx="68750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전략</a:t>
            </a:r>
            <a:endParaRPr lang="ko-KR" altLang="en-US" sz="20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61565" y="4639102"/>
            <a:ext cx="1361606" cy="6406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/>
                <a:ea typeface="배달의민족 주아"/>
              </a:rPr>
              <a:t>아기자기한 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/>
              <a:ea typeface="배달의민족 주아"/>
            </a:endParaRPr>
          </a:p>
          <a:p>
            <a:pPr lvl="0">
              <a:defRPr/>
            </a:pP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/>
                <a:ea typeface="배달의민족 주아"/>
              </a:rPr>
              <a:t>그래픽</a:t>
            </a:r>
            <a:endParaRPr lang="ko-KR" altLang="en-US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5566" y="3692591"/>
            <a:ext cx="6794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랜덤</a:t>
            </a:r>
            <a:endParaRPr lang="ko-KR" altLang="en-US" sz="20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66497" y="4698633"/>
            <a:ext cx="927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0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/>
                <a:ea typeface="배달의민족 주아"/>
              </a:rPr>
              <a:t>성취</a:t>
            </a:r>
            <a:endParaRPr lang="ko-KR" altLang="en-US" sz="20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97016" y="2982573"/>
            <a:ext cx="2051244" cy="446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코스트를 적절하게 사용하여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  <a:p>
            <a:pPr algn="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용사를 저지하자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97066" y="5607009"/>
            <a:ext cx="1654188" cy="4513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/>
                <a:ea typeface="배달의민족 주아"/>
              </a:rPr>
              <a:t>마왕 때문에 귀여워진 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/>
              <a:ea typeface="배달의민족 주아"/>
            </a:endParaRPr>
          </a:p>
          <a:p>
            <a:pPr algn="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/>
                <a:ea typeface="배달의민족 주아"/>
              </a:rPr>
              <a:t>마물들을 잘 이용하자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73591" y="5597484"/>
            <a:ext cx="2142837" cy="45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/>
                <a:ea typeface="배달의민족 주아"/>
              </a:rPr>
              <a:t>계속해서 몰려오는 용사들을 나의 성에서 쫒아내자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59489" y="2980207"/>
            <a:ext cx="2585072" cy="642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항상 똑같은 전략은 그만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!!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랜덤하게 나오는 기물을 잘 이용하자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.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/>
              <a:ea typeface="배달의민족 주아"/>
            </a:endParaRPr>
          </a:p>
          <a:p>
            <a:pPr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/>
                <a:ea typeface="배달의민족 주아"/>
              </a:rPr>
              <a:t> 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3035" y="1080600"/>
            <a:ext cx="1764030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재미요소</a:t>
            </a:r>
            <a:endParaRPr lang="ko-KR" altLang="en-US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13960" y="1654970"/>
            <a:ext cx="21926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선과악이 바뀐 듯하다</a:t>
            </a: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?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83" name="그룹 82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4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5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재미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7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8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9429" y="2586227"/>
            <a:ext cx="4231542" cy="230003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1231219">
            <a:off x="6121465" y="3808472"/>
            <a:ext cx="229343" cy="979685"/>
            <a:chOff x="5950289" y="3057083"/>
            <a:chExt cx="296177" cy="1265179"/>
          </a:xfrm>
        </p:grpSpPr>
        <p:sp>
          <p:nvSpPr>
            <p:cNvPr id="7" name="이등변 삼각형 6"/>
            <p:cNvSpPr/>
            <p:nvPr/>
          </p:nvSpPr>
          <p:spPr>
            <a:xfrm>
              <a:off x="5950289" y="3057082"/>
              <a:ext cx="296177" cy="1103097"/>
            </a:xfrm>
            <a:prstGeom prst="triangle">
              <a:avLst>
                <a:gd name="adj" fmla="val 50000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50289" y="4027062"/>
              <a:ext cx="296177" cy="295200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009333" y="4083421"/>
              <a:ext cx="178088" cy="178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661535" y="1080600"/>
            <a:ext cx="2792730" cy="574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/>
                <a:ea typeface="배달의민족 주아"/>
              </a:rPr>
              <a:t>개발 계획 소개</a:t>
            </a:r>
            <a:endParaRPr lang="en-US" altLang="ko-KR" sz="3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04460" y="1654970"/>
            <a:ext cx="1821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구현을 우선적으로</a:t>
            </a:r>
            <a:endParaRPr lang="ko-KR" altLang="en-US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09285" y="477866"/>
            <a:ext cx="763905" cy="358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 </a:t>
            </a:r>
            <a:r>
              <a:rPr lang="ko-KR" altLang="en-US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계획</a:t>
            </a:r>
            <a:r>
              <a:rPr lang="en-US" altLang="ko-KR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.</a:t>
            </a:r>
            <a:endParaRPr lang="en-US" altLang="ko-KR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58473" y="4584686"/>
            <a:ext cx="630555" cy="27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1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39437" y="4553191"/>
            <a:ext cx="1106805" cy="2977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리소스 수집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15083" y="2977309"/>
            <a:ext cx="1487805" cy="451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유닛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함정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마법 등 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디펜스 기물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6695" y="2172485"/>
            <a:ext cx="1992630" cy="449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디펜스 시스템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(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기물 배치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코스트 소모 등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)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44046" y="2193289"/>
            <a:ext cx="1468755" cy="4527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맵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기물과 용사</a:t>
            </a: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AI,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</a:t>
            </a:r>
            <a:endParaRPr lang="en-US" altLang="ko-KR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Navigation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구현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14260" y="2980382"/>
            <a:ext cx="935354" cy="2977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버그 수정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1484" y="4503195"/>
            <a:ext cx="1078912" cy="295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최종 완성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8492" y="5289154"/>
            <a:ext cx="4745172" cy="109098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56660" y="5505631"/>
            <a:ext cx="4650105" cy="5789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/>
                <a:ea typeface="배달의민족 주아"/>
              </a:rPr>
              <a:t>깃 허브 주소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/>
              <a:ea typeface="배달의민족 주아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3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lt1"/>
                </a:solidFill>
                <a:latin typeface="배달의민족 주아"/>
                <a:ea typeface="한컴바탕"/>
              </a:rPr>
              <a:t>https://github.com/dkdldjswkd/Why-are-you-doing-this-to-me-</a:t>
            </a:r>
            <a:endParaRPr lang="ko-KR" altLang="en-US" sz="13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lt1"/>
              </a:solidFill>
              <a:latin typeface="배달의민족 주아"/>
              <a:ea typeface="한컴바탕"/>
            </a:endParaRPr>
          </a:p>
        </p:txBody>
      </p:sp>
      <p:sp>
        <p:nvSpPr>
          <p:cNvPr id="94" name="TextBox 82"/>
          <p:cNvSpPr txBox="1"/>
          <p:nvPr/>
        </p:nvSpPr>
        <p:spPr>
          <a:xfrm>
            <a:off x="4297115" y="3878778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2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5" name="TextBox 82"/>
          <p:cNvSpPr txBox="1"/>
          <p:nvPr/>
        </p:nvSpPr>
        <p:spPr>
          <a:xfrm>
            <a:off x="4703867" y="327384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3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6" name="TextBox 82"/>
          <p:cNvSpPr txBox="1"/>
          <p:nvPr/>
        </p:nvSpPr>
        <p:spPr>
          <a:xfrm>
            <a:off x="5225977" y="298174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4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7" name="TextBox 82"/>
          <p:cNvSpPr txBox="1"/>
          <p:nvPr/>
        </p:nvSpPr>
        <p:spPr>
          <a:xfrm>
            <a:off x="6172200" y="2990913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5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8" name="TextBox 82"/>
          <p:cNvSpPr txBox="1"/>
          <p:nvPr/>
        </p:nvSpPr>
        <p:spPr>
          <a:xfrm>
            <a:off x="6781800" y="3292891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6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99" name="TextBox 82"/>
          <p:cNvSpPr txBox="1"/>
          <p:nvPr/>
        </p:nvSpPr>
        <p:spPr>
          <a:xfrm>
            <a:off x="7221713" y="3872505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7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0" name="TextBox 82"/>
          <p:cNvSpPr txBox="1"/>
          <p:nvPr/>
        </p:nvSpPr>
        <p:spPr>
          <a:xfrm>
            <a:off x="7345187" y="4534669"/>
            <a:ext cx="630555" cy="272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8</a:t>
            </a:r>
            <a:r>
              <a:rPr lang="ko-KR" altLang="en-US" sz="12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주차</a:t>
            </a:r>
            <a:endParaRPr lang="ko-KR" altLang="en-US" sz="12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1" name="TextBox 83"/>
          <p:cNvSpPr txBox="1"/>
          <p:nvPr/>
        </p:nvSpPr>
        <p:spPr>
          <a:xfrm>
            <a:off x="3376012" y="3801421"/>
            <a:ext cx="716280" cy="2991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UI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구현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2" name="TextBox 90"/>
          <p:cNvSpPr txBox="1"/>
          <p:nvPr/>
        </p:nvSpPr>
        <p:spPr>
          <a:xfrm>
            <a:off x="7970112" y="3784737"/>
            <a:ext cx="1725930" cy="2995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프롤로그</a:t>
            </a:r>
            <a:r>
              <a:rPr lang="en-US" altLang="ko-KR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,</a:t>
            </a:r>
            <a:r>
              <a:rPr lang="ko-KR" altLang="en-US" sz="14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 엔딩 구현</a:t>
            </a:r>
            <a:endParaRPr lang="ko-KR" altLang="en-US" sz="14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  <p:sp>
        <p:nvSpPr>
          <p:cNvPr id="103" name="TextBox 28"/>
          <p:cNvSpPr txBox="1"/>
          <p:nvPr/>
        </p:nvSpPr>
        <p:spPr>
          <a:xfrm>
            <a:off x="11891011" y="6519446"/>
            <a:ext cx="300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>
                <a:ln w="9525"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/>
                <a:ea typeface="배달의민족 주아"/>
              </a:rPr>
              <a:t>9</a:t>
            </a:r>
            <a:endParaRPr lang="en-US" altLang="ko-KR" sz="1600">
              <a:ln w="9525"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</ep:Company>
  <ep:Words>383</ep:Words>
  <ep:PresentationFormat>와이드스크린</ep:PresentationFormat>
  <ep:Paragraphs>142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2018-05-04T06:04:42.000</dcterms:created>
  <dc:creator>민 병조</dc:creator>
  <cp:lastModifiedBy>82105</cp:lastModifiedBy>
  <dcterms:modified xsi:type="dcterms:W3CDTF">2020-10-25T16:27:22.097</dcterms:modified>
  <cp:revision>124</cp:revision>
  <dc:title>PowerPoint 프레젠테이션</dc:title>
  <cp:version>1000.0000.01</cp:version>
</cp:coreProperties>
</file>