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15" autoAdjust="0"/>
    <p:restoredTop sz="85342" autoAdjust="0"/>
  </p:normalViewPr>
  <p:slideViewPr>
    <p:cSldViewPr>
      <p:cViewPr varScale="1">
        <p:scale>
          <a:sx n="100" d="100"/>
          <a:sy n="100" d="100"/>
        </p:scale>
        <p:origin x="-1954" y="-67"/>
      </p:cViewPr>
      <p:guideLst>
        <p:guide orient="horz" pos="2156"/>
        <p:guide pos="2876"/>
      </p:guideLst>
    </p:cSldViewPr>
  </p:slideViewPr>
  <p:notesTextViewPr>
    <p:cViewPr>
      <p:scale>
        <a:sx n="10" d="100"/>
        <a:sy n="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B58DAD3B-958E-4323-BF8C-2AD929E351BD}" type="datetime1">
              <a:rPr lang="ko-KR" altLang="en-US"/>
              <a:pPr lvl="0">
                <a:defRPr/>
              </a:pPr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8B719A01-B2FD-4DD0-8CA8-547EB37FEF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ABAC2-D77B-480A-9B57-8B9E8B6F511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F4052-F7E7-4070-91A9-C4BAA9049D0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4C8CE-6FB2-48EB-9C20-C89D0819EF6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12/13/2020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126" y="6356540"/>
            <a:ext cx="2896093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7859DC64-4319-49B1-95CE-65307693E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68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70085-8E74-4181-AC4D-881D80C97E3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>
            <a:lvl1pPr>
              <a:defRPr sz="2000" b="1"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737DB-5FCD-448D-891D-08D13065AAD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65C9F-5B3F-4A48-9776-B1C080B87850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4D080-B98B-414F-A483-74C45741D345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80E7F-1438-439F-B710-9BE8EAFA272E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7CE8B4-E008-415D-93E3-5162A198649D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827BF-0CEC-42F5-9B94-16FE9264717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30D92-2C1C-4644-A493-0C704B44D387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81D4A1FE-330B-40AF-8494-FBE6D4D175E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1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2.png"  /><Relationship Id="rId4" Type="http://schemas.openxmlformats.org/officeDocument/2006/relationships/image" Target="../media/image1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www.pngegg.com/ko/png-nooda" TargetMode="External" /><Relationship Id="rId11" Type="http://schemas.openxmlformats.org/officeDocument/2006/relationships/hyperlink" Target="https://www.furaffinity.net/view/29168331/" TargetMode="External" /><Relationship Id="rId12" Type="http://schemas.openxmlformats.org/officeDocument/2006/relationships/hyperlink" Target="https://assetstore.unity.com/packages/3d/characters/rabbitarcher-166557" TargetMode="External" /><Relationship Id="rId13" Type="http://schemas.openxmlformats.org/officeDocument/2006/relationships/hyperlink" Target="https://chocofantasy.tistory.com/63" TargetMode="External" /><Relationship Id="rId14" Type="http://schemas.openxmlformats.org/officeDocument/2006/relationships/hyperlink" Target="https://assetstore.unity.com/packages/3d/characters/small-red-dragon-52959" TargetMode="External" /><Relationship Id="rId15" Type="http://schemas.openxmlformats.org/officeDocument/2006/relationships/hyperlink" Target="https://twitter.com/neo_aca/status/943385372959977473/photo/1" TargetMode="External" /><Relationship Id="rId16" Type="http://schemas.openxmlformats.org/officeDocument/2006/relationships/hyperlink" Target="https://wiki.dungeondefenders2.com/wiki/Heal_Self" TargetMode="External" /><Relationship Id="rId17" Type="http://schemas.openxmlformats.org/officeDocument/2006/relationships/hyperlink" Target="https://hsreplay.net/cards/77/byeoni?hl=ko#tab=recommended-decks" TargetMode="External" /><Relationship Id="rId18" Type="http://schemas.openxmlformats.org/officeDocument/2006/relationships/hyperlink" Target="https://www.pngegg.com/ko/png-ytuuy/download" TargetMode="External" /><Relationship Id="rId19" Type="http://schemas.openxmlformats.org/officeDocument/2006/relationships/hyperlink" Target="https://www.pngegg.com/ko/png-oubjq" TargetMode="External" /><Relationship Id="rId2" Type="http://schemas.openxmlformats.org/officeDocument/2006/relationships/hyperlink" Target="https://www.pngegg.com/ko/png-bxfnt" TargetMode="External" /><Relationship Id="rId20" Type="http://schemas.openxmlformats.org/officeDocument/2006/relationships/hyperlink" Target="https://www.pngegg.com/ko/png-idxuy/download" TargetMode="External" /><Relationship Id="rId21" Type="http://schemas.openxmlformats.org/officeDocument/2006/relationships/hyperlink" Target="https://m.blog.naver.com/PostView.nhn?blogId=achika0123&amp;logNo=221225641841&amp;proxyReferer=https://www.google.com/" TargetMode="External" /><Relationship Id="rId22" Type="http://schemas.openxmlformats.org/officeDocument/2006/relationships/hyperlink" Target="https://www.pngegg.com/ko/png-yicos/download" TargetMode="External" /><Relationship Id="rId23" Type="http://schemas.openxmlformats.org/officeDocument/2006/relationships/hyperlink" Target="https://m.blog.naver.com/grooo02/222004731772" TargetMode="External" /><Relationship Id="rId3" Type="http://schemas.openxmlformats.org/officeDocument/2006/relationships/hyperlink" Target="https://www.pngegg.com/ko/png-wgjko" TargetMode="External" /><Relationship Id="rId4" Type="http://schemas.openxmlformats.org/officeDocument/2006/relationships/hyperlink" Target="https://www.pngegg.com/ko/png-tiaot" TargetMode="External" /><Relationship Id="rId5" Type="http://schemas.openxmlformats.org/officeDocument/2006/relationships/hyperlink" Target="https://www.pngegg.com/ko/png-ehmwv" TargetMode="External" /><Relationship Id="rId6" Type="http://schemas.openxmlformats.org/officeDocument/2006/relationships/hyperlink" Target="https://www.flaticon.com/kr/free-icon/virtual-reality_1377790" TargetMode="External" /><Relationship Id="rId7" Type="http://schemas.openxmlformats.org/officeDocument/2006/relationships/hyperlink" Target="https://www.youtube.com/watch?v=NXDDRFzlzIQ" TargetMode="External" /><Relationship Id="rId8" Type="http://schemas.openxmlformats.org/officeDocument/2006/relationships/hyperlink" Target="https://m.blog.naver.com/PostView.nhn?blogId=rkdhtbd1234&amp;logNo=221166079174&amp;proxyReferer=https:%2F%2Fwww.google.com%2F" TargetMode="External" /><Relationship Id="rId9" Type="http://schemas.openxmlformats.org/officeDocument/2006/relationships/hyperlink" Target="https://www.pngegg.com/ko/png-itrdl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12291"/>
          <p:cNvSpPr txBox="1"/>
          <p:nvPr/>
        </p:nvSpPr>
        <p:spPr>
          <a:xfrm>
            <a:off x="106369" y="908292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01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682717" y="-369962"/>
            <a:ext cx="0" cy="7471229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2294" name="직선 연결선 12293"/>
          <p:cNvCxnSpPr/>
          <p:nvPr/>
        </p:nvCxnSpPr>
        <p:spPr>
          <a:xfrm flipH="1">
            <a:off x="692267" y="547823"/>
            <a:ext cx="9296343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2295" name="TextBox 12294"/>
          <p:cNvSpPr txBox="1"/>
          <p:nvPr/>
        </p:nvSpPr>
        <p:spPr>
          <a:xfrm>
            <a:off x="1043144" y="138157"/>
            <a:ext cx="2448336" cy="296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디펜스 플레이어 배치 기물</a:t>
            </a:r>
            <a:endParaRPr kumimoji="1" lang="ko-KR" altLang="en-US" sz="1400">
              <a:solidFill>
                <a:srgbClr val="272123">
                  <a:alpha val="100000"/>
                </a:srgbClr>
              </a:solidFill>
              <a:latin typeface="HY강M"/>
              <a:ea typeface="HY강M"/>
            </a:endParaRPr>
          </a:p>
        </p:txBody>
      </p:sp>
      <p:grpSp>
        <p:nvGrpSpPr>
          <p:cNvPr id="12296" name="Group 1"/>
          <p:cNvGrpSpPr/>
          <p:nvPr/>
        </p:nvGrpSpPr>
        <p:grpSpPr>
          <a:xfrm rot="0">
            <a:off x="-7872" y="1818204"/>
            <a:ext cx="831914" cy="423962"/>
            <a:chOff x="-7870" y="1817362"/>
            <a:chExt cx="831625" cy="423766"/>
          </a:xfrm>
        </p:grpSpPr>
        <p:sp>
          <p:nvSpPr>
            <p:cNvPr id="12297" name="TextBox 12296"/>
            <p:cNvSpPr txBox="1"/>
            <p:nvPr/>
          </p:nvSpPr>
          <p:spPr>
            <a:xfrm>
              <a:off x="-7870" y="1817362"/>
              <a:ext cx="831625" cy="342831"/>
            </a:xfrm>
            <a:prstGeom prst="rect">
              <a:avLst/>
            </a:prstGeom>
            <a:solidFill>
              <a:srgbClr val="27212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>
                <a:spcBef>
                  <a:spcPct val="30000"/>
                </a:spcBef>
                <a:spcAft>
                  <a:spcPct val="0"/>
                </a:spcAft>
                <a:defRPr/>
              </a:pPr>
              <a:endParaRPr kumimoji="1" lang="ko-KR" altLang="en-US" sz="1200">
                <a:latin typeface="Arial"/>
                <a:ea typeface="Arial"/>
              </a:endParaRPr>
            </a:p>
          </p:txBody>
        </p:sp>
        <p:sp>
          <p:nvSpPr>
            <p:cNvPr id="12298" name="직각 삼각형 12297"/>
            <p:cNvSpPr/>
            <p:nvPr/>
          </p:nvSpPr>
          <p:spPr>
            <a:xfrm rot="5400000">
              <a:off x="702351" y="2146686"/>
              <a:ext cx="79372" cy="109513"/>
            </a:xfrm>
            <a:prstGeom prst="rtTriangle">
              <a:avLst/>
            </a:prstGeom>
            <a:solidFill>
              <a:srgbClr val="000000"/>
            </a:solidFill>
            <a:ln w="25452" cap="flat" cmpd="sng" algn="ctr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>
                <a:spcBef>
                  <a:spcPct val="30000"/>
                </a:spcBef>
                <a:spcAft>
                  <a:spcPct val="0"/>
                </a:spcAft>
                <a:defRPr/>
              </a:pPr>
              <a:endParaRPr kumimoji="1" lang="ko-KR" altLang="en-US" sz="120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299" name="TextBox 12298"/>
          <p:cNvSpPr txBox="1"/>
          <p:nvPr/>
        </p:nvSpPr>
        <p:spPr>
          <a:xfrm>
            <a:off x="106369" y="1340240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02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06369" y="1819767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03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06369" y="2297731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04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106369" y="2780497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05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3" name="TextBox 12302"/>
          <p:cNvSpPr txBox="1"/>
          <p:nvPr/>
        </p:nvSpPr>
        <p:spPr>
          <a:xfrm>
            <a:off x="106369" y="3260024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06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4" name="TextBox 12303"/>
          <p:cNvSpPr txBox="1"/>
          <p:nvPr/>
        </p:nvSpPr>
        <p:spPr>
          <a:xfrm>
            <a:off x="106369" y="3738043"/>
            <a:ext cx="450939" cy="3381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07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8" name="TextBox 12307"/>
          <p:cNvSpPr txBox="1"/>
          <p:nvPr/>
        </p:nvSpPr>
        <p:spPr>
          <a:xfrm>
            <a:off x="106369" y="4220755"/>
            <a:ext cx="450939" cy="339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08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09" name="TextBox 12308"/>
          <p:cNvSpPr txBox="1"/>
          <p:nvPr/>
        </p:nvSpPr>
        <p:spPr>
          <a:xfrm>
            <a:off x="106369" y="4700337"/>
            <a:ext cx="450939" cy="3381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09</a:t>
            </a:r>
            <a:endParaRPr kumimoji="1" lang="ko-KR" altLang="en-US" sz="1600">
              <a:solidFill>
                <a:srgbClr val="d9d9d9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0" name="TextBox 12309"/>
          <p:cNvSpPr txBox="1"/>
          <p:nvPr/>
        </p:nvSpPr>
        <p:spPr>
          <a:xfrm>
            <a:off x="898696" y="1044885"/>
            <a:ext cx="1513124" cy="1889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멍멍 기사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1" name="그림 1231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62699" y="1405353"/>
            <a:ext cx="1016176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2" name="그림 1231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561652" y="1405353"/>
            <a:ext cx="873233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3" name="그림 1231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043144" y="1405353"/>
            <a:ext cx="104158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4" name="TextBox 12313"/>
          <p:cNvSpPr txBox="1"/>
          <p:nvPr/>
        </p:nvSpPr>
        <p:spPr>
          <a:xfrm>
            <a:off x="682718" y="2567892"/>
            <a:ext cx="1584595" cy="1005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1.2m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5" name="TextBox 12314"/>
          <p:cNvSpPr txBox="1"/>
          <p:nvPr/>
        </p:nvSpPr>
        <p:spPr>
          <a:xfrm>
            <a:off x="4210718" y="256490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1.3m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2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6" name="TextBox 12315"/>
          <p:cNvSpPr txBox="1"/>
          <p:nvPr/>
        </p:nvSpPr>
        <p:spPr>
          <a:xfrm>
            <a:off x="4355223" y="111792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원숭이 투척병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7" name="그림 123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143066" y="140535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8" name="그림 12317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799076" y="140535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9" name="TextBox 12318"/>
          <p:cNvSpPr txBox="1"/>
          <p:nvPr/>
        </p:nvSpPr>
        <p:spPr>
          <a:xfrm>
            <a:off x="7740336" y="111792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레드드레곤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0" name="TextBox 12319"/>
          <p:cNvSpPr txBox="1"/>
          <p:nvPr/>
        </p:nvSpPr>
        <p:spPr>
          <a:xfrm>
            <a:off x="6371661" y="1044885"/>
            <a:ext cx="1511561" cy="15879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골렘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4" name="TextBox 12323"/>
          <p:cNvSpPr txBox="1"/>
          <p:nvPr/>
        </p:nvSpPr>
        <p:spPr>
          <a:xfrm>
            <a:off x="2699211" y="1117929"/>
            <a:ext cx="1511505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토깽이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5" name="TextBox 12324"/>
          <p:cNvSpPr txBox="1"/>
          <p:nvPr/>
        </p:nvSpPr>
        <p:spPr>
          <a:xfrm>
            <a:off x="2483235" y="256490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6" name="TextBox 12325"/>
          <p:cNvSpPr txBox="1"/>
          <p:nvPr/>
        </p:nvSpPr>
        <p:spPr>
          <a:xfrm>
            <a:off x="5866785" y="256490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7" name="TextBox 12326"/>
          <p:cNvSpPr txBox="1"/>
          <p:nvPr/>
        </p:nvSpPr>
        <p:spPr>
          <a:xfrm>
            <a:off x="7379908" y="2564904"/>
            <a:ext cx="1837034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10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8" name="TextBox 12327"/>
          <p:cNvSpPr txBox="1"/>
          <p:nvPr/>
        </p:nvSpPr>
        <p:spPr>
          <a:xfrm>
            <a:off x="898696" y="673302"/>
            <a:ext cx="3013573" cy="31439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몬스터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9" name="TextBox 12328"/>
          <p:cNvSpPr txBox="1"/>
          <p:nvPr/>
        </p:nvSpPr>
        <p:spPr>
          <a:xfrm>
            <a:off x="898696" y="3757087"/>
            <a:ext cx="3013573" cy="31914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 스킬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0" name="TextBox 12329"/>
          <p:cNvSpPr txBox="1"/>
          <p:nvPr/>
        </p:nvSpPr>
        <p:spPr>
          <a:xfrm>
            <a:off x="898696" y="4149274"/>
            <a:ext cx="1368618" cy="54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이동 방해 벽 	</a:t>
            </a:r>
            <a:endParaRPr kumimoji="1" lang="ko-KR" altLang="en-US" sz="15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1" name="그림 12330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043145" y="4436700"/>
            <a:ext cx="1020921" cy="1152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32" name="TextBox 12331"/>
          <p:cNvSpPr txBox="1"/>
          <p:nvPr/>
        </p:nvSpPr>
        <p:spPr>
          <a:xfrm>
            <a:off x="2897657" y="4076232"/>
            <a:ext cx="1224168" cy="3954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메테오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3" name="TextBox 12332"/>
          <p:cNvSpPr txBox="1"/>
          <p:nvPr/>
        </p:nvSpPr>
        <p:spPr>
          <a:xfrm>
            <a:off x="6587639" y="4076231"/>
            <a:ext cx="1584595" cy="15832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변이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4" name="TextBox 12333"/>
          <p:cNvSpPr txBox="1"/>
          <p:nvPr/>
        </p:nvSpPr>
        <p:spPr>
          <a:xfrm>
            <a:off x="4715649" y="4144528"/>
            <a:ext cx="431898" cy="1229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힐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5" name="그림 1233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712747" y="4435136"/>
            <a:ext cx="1017637" cy="1202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36" name="그림 12335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355224" y="4435136"/>
            <a:ext cx="107966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40" name="그림 123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6371661" y="4435136"/>
            <a:ext cx="960618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41" name="TextBox 12340"/>
          <p:cNvSpPr txBox="1"/>
          <p:nvPr/>
        </p:nvSpPr>
        <p:spPr>
          <a:xfrm>
            <a:off x="611302" y="5703898"/>
            <a:ext cx="1582976" cy="820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부서지기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2" name="TextBox 12341"/>
          <p:cNvSpPr txBox="1"/>
          <p:nvPr/>
        </p:nvSpPr>
        <p:spPr>
          <a:xfrm>
            <a:off x="2338785" y="5703898"/>
            <a:ext cx="1584595" cy="822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3X3(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3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3" name="TextBox 12342"/>
          <p:cNvSpPr txBox="1"/>
          <p:nvPr/>
        </p:nvSpPr>
        <p:spPr>
          <a:xfrm>
            <a:off x="4139302" y="5703898"/>
            <a:ext cx="1584595" cy="641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2x2(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지원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4" name="TextBox 12343"/>
          <p:cNvSpPr txBox="1"/>
          <p:nvPr/>
        </p:nvSpPr>
        <p:spPr>
          <a:xfrm>
            <a:off x="6011290" y="5703898"/>
            <a:ext cx="1729045" cy="817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5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스킬 맞은 용사 변이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8144" y="690795"/>
            <a:ext cx="3241183" cy="296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* </a:t>
            </a:r>
            <a:r>
              <a:rPr kumimoji="1" lang="ko-KR" altLang="en-US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이미지 및 모델들은 추후 변경</a:t>
            </a:r>
            <a:endParaRPr kumimoji="1" lang="ko-KR" altLang="en-US" sz="1400">
              <a:solidFill>
                <a:srgbClr val="272123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 sz="2000" b="1"/>
              <a:pPr lvl="0">
                <a:defRPr/>
              </a:pPr>
              <a:t>10</a:t>
            </a:fld>
            <a:endParaRPr lang="en-US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1484784"/>
            <a:ext cx="83005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승리</a:t>
            </a:r>
            <a:r>
              <a:rPr lang="en-US" altLang="ko-KR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/ </a:t>
            </a: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패배 조건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 유저는 제한시간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(5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분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내로 </a:t>
            </a:r>
            <a:r>
              <a:rPr lang="ko-KR" altLang="en-US" sz="13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몬스터와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함정들을 격파하고 </a:t>
            </a:r>
            <a:r>
              <a:rPr lang="ko-KR" altLang="en-US" sz="13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마왕을 </a:t>
            </a:r>
            <a:r>
              <a:rPr lang="ko-KR" altLang="en-US" sz="13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포휙하면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게임에서 승리합니다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</a:t>
            </a:r>
            <a:r>
              <a:rPr lang="ko-KR" altLang="en-US" sz="13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제한시간동안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용사를 저지하면 승리합니다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용사 플레이 유저를 전투불능 상태로 만들면 승리합니다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</a:t>
            </a:r>
            <a:r>
              <a:rPr lang="ko-KR" altLang="en-US" sz="20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컨셉</a:t>
            </a:r>
            <a:endParaRPr lang="ko-KR" altLang="en-US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멀티 플레이 방식의 전략 </a:t>
            </a:r>
            <a:r>
              <a:rPr lang="en-US" altLang="ko-KR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 </a:t>
            </a: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액션게임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플레이어는 배치된 적과의 전투 및 방해 요소 격파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플레이어의 기물 활용의 전략적 플레이</a:t>
            </a:r>
            <a:endParaRPr lang="en-US" altLang="ko-KR" sz="13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 방법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03" name="모서리가 둥근 직사각형 4102"/>
          <p:cNvSpPr/>
          <p:nvPr/>
        </p:nvSpPr>
        <p:spPr>
          <a:xfrm>
            <a:off x="5436095" y="794389"/>
            <a:ext cx="1368152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오펜스 플레이어</a:t>
            </a:r>
          </a:p>
        </p:txBody>
      </p:sp>
      <p:sp>
        <p:nvSpPr>
          <p:cNvPr id="4104" name="모서리가 둥근 직사각형 4103"/>
          <p:cNvSpPr/>
          <p:nvPr/>
        </p:nvSpPr>
        <p:spPr>
          <a:xfrm>
            <a:off x="4932040" y="3746717"/>
            <a:ext cx="1800199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기물</a:t>
            </a:r>
          </a:p>
        </p:txBody>
      </p:sp>
      <p:sp>
        <p:nvSpPr>
          <p:cNvPr id="4105" name="모서리가 둥근 직사각형 4104"/>
          <p:cNvSpPr/>
          <p:nvPr/>
        </p:nvSpPr>
        <p:spPr>
          <a:xfrm>
            <a:off x="2699792" y="3962741"/>
            <a:ext cx="2016224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장애물</a:t>
            </a:r>
          </a:p>
        </p:txBody>
      </p:sp>
      <p:cxnSp>
        <p:nvCxnSpPr>
          <p:cNvPr id="4107" name="직선 화살표 연결선 4106"/>
          <p:cNvCxnSpPr>
            <a:stCxn id="4105" idx="0"/>
          </p:cNvCxnSpPr>
          <p:nvPr/>
        </p:nvCxnSpPr>
        <p:spPr>
          <a:xfrm rot="5400000" flipH="1" flipV="1">
            <a:off x="3671900" y="3710713"/>
            <a:ext cx="288032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직선 화살표 연결선 4107"/>
          <p:cNvCxnSpPr/>
          <p:nvPr/>
        </p:nvCxnSpPr>
        <p:spPr>
          <a:xfrm rot="10800000" flipV="1">
            <a:off x="5004048" y="1010413"/>
            <a:ext cx="432048" cy="7200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직선 화살표 연결선 4108"/>
          <p:cNvCxnSpPr/>
          <p:nvPr/>
        </p:nvCxnSpPr>
        <p:spPr>
          <a:xfrm rot="10800000">
            <a:off x="5076056" y="3530693"/>
            <a:ext cx="216024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4" name="오른쪽 화살표 4123"/>
          <p:cNvSpPr/>
          <p:nvPr/>
        </p:nvSpPr>
        <p:spPr>
          <a:xfrm rot="5323348">
            <a:off x="4457340" y="1876428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9864" y="3006824"/>
            <a:ext cx="494184" cy="494184"/>
          </a:xfrm>
          <a:prstGeom prst="rect">
            <a:avLst/>
          </a:prstGeom>
        </p:spPr>
      </p:pic>
      <p:sp>
        <p:nvSpPr>
          <p:cNvPr id="4128" name="모서리가 둥근 직사각형 4127"/>
          <p:cNvSpPr/>
          <p:nvPr/>
        </p:nvSpPr>
        <p:spPr>
          <a:xfrm>
            <a:off x="4283968" y="2564904"/>
            <a:ext cx="1080120" cy="1080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9" name="오른쪽 화살표 4128"/>
          <p:cNvSpPr/>
          <p:nvPr/>
        </p:nvSpPr>
        <p:spPr>
          <a:xfrm rot="5323348">
            <a:off x="4457340" y="3964659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0" name="오른쪽 화살표 4129"/>
          <p:cNvSpPr/>
          <p:nvPr/>
        </p:nvSpPr>
        <p:spPr>
          <a:xfrm rot="10905258">
            <a:off x="3638358" y="290764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1" name="오른쪽 화살표 4130"/>
          <p:cNvSpPr/>
          <p:nvPr/>
        </p:nvSpPr>
        <p:spPr>
          <a:xfrm rot="10858136" flipH="1">
            <a:off x="5283493" y="2929834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2" name="그림 41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9912" y="2852936"/>
            <a:ext cx="494184" cy="494184"/>
          </a:xfrm>
          <a:prstGeom prst="rect">
            <a:avLst/>
          </a:prstGeom>
        </p:spPr>
      </p:pic>
      <p:sp>
        <p:nvSpPr>
          <p:cNvPr id="4133" name="모서리가 둥근 직사각형 4132"/>
          <p:cNvSpPr/>
          <p:nvPr/>
        </p:nvSpPr>
        <p:spPr>
          <a:xfrm>
            <a:off x="3419872" y="2564904"/>
            <a:ext cx="1080120" cy="11521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4134" name="오른쪽 화살표 4133"/>
          <p:cNvSpPr/>
          <p:nvPr/>
        </p:nvSpPr>
        <p:spPr>
          <a:xfrm rot="16236464">
            <a:off x="4460626" y="1873004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5" name="오른쪽 화살표 4134"/>
          <p:cNvSpPr/>
          <p:nvPr/>
        </p:nvSpPr>
        <p:spPr>
          <a:xfrm rot="5323348">
            <a:off x="3110457" y="389408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6" name="오른쪽 화살표 4135"/>
          <p:cNvSpPr/>
          <p:nvPr/>
        </p:nvSpPr>
        <p:spPr>
          <a:xfrm rot="10858136" flipH="1">
            <a:off x="3936610" y="2859255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7" name="오른쪽 화살표 4136"/>
          <p:cNvSpPr/>
          <p:nvPr/>
        </p:nvSpPr>
        <p:spPr>
          <a:xfrm rot="16236464">
            <a:off x="3113743" y="1802425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8" name="그림 413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74940" y="6138217"/>
            <a:ext cx="488947" cy="53114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3608" y="138481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00025 L 0.00119 0.22494 " pathEditMode="relative" ptsTypes="">
                                      <p:cBhvr>
                                        <p:cTn id="14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22424 L 0.00119 0.28751 " pathEditMode="relative" ptsTypes="">
                                      <p:cBhvr>
                                        <p:cTn id="30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 0.29125 L -0.15916 0.28694 " pathEditMode="relative" ptsTypes="">
                                      <p:cBhvr>
                                        <p:cTn id="73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1 0.28679 L -0.15631 0.69746 " pathEditMode="relative" ptsTypes="">
                                      <p:cBhvr>
                                        <p:cTn id="97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4" grpId="0" animBg="1"/>
      <p:bldP spid="4124" grpId="1" animBg="1"/>
      <p:bldP spid="4128" grpId="2" animBg="1"/>
      <p:bldP spid="4129" grpId="3" animBg="1"/>
      <p:bldP spid="4129" grpId="7" animBg="1"/>
      <p:bldP spid="4130" grpId="4" animBg="1"/>
      <p:bldP spid="4130" grpId="8" animBg="1"/>
      <p:bldP spid="4131" grpId="5" animBg="1"/>
      <p:bldP spid="4131" grpId="10" animBg="1"/>
      <p:bldP spid="4133" grpId="11" animBg="1"/>
      <p:bldP spid="4134" grpId="6" animBg="1"/>
      <p:bldP spid="4134" grpId="9" animBg="1"/>
      <p:bldP spid="4135" grpId="12" animBg="1"/>
      <p:bldP spid="4135" grpId="15" animBg="1"/>
      <p:bldP spid="4136" grpId="13" animBg="1"/>
      <p:bldP spid="4136" grpId="17" animBg="1"/>
      <p:bldP spid="4137" grpId="14" animBg="1"/>
      <p:bldP spid="4137" grpId="1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그림 41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9072" y="1268760"/>
            <a:ext cx="3940198" cy="5517232"/>
          </a:xfrm>
          <a:prstGeom prst="rect">
            <a:avLst/>
          </a:prstGeom>
        </p:spPr>
      </p:pic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02" name="모서리가 둥근 직사각형 4101"/>
          <p:cNvSpPr/>
          <p:nvPr/>
        </p:nvSpPr>
        <p:spPr>
          <a:xfrm>
            <a:off x="1259659" y="6422455"/>
            <a:ext cx="687022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24" name="모서리가 둥근 직사각형 4123"/>
          <p:cNvSpPr/>
          <p:nvPr/>
        </p:nvSpPr>
        <p:spPr>
          <a:xfrm>
            <a:off x="2697308" y="2522535"/>
            <a:ext cx="549617" cy="114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3369" y="1268760"/>
            <a:ext cx="3911119" cy="5522242"/>
          </a:xfrm>
          <a:prstGeom prst="rect">
            <a:avLst/>
          </a:prstGeom>
        </p:spPr>
      </p:pic>
      <p:sp>
        <p:nvSpPr>
          <p:cNvPr id="4126" name="모서리가 둥근 직사각형 4125"/>
          <p:cNvSpPr/>
          <p:nvPr/>
        </p:nvSpPr>
        <p:spPr>
          <a:xfrm>
            <a:off x="5388147" y="6423203"/>
            <a:ext cx="699577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27" name="TextBox 4126"/>
          <p:cNvSpPr txBox="1"/>
          <p:nvPr/>
        </p:nvSpPr>
        <p:spPr>
          <a:xfrm>
            <a:off x="1403648" y="836712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행동불능</a:t>
            </a:r>
          </a:p>
        </p:txBody>
      </p:sp>
      <p:sp>
        <p:nvSpPr>
          <p:cNvPr id="4128" name="TextBox 4127"/>
          <p:cNvSpPr txBox="1"/>
          <p:nvPr/>
        </p:nvSpPr>
        <p:spPr>
          <a:xfrm>
            <a:off x="5440317" y="836712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시간초과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1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278092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 환경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018126" y="1393386"/>
            <a:ext cx="7841078" cy="4725597"/>
            <a:chOff x="1418791" y="1425489"/>
            <a:chExt cx="7841078" cy="4725597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1907704" y="4179411"/>
              <a:ext cx="7023415" cy="1971675"/>
              <a:chOff x="1878778" y="3397819"/>
              <a:chExt cx="7023415" cy="19716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878778" y="3502104"/>
                <a:ext cx="1787258" cy="167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5119138" y="3397819"/>
                <a:ext cx="3783055" cy="197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 descr="C:\Users\carpk\Downloads\pngegg (18).pn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418791" y="2037629"/>
              <a:ext cx="2765084" cy="1555360"/>
            </a:xfrm>
            <a:prstGeom prst="rect">
              <a:avLst/>
            </a:prstGeom>
            <a:noFill/>
          </p:spPr>
        </p:pic>
        <p:pic>
          <p:nvPicPr>
            <p:cNvPr id="2051" name="Picture 3" descr="C:\Users\carpk\Downloads\pngegg (19).pn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820627" y="1425489"/>
              <a:ext cx="2890278" cy="289027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635896" y="1898996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2052" name="Picture 4" descr="C:\Users\carpk\Downloads\pngegg (20).pn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092280" y="1786833"/>
              <a:ext cx="2167589" cy="2167589"/>
            </a:xfrm>
            <a:prstGeom prst="rect">
              <a:avLst/>
            </a:prstGeom>
            <a:noFill/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0019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개인별 준비 현황</a:t>
            </a:r>
            <a:endParaRPr lang="ko-KR" altLang="en-US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graphicFrame>
        <p:nvGraphicFramePr>
          <p:cNvPr id="52" name="Google Shape;205;p25"/>
          <p:cNvGraphicFramePr/>
          <p:nvPr/>
        </p:nvGraphicFramePr>
        <p:xfrm>
          <a:off x="899592" y="1402512"/>
          <a:ext cx="8192695" cy="4262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6025"/>
                <a:gridCol w="2733335"/>
                <a:gridCol w="2733335"/>
              </a:tblGrid>
              <a:tr h="650817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dk1"/>
                          </a:solidFill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최준영</a:t>
                      </a:r>
                      <a:endParaRPr lang="ko-KR" altLang="en-US" sz="2400" b="1">
                        <a:solidFill>
                          <a:schemeClr val="dk1"/>
                        </a:solidFill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  <a:tr h="3247879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7" y="138480"/>
            <a:ext cx="3024336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</a:t>
            </a:r>
            <a:endParaRPr lang="ko-KR" altLang="en-US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3491880" y="1338088"/>
            <a:ext cx="2592288" cy="1082799"/>
            <a:chOff x="1346624" y="1260157"/>
            <a:chExt cx="2592288" cy="1082799"/>
          </a:xfrm>
        </p:grpSpPr>
        <p:sp>
          <p:nvSpPr>
            <p:cNvPr id="47" name="직사각형 6"/>
            <p:cNvSpPr/>
            <p:nvPr/>
          </p:nvSpPr>
          <p:spPr>
            <a:xfrm>
              <a:off x="1619672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뷰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46624" y="1797318"/>
              <a:ext cx="2592288" cy="545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오펜스 플레이어의 </a:t>
              </a:r>
              <a:r>
                <a:rPr lang="en-US" altLang="ko-KR" sz="1500" b="1">
                  <a:latin typeface="HY강M"/>
                  <a:ea typeface="HY강M"/>
                </a:rPr>
                <a:t>1</a:t>
              </a:r>
              <a:r>
                <a:rPr lang="ko-KR" altLang="en-US" sz="1500" b="1">
                  <a:latin typeface="HY강M"/>
                  <a:ea typeface="HY강M"/>
                </a:rPr>
                <a:t>인칭 뷰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디펜스 플레이어의 탑 뷰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2843807" y="4797152"/>
            <a:ext cx="3960441" cy="1045190"/>
            <a:chOff x="2591778" y="4979611"/>
            <a:chExt cx="3960441" cy="1045190"/>
          </a:xfrm>
        </p:grpSpPr>
        <p:sp>
          <p:nvSpPr>
            <p:cNvPr id="51" name="직사각형 6"/>
            <p:cNvSpPr/>
            <p:nvPr/>
          </p:nvSpPr>
          <p:spPr>
            <a:xfrm>
              <a:off x="3549203" y="4979611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HY강M"/>
                  <a:ea typeface="HY강M"/>
                </a:rPr>
                <a:t>VR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1778" y="5476330"/>
              <a:ext cx="3960441" cy="548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지형 지물의 상호작용을 활용한 클라이밍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물건 잡기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r>
                <a:rPr lang="ko-KR" altLang="en-US" sz="1500" b="1">
                  <a:latin typeface="HY강M"/>
                  <a:ea typeface="HY강M"/>
                </a:rPr>
                <a:t> 던지기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r>
                <a:rPr lang="ko-KR" altLang="en-US" sz="1500" b="1">
                  <a:latin typeface="HY강M"/>
                  <a:ea typeface="HY강M"/>
                </a:rPr>
                <a:t> 격발 등 </a:t>
              </a:r>
              <a:r>
                <a:rPr lang="en-US" altLang="ko-KR" sz="1500" b="1">
                  <a:latin typeface="HY강M"/>
                  <a:ea typeface="HY강M"/>
                </a:rPr>
                <a:t>VR</a:t>
              </a:r>
              <a:r>
                <a:rPr lang="ko-KR" altLang="en-US" sz="1500" b="1">
                  <a:latin typeface="HY강M"/>
                  <a:ea typeface="HY강M"/>
                </a:rPr>
                <a:t> 시스템 구현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3771542" y="3078108"/>
            <a:ext cx="1961337" cy="1290846"/>
            <a:chOff x="5923621" y="1260157"/>
            <a:chExt cx="1961337" cy="1290846"/>
          </a:xfrm>
        </p:grpSpPr>
        <p:sp>
          <p:nvSpPr>
            <p:cNvPr id="48" name="직사각형 6"/>
            <p:cNvSpPr/>
            <p:nvPr/>
          </p:nvSpPr>
          <p:spPr>
            <a:xfrm>
              <a:off x="5940742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시스템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3621" y="1774522"/>
              <a:ext cx="1897379" cy="776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유니티 </a:t>
              </a:r>
              <a:r>
                <a:rPr lang="en-US" altLang="ko-KR" sz="1500" b="1">
                  <a:latin typeface="HY강M"/>
                  <a:ea typeface="HY강M"/>
                </a:rPr>
                <a:t>UNET</a:t>
              </a:r>
              <a:r>
                <a:rPr lang="ko-KR" altLang="en-US" sz="1500" b="1">
                  <a:latin typeface="HY강M"/>
                  <a:ea typeface="HY강M"/>
                </a:rPr>
                <a:t>을 사용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en-US" altLang="ko-KR" sz="1500" b="1">
                  <a:latin typeface="HY강M"/>
                  <a:ea typeface="HY강M"/>
                </a:rPr>
                <a:t>PVP </a:t>
              </a:r>
              <a:r>
                <a:rPr lang="ko-KR" altLang="en-US" sz="1500" b="1">
                  <a:latin typeface="HY강M"/>
                  <a:ea typeface="HY강M"/>
                </a:rPr>
                <a:t>멀티게임 구현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endParaRPr lang="ko-KR" altLang="en-US" sz="1500" b="1">
                <a:latin typeface="HY강M"/>
                <a:ea typeface="HY강M"/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타 게임과의 비교</a:t>
            </a:r>
            <a:endParaRPr lang="ko-KR" altLang="en-US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타 게임과의 비교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097510" y="1484784"/>
            <a:ext cx="7578946" cy="4380710"/>
            <a:chOff x="1097510" y="1605653"/>
            <a:chExt cx="7578946" cy="4380710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1097510" y="1605653"/>
              <a:ext cx="2462110" cy="4380710"/>
              <a:chOff x="1097510" y="1605653"/>
              <a:chExt cx="2462110" cy="438071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35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공격해오는 용사를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저지하는 디펜스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레벨에 따라 활성화 되는 기물을 적재적소에 배치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디펜스에 최적화된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1619672" y="1605653"/>
                <a:ext cx="1473825" cy="2228061"/>
                <a:chOff x="2027968" y="1301509"/>
                <a:chExt cx="1473825" cy="2228061"/>
              </a:xfrm>
            </p:grpSpPr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TextBox 71"/>
                <p:cNvSpPr txBox="1"/>
                <p:nvPr/>
              </p:nvSpPr>
              <p:spPr>
                <a:xfrm>
                  <a:off x="2388008" y="3195893"/>
                  <a:ext cx="811942" cy="3336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1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디펜스</a:t>
                  </a:r>
                  <a:endParaRPr lang="en-US" altLang="ko-KR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0">
              <a:off x="3498112" y="1679046"/>
              <a:ext cx="2586056" cy="4307317"/>
              <a:chOff x="3498112" y="1679046"/>
              <a:chExt cx="2586056" cy="4307317"/>
            </a:xfrm>
          </p:grpSpPr>
          <p:grpSp>
            <p:nvGrpSpPr>
              <p:cNvPr id="3" name="그룹 2"/>
              <p:cNvGrpSpPr/>
              <p:nvPr/>
            </p:nvGrpSpPr>
            <p:grpSpPr>
              <a:xfrm rot="0">
                <a:off x="3808997" y="1679046"/>
                <a:ext cx="1944216" cy="2184116"/>
                <a:chOff x="3707904" y="1835090"/>
                <a:chExt cx="1944216" cy="2184116"/>
              </a:xfrm>
            </p:grpSpPr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/>
                <a:stretch>
                  <a:fillRect/>
                </a:stretch>
              </p:blipFill>
              <p:spPr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TextBox 71"/>
                <p:cNvSpPr txBox="1"/>
                <p:nvPr/>
              </p:nvSpPr>
              <p:spPr>
                <a:xfrm>
                  <a:off x="4453828" y="3680652"/>
                  <a:ext cx="441894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PVP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35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마왕의 기물을 모두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처치하고 마왕을 물리쳐라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활용하여 용사를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전투불능으로 빠뜨려라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용사와 마왕 결국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승자는 한명이다</a:t>
                </a:r>
                <a:endParaRPr lang="en-US" altLang="ko-KR" sz="1600">
                  <a:latin typeface="HY강M"/>
                  <a:ea typeface="HY강M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0">
              <a:off x="6214346" y="1702922"/>
              <a:ext cx="2462110" cy="3788142"/>
              <a:chOff x="6214346" y="1702922"/>
              <a:chExt cx="2462110" cy="3788142"/>
            </a:xfrm>
          </p:grpSpPr>
          <p:grpSp>
            <p:nvGrpSpPr>
              <p:cNvPr id="4" name="그룹 3"/>
              <p:cNvGrpSpPr/>
              <p:nvPr/>
            </p:nvGrpSpPr>
            <p:grpSpPr>
              <a:xfrm rot="0">
                <a:off x="6516216" y="1702922"/>
                <a:ext cx="1819768" cy="2088231"/>
                <a:chOff x="6043898" y="1767893"/>
                <a:chExt cx="1819768" cy="2088231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/>
                <a:stretch>
                  <a:fillRect/>
                </a:stretch>
              </p:blipFill>
              <p:spPr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TextBox 71"/>
                <p:cNvSpPr txBox="1"/>
                <p:nvPr/>
              </p:nvSpPr>
              <p:spPr>
                <a:xfrm>
                  <a:off x="6592877" y="3517570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오펜스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55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용사를 컨트롤해 마왕의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처치하고 마왕을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토벌하는 액션게임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액션게임에 최적화된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34325" y="6237312"/>
            <a:ext cx="7842131" cy="5711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latin typeface="HY강B"/>
                <a:ea typeface="HY강B"/>
              </a:rPr>
              <a:t>‘</a:t>
            </a:r>
            <a:r>
              <a:rPr lang="ko-KR" altLang="en-US" sz="1600">
                <a:latin typeface="HY강B"/>
                <a:ea typeface="HY강B"/>
              </a:rPr>
              <a:t>나한테 왜 이래</a:t>
            </a:r>
            <a:r>
              <a:rPr lang="en-US" altLang="ko-KR" sz="1600">
                <a:latin typeface="HY강B"/>
                <a:ea typeface="HY강B"/>
              </a:rPr>
              <a:t>?’</a:t>
            </a:r>
            <a:r>
              <a:rPr lang="ko-KR" altLang="en-US" sz="1600">
                <a:latin typeface="HY강B"/>
                <a:ea typeface="HY강B"/>
              </a:rPr>
              <a:t>위의 액션게임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디펜스게임</a:t>
            </a:r>
            <a:r>
              <a:rPr lang="en-US" altLang="ko-KR" sz="1600">
                <a:latin typeface="HY강B"/>
                <a:ea typeface="HY강B"/>
              </a:rPr>
              <a:t>, PVP</a:t>
            </a:r>
            <a:r>
              <a:rPr lang="ko-KR" altLang="en-US" sz="1600">
                <a:latin typeface="HY강B"/>
                <a:ea typeface="HY강B"/>
              </a:rPr>
              <a:t>게임 장르의 특징을 모두 갖는 </a:t>
            </a:r>
            <a:endParaRPr lang="ko-KR" altLang="en-US" sz="16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ff0000"/>
                </a:solidFill>
                <a:latin typeface="HY강B"/>
                <a:ea typeface="HY강B"/>
              </a:rPr>
              <a:t>차별성있는 게임이다</a:t>
            </a:r>
            <a:r>
              <a:rPr lang="en-US" altLang="ko-KR" sz="16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600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2696"/>
            <a:ext cx="9144000" cy="61653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9" name="TextBox 22"/>
          <p:cNvSpPr txBox="1"/>
          <p:nvPr/>
        </p:nvSpPr>
        <p:spPr>
          <a:xfrm>
            <a:off x="35496" y="152867"/>
            <a:ext cx="2843808" cy="395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개발일정 및 역할 분담</a:t>
            </a:r>
            <a:endParaRPr lang="ko-KR" altLang="en-US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HY강M"/>
              <a:ea typeface="HY강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연구목적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게임소개 및 특징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개발환경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개인별 준비 현황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타 게임과의 비교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개발일정 및 역할 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33237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473477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이미지 출처</a:t>
            </a:r>
            <a:endParaRPr lang="en-US" altLang="ko-KR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9" y="1484784"/>
            <a:ext cx="9144000" cy="5123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hlinkClick r:id="rId2" tooltip="https://www.pngegg.com/ko/png-bxfnt"/>
              </a:rPr>
              <a:t>https://www.pngegg.com/ko/png-bxfnt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 u="sng">
                <a:hlinkClick r:id="rId3" tooltip="https://www.pngegg.com/ko/png-wgjko"/>
              </a:rPr>
              <a:t>https://www.pngegg.com/ko/png-wgjko</a:t>
            </a:r>
            <a:endParaRPr lang="en-US" altLang="ko-KR" sz="1000" u="sng"/>
          </a:p>
          <a:p>
            <a:pPr algn="ctr">
              <a:defRPr/>
            </a:pPr>
            <a:r>
              <a:rPr lang="en-US" altLang="ko-KR" sz="1000">
                <a:hlinkClick r:id="rId4" tooltip="https://www.pngegg.com/ko/png-tiaot"/>
              </a:rPr>
              <a:t>https://www.pngegg.com/ko/png-tiaot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5"/>
              </a:rPr>
              <a:t>https://www.pngegg.com/ko/png-ehmwv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6"/>
              </a:rPr>
              <a:t>https://www.flaticon.com/kr/free-icon/virtual-reality_1377790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4p,17p 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en-US" sz="1000">
                <a:hlinkClick r:id="rId7"/>
              </a:rPr>
              <a:t>https://www.youtube.com/watch?v=NXDDRFzlzIQ</a:t>
            </a:r>
            <a:endParaRPr lang="en-US" altLang="en-US" sz="1000"/>
          </a:p>
          <a:p>
            <a:pPr algn="ctr">
              <a:defRPr/>
            </a:pPr>
            <a:r>
              <a:rPr lang="en-US" altLang="en-US" sz="1000">
                <a:hlinkClick r:id="rId8"/>
              </a:rPr>
              <a:t>https://m.blog.naver.com/PostView.nhn?blogId=rkdhtbd1234&amp;logNo=221166079174&amp;proxyReferer=https:%2F%2Fwww.google.com%2F</a:t>
            </a:r>
            <a:endParaRPr lang="ko-KR" altLang="en-US" sz="1000"/>
          </a:p>
          <a:p>
            <a:pPr algn="ctr">
              <a:defRPr/>
            </a:pPr>
            <a:r>
              <a:rPr lang="en-US" altLang="ko-KR" sz="1000"/>
              <a:t>5p, 6p </a:t>
            </a:r>
            <a:r>
              <a:rPr lang="ko-KR" altLang="en-US" sz="1000"/>
              <a:t>총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8p </a:t>
            </a:r>
            <a:r>
              <a:rPr lang="ko-KR" altLang="en-US" sz="1000"/>
              <a:t>손 사진출처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ko-KR" sz="1000">
                <a:hlinkClick r:id="rId9" tooltip="https://www.pngegg.com/ko/png-itrdl"/>
              </a:rPr>
              <a:t>https://www.pngegg.com/ko/png-itrdl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0" tooltip="https://www.pngegg.com/ko/png-nooda"/>
              </a:rPr>
              <a:t>https://www.pngegg.com/ko/png-nooda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9p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1"/>
              </a:rPr>
              <a:t>https://www.furaffinity.net/view/29168331/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2"/>
              </a:rPr>
              <a:t>https://assetstore.unity.com/packages/3d/characters/rabbitarcher-166557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3"/>
              </a:rPr>
              <a:t>https://assetstore.unity.com/packages/3d/characters/creatures/monkey-monster-35773https://chocofantasy.tistory.com/63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4"/>
              </a:rPr>
              <a:t>https://assetstore.unity.com/packages/3d/characters/small-red-dragon-52959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5"/>
              </a:rPr>
              <a:t>https://www.pinterest.co.kr/pin/425519864769338420/https://twitter.com/neo_aca/status/943385372959977473/photo/1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6"/>
              </a:rPr>
              <a:t>https://wiki.dungeondefenders2.com/wiki/Heal_Self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7"/>
              </a:rPr>
              <a:t>https://hsreplay.net/cards/77/byeoni?hl=ko#tab=recommended-decks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10p </a:t>
            </a:r>
            <a:r>
              <a:rPr lang="ko-KR" altLang="en-US" sz="1000"/>
              <a:t>사진출처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8" tooltip="https://www.pngegg.com/ko/png-ytuuy/download"/>
              </a:rPr>
              <a:t>https://www.pngegg.com/ko/png-ytuuy/download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12p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9"/>
              </a:rPr>
              <a:t>https://www.pngegg.com/ko/png-oubjq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0"/>
              </a:rPr>
              <a:t>https://www.pngegg.com/ko/png-idxuy/download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1"/>
              </a:rPr>
              <a:t>https://m.blog.naver.com/PostView.nhn?blogId=achika0123&amp;logNo=221225641841&amp;proxyReferer=https:%2F%2Fwww.google.com%2F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2"/>
              </a:rPr>
              <a:t>https://www.pngegg.com/ko/png-yicos/download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3"/>
              </a:rPr>
              <a:t>https://m.blog.naver.com/grooo02/222004731772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15p </a:t>
            </a:r>
            <a:r>
              <a:rPr lang="ko-KR" altLang="en-US" sz="1000"/>
              <a:t>사진 출처</a:t>
            </a:r>
            <a:endParaRPr lang="ko-KR" altLang="en-US" sz="1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Thank you</a:t>
            </a:r>
            <a:endParaRPr lang="en-US" altLang="ko-KR" sz="4000" b="1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연구목적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60160"/>
            <a:ext cx="7920880" cy="5457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유니티를 활용한 멀티뷰</a:t>
            </a:r>
            <a:r>
              <a:rPr lang="en-US" altLang="ko-KR" sz="2500" b="1">
                <a:latin typeface="HY강M"/>
                <a:ea typeface="HY강M"/>
              </a:rPr>
              <a:t>, </a:t>
            </a:r>
            <a:r>
              <a:rPr lang="ko-KR" altLang="en-US" sz="2500" b="1">
                <a:latin typeface="HY강M"/>
                <a:ea typeface="HY강M"/>
              </a:rPr>
              <a:t>멀티게임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플레이어와 플레이어가 대결하는 멀티시스템</a:t>
            </a:r>
            <a:r>
              <a:rPr lang="en-US" altLang="ko-KR">
                <a:latin typeface="HY강M"/>
                <a:ea typeface="HY강M"/>
              </a:rPr>
              <a:t>, </a:t>
            </a:r>
            <a:r>
              <a:rPr lang="ko-KR" altLang="en-US">
                <a:latin typeface="HY강M"/>
                <a:ea typeface="HY강M"/>
              </a:rPr>
              <a:t> </a:t>
            </a:r>
            <a:r>
              <a:rPr lang="en-US" altLang="ko-KR">
                <a:latin typeface="HY강M"/>
                <a:ea typeface="HY강M"/>
              </a:rPr>
              <a:t>PVP </a:t>
            </a:r>
            <a:r>
              <a:rPr lang="ko-KR" altLang="en-US">
                <a:latin typeface="HY강M"/>
                <a:ea typeface="HY강M"/>
              </a:rPr>
              <a:t>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시점으로 플레이 하는 멀티 뷰 시스템 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장르의 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오펜스 플레이어는 </a:t>
            </a:r>
            <a:r>
              <a:rPr lang="en-US" altLang="ko-KR">
                <a:latin typeface="HY강M"/>
                <a:ea typeface="HY강M"/>
              </a:rPr>
              <a:t>1</a:t>
            </a:r>
            <a:r>
              <a:rPr lang="ko-KR" altLang="en-US">
                <a:latin typeface="HY강M"/>
                <a:ea typeface="HY강M"/>
              </a:rPr>
              <a:t>인칭뷰 시점의 </a:t>
            </a:r>
            <a:r>
              <a:rPr lang="en-US" altLang="ko-KR">
                <a:latin typeface="HY강M"/>
                <a:ea typeface="HY강M"/>
              </a:rPr>
              <a:t>VR</a:t>
            </a:r>
            <a:r>
              <a:rPr lang="ko-KR" altLang="en-US">
                <a:latin typeface="HY강M"/>
                <a:ea typeface="HY강M"/>
              </a:rPr>
              <a:t>액션게임을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디펜스 플레이어는 탑뷰 시점의 전략게임을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그래픽 기술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모델링과 애니메이션에 대한 이해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Zbrush, 3D max</a:t>
            </a:r>
            <a:r>
              <a:rPr lang="ko-KR" altLang="en-US">
                <a:latin typeface="HY강M"/>
                <a:ea typeface="HY강M"/>
              </a:rPr>
              <a:t>에 대한 이해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52" name=""/>
          <p:cNvGrpSpPr/>
          <p:nvPr/>
        </p:nvGrpSpPr>
        <p:grpSpPr>
          <a:xfrm rot="0">
            <a:off x="3941968" y="1593723"/>
            <a:ext cx="1782160" cy="1835277"/>
            <a:chOff x="4069140" y="1593723"/>
            <a:chExt cx="1782160" cy="1835277"/>
          </a:xfrm>
        </p:grpSpPr>
        <p:sp>
          <p:nvSpPr>
            <p:cNvPr id="26" name="TextBox 80"/>
            <p:cNvSpPr txBox="1"/>
            <p:nvPr/>
          </p:nvSpPr>
          <p:spPr>
            <a:xfrm>
              <a:off x="4699172" y="2693263"/>
              <a:ext cx="448892" cy="338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PVP</a:t>
              </a:r>
              <a:endPara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2" name="TextBox 84"/>
            <p:cNvSpPr txBox="1"/>
            <p:nvPr/>
          </p:nvSpPr>
          <p:spPr>
            <a:xfrm>
              <a:off x="4069140" y="2909287"/>
              <a:ext cx="1782160" cy="5197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침략하려는 자와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막으려는 자의 싸움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339132" y="1593723"/>
              <a:ext cx="1171548" cy="1171548"/>
            </a:xfrm>
            <a:prstGeom prst="rect">
              <a:avLst/>
            </a:prstGeom>
            <a:noFill/>
          </p:spPr>
        </p:pic>
      </p:grpSp>
      <p:grpSp>
        <p:nvGrpSpPr>
          <p:cNvPr id="54" name=""/>
          <p:cNvGrpSpPr/>
          <p:nvPr/>
        </p:nvGrpSpPr>
        <p:grpSpPr>
          <a:xfrm rot="0">
            <a:off x="1619672" y="1645563"/>
            <a:ext cx="1954530" cy="1783437"/>
            <a:chOff x="2230745" y="1645562"/>
            <a:chExt cx="1954530" cy="1783437"/>
          </a:xfrm>
        </p:grpSpPr>
        <p:sp>
          <p:nvSpPr>
            <p:cNvPr id="25" name="TextBox 71"/>
            <p:cNvSpPr txBox="1"/>
            <p:nvPr/>
          </p:nvSpPr>
          <p:spPr>
            <a:xfrm>
              <a:off x="2817123" y="2788445"/>
              <a:ext cx="11068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디펜스</a:t>
              </a:r>
              <a:r>
                <a:rPr lang="en-US" altLang="ko-KR" sz="1600" b="0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	</a:t>
              </a:r>
              <a:endPara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0" name="TextBox 82"/>
            <p:cNvSpPr txBox="1"/>
            <p:nvPr/>
          </p:nvSpPr>
          <p:spPr>
            <a:xfrm>
              <a:off x="2230745" y="3135078"/>
              <a:ext cx="1954530" cy="293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용사의 공격을 막아라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757886" y="1645562"/>
              <a:ext cx="888099" cy="1184132"/>
            </a:xfrm>
            <a:prstGeom prst="rect">
              <a:avLst/>
            </a:prstGeom>
            <a:noFill/>
          </p:spPr>
        </p:pic>
      </p:grpSp>
      <p:grpSp>
        <p:nvGrpSpPr>
          <p:cNvPr id="53" name=""/>
          <p:cNvGrpSpPr/>
          <p:nvPr/>
        </p:nvGrpSpPr>
        <p:grpSpPr>
          <a:xfrm rot="0">
            <a:off x="6073854" y="1705014"/>
            <a:ext cx="1954530" cy="1723986"/>
            <a:chOff x="5929838" y="1705014"/>
            <a:chExt cx="1954530" cy="1723986"/>
          </a:xfrm>
        </p:grpSpPr>
        <p:sp>
          <p:nvSpPr>
            <p:cNvPr id="24" name="TextBox 70"/>
            <p:cNvSpPr txBox="1"/>
            <p:nvPr/>
          </p:nvSpPr>
          <p:spPr>
            <a:xfrm>
              <a:off x="6503275" y="2788445"/>
              <a:ext cx="73302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오펜스</a:t>
              </a:r>
              <a:endParaRPr lang="ko-KR" altLang="en-US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1" name="TextBox 83"/>
            <p:cNvSpPr txBox="1"/>
            <p:nvPr/>
          </p:nvSpPr>
          <p:spPr>
            <a:xfrm>
              <a:off x="5929838" y="3128015"/>
              <a:ext cx="1954530" cy="300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마왕의 성을 침략해라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40812" y="1705014"/>
              <a:ext cx="1022252" cy="1022252"/>
            </a:xfrm>
            <a:prstGeom prst="rect">
              <a:avLst/>
            </a:prstGeom>
            <a:noFill/>
          </p:spPr>
        </p:pic>
      </p:grpSp>
      <p:sp>
        <p:nvSpPr>
          <p:cNvPr id="39" name="TextBox 86"/>
          <p:cNvSpPr txBox="1"/>
          <p:nvPr/>
        </p:nvSpPr>
        <p:spPr>
          <a:xfrm>
            <a:off x="2874199" y="4797550"/>
            <a:ext cx="1847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3" name="TextBox 89"/>
          <p:cNvSpPr txBox="1"/>
          <p:nvPr/>
        </p:nvSpPr>
        <p:spPr>
          <a:xfrm>
            <a:off x="3341665" y="4846049"/>
            <a:ext cx="5532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전략</a:t>
            </a:r>
            <a:endParaRPr lang="ko-KR" altLang="en-US" sz="1600" b="1" spc="-15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4" name="TextBox 95"/>
          <p:cNvSpPr txBox="1"/>
          <p:nvPr/>
        </p:nvSpPr>
        <p:spPr>
          <a:xfrm>
            <a:off x="2789979" y="5099989"/>
            <a:ext cx="1782021" cy="3006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다양한 기물과 전략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64449" y="3717032"/>
            <a:ext cx="1110996" cy="1110996"/>
          </a:xfrm>
          <a:prstGeom prst="rect">
            <a:avLst/>
          </a:prstGeom>
          <a:noFill/>
        </p:spPr>
      </p:pic>
      <p:sp>
        <p:nvSpPr>
          <p:cNvPr id="48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92080" y="3645024"/>
            <a:ext cx="1263037" cy="1263037"/>
          </a:xfrm>
          <a:prstGeom prst="rect">
            <a:avLst/>
          </a:prstGeom>
        </p:spPr>
      </p:pic>
      <p:sp>
        <p:nvSpPr>
          <p:cNvPr id="50" name="TextBox 70"/>
          <p:cNvSpPr txBox="1"/>
          <p:nvPr/>
        </p:nvSpPr>
        <p:spPr>
          <a:xfrm>
            <a:off x="5746209" y="4856646"/>
            <a:ext cx="363855" cy="339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VR</a:t>
            </a:r>
            <a:endParaRPr lang="en-US" altLang="ko-KR" sz="1600" b="1" spc="-15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51" name="TextBox 83"/>
          <p:cNvSpPr txBox="1"/>
          <p:nvPr/>
        </p:nvSpPr>
        <p:spPr>
          <a:xfrm>
            <a:off x="5004048" y="5144678"/>
            <a:ext cx="2021205" cy="511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내가 직접 용사가 되어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실감나게 전투하자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9592" y="1183394"/>
            <a:ext cx="3456384" cy="51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장르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실시간 멀티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오펜스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VR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플랫폼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 PC</a:t>
            </a:r>
            <a:endParaRPr lang="en-US" altLang="ko-KR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88" name="직사각형 87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6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7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83968" y="1247274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latin typeface="HY강M"/>
              <a:ea typeface="HY강M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139" y="5373216"/>
            <a:ext cx="8208349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명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타 게임과의 차별성이 확실하다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몬스터를 격파하는 액션게임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몰려오는 적을 막는 디펜스게임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유저와 유저가 대결하는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게임들은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보편적인 장르이다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나쁘게 말하면 독창성이 없는 흔한 게임방식이다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하지만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이러한 장르를 복합 채택한 매우 독창적인 게임방식을 갖는다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pic>
        <p:nvPicPr>
          <p:cNvPr id="1027" name="Picture 3" descr="C:\Users\carpk\OneDrive\Desktop\1d846e392c00a672 (2)\오펜스 설명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7584" y="2156669"/>
            <a:ext cx="4037158" cy="2178272"/>
          </a:xfrm>
          <a:prstGeom prst="rect">
            <a:avLst/>
          </a:prstGeom>
          <a:noFill/>
        </p:spPr>
      </p:pic>
      <p:sp>
        <p:nvSpPr>
          <p:cNvPr id="103" name="TextBox 102"/>
          <p:cNvSpPr txBox="1"/>
          <p:nvPr/>
        </p:nvSpPr>
        <p:spPr>
          <a:xfrm>
            <a:off x="1654976" y="1658616"/>
            <a:ext cx="2436964" cy="35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오펜스 플레이어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403648" y="4416406"/>
            <a:ext cx="2808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&lt;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그림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1&gt;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오펜스 플레이어 인게임 스크린샷</a:t>
            </a:r>
            <a:endParaRPr lang="en-US" altLang="ko-KR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04048" y="1628800"/>
            <a:ext cx="3895186" cy="3433937"/>
            <a:chOff x="5004048" y="1628800"/>
            <a:chExt cx="3895186" cy="3433937"/>
          </a:xfrm>
        </p:grpSpPr>
        <p:sp>
          <p:nvSpPr>
            <p:cNvPr id="105" name="TextBox 104"/>
            <p:cNvSpPr txBox="1"/>
            <p:nvPr/>
          </p:nvSpPr>
          <p:spPr>
            <a:xfrm>
              <a:off x="5724128" y="1628800"/>
              <a:ext cx="243498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(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마왕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)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09260" y="4416406"/>
              <a:ext cx="2745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&lt;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그림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2&gt; 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endPara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인게임 스크린샷</a:t>
              </a:r>
              <a:endPara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</p:txBody>
        </p:sp>
        <p:pic>
          <p:nvPicPr>
            <p:cNvPr id="1026" name="Picture 2" descr="C:\Users\carpk\OneDrive\Desktop\1d846e392c00a672 (2)\디펜스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04048" y="2158118"/>
              <a:ext cx="3895186" cy="2182388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3" name="Picture 2" descr="C:\Users\carpk\OneDrive\Desktop\1d846e392c00a672 (2)\오펜스 설명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3894" y="764704"/>
            <a:ext cx="7804569" cy="4320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53813" y="5196775"/>
            <a:ext cx="8138667" cy="118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오펜스 플레이어의 인게임 모습이다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오펜스 플레이어는 용사를 기준으로 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인칭 시점으로 게임을 플레이하며 </a:t>
            </a:r>
            <a:r>
              <a:rPr lang="en-US" altLang="ko-KR">
                <a:latin typeface="HY강B"/>
                <a:ea typeface="HY강B"/>
              </a:rPr>
              <a:t>VR</a:t>
            </a:r>
            <a:r>
              <a:rPr lang="ko-KR" altLang="en-US">
                <a:latin typeface="HY강B"/>
                <a:ea typeface="HY강B"/>
              </a:rPr>
              <a:t> 컨트롤러를 사용하여 용사를 조작한다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오펜스 플레이어 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의 좌측상단에는 용사의 체력과 스테미너가 위치하고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하단 좌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우측에는 스킬과 아이템의 상태를 표시한다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8212" y="138481"/>
            <a:ext cx="392645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인게임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–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세부사항 및 인게임 컨셉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오펜스 시점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인게임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–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세부사항 및 인게임 컨셉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 시점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480" y="5151383"/>
            <a:ext cx="8449519" cy="16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디펜스 플레이어의 인게임 모습이다</a:t>
            </a:r>
            <a:r>
              <a:rPr lang="en-US" altLang="ko-KR" sz="1700">
                <a:latin typeface="HY강B"/>
                <a:ea typeface="HY강B"/>
              </a:rPr>
              <a:t>.  </a:t>
            </a:r>
            <a:r>
              <a:rPr lang="ko-KR" altLang="en-US" sz="1700">
                <a:latin typeface="HY강B"/>
                <a:ea typeface="HY강B"/>
              </a:rPr>
              <a:t>탑뷰의 시점에서 게임을 진행하며</a:t>
            </a:r>
            <a:r>
              <a:rPr lang="en-US" altLang="ko-KR" sz="1700">
                <a:latin typeface="HY강B"/>
                <a:ea typeface="HY강B"/>
              </a:rPr>
              <a:t>,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자신이 배치하는 기물들과 적 플레이어를</a:t>
            </a:r>
            <a:r>
              <a:rPr lang="en-US" altLang="ko-KR" sz="1700">
                <a:latin typeface="HY강B"/>
                <a:ea typeface="HY강B"/>
              </a:rPr>
              <a:t> </a:t>
            </a:r>
            <a:r>
              <a:rPr lang="ko-KR" altLang="en-US" sz="1700">
                <a:latin typeface="HY강B"/>
                <a:ea typeface="HY강B"/>
              </a:rPr>
              <a:t>한눈에 내려다 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r>
              <a:rPr lang="ko-KR" altLang="en-US" sz="1700">
                <a:latin typeface="HY강B"/>
                <a:ea typeface="HY강B"/>
              </a:rPr>
              <a:t> 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이는</a:t>
            </a:r>
            <a:r>
              <a:rPr lang="en-US" altLang="ko-KR" sz="1700">
                <a:latin typeface="HY강B"/>
                <a:ea typeface="HY강B"/>
              </a:rPr>
              <a:t>,</a:t>
            </a:r>
            <a:r>
              <a:rPr lang="ko-KR" altLang="en-US" sz="1700">
                <a:latin typeface="HY강B"/>
                <a:ea typeface="HY강B"/>
              </a:rPr>
              <a:t> 게임의 전체적인 흐름을 한눈에 파악할 수 있고 그로인해 자신의 기물들을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적재적소에 배치하여 오펜스 플레이어를 전략적으로 막아 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</a:p>
          <a:p>
            <a:pPr algn="ctr">
              <a:defRPr/>
            </a:pP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디펜스 플레이어의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는 기물과 재화의 개념인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나타내며 디펜스 플레이어는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소모하여 자신이 원하는 위치에 원하는 기물을 소환할 수 있다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700">
              <a:solidFill>
                <a:srgbClr val="FF0000"/>
              </a:solidFill>
              <a:latin typeface="HY강B"/>
              <a:ea typeface="HY강B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9571" y="733372"/>
            <a:ext cx="7521423" cy="4305066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3608" y="138482"/>
            <a:ext cx="2232248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세부 맵 설명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828" y="5162177"/>
            <a:ext cx="8138668" cy="64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오펜스 플레이어는 플레이 도중 클라이밍 구간에 마주하게 되면</a:t>
            </a:r>
            <a:endParaRPr lang="ko-KR" altLang="en-US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공격 모드를 해제한 후 클라이밍을 하여 이동해야 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</p:txBody>
      </p:sp>
      <p:pic>
        <p:nvPicPr>
          <p:cNvPr id="30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1632044"/>
            <a:ext cx="3904577" cy="3096344"/>
          </a:xfrm>
          <a:prstGeom prst="rect">
            <a:avLst/>
          </a:prstGeom>
        </p:spPr>
      </p:pic>
      <p:pic>
        <p:nvPicPr>
          <p:cNvPr id="30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4169" y="1630590"/>
            <a:ext cx="4176464" cy="3097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오펜스 플레이어 캐릭터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-9283" y="1852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59832" y="615990"/>
            <a:ext cx="3326130" cy="5626020"/>
            <a:chOff x="1219188" y="784146"/>
            <a:chExt cx="3342146" cy="4846885"/>
          </a:xfrm>
        </p:grpSpPr>
        <p:pic>
          <p:nvPicPr>
            <p:cNvPr id="4098" name="Picture 2" descr="C:\Users\carpk\Downloads\pngegg (14)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35972" y="784146"/>
              <a:ext cx="2687680" cy="3378909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19189" y="4281676"/>
              <a:ext cx="3342146" cy="13493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700">
                  <a:latin typeface="HY강B"/>
                  <a:ea typeface="HY강B"/>
                </a:rPr>
                <a:t>  용사 캐릭터</a:t>
              </a:r>
              <a:endParaRPr lang="ko-KR" altLang="en-US" sz="1700"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·크기 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: 1.7m</a:t>
              </a:r>
              <a:endParaRPr kumimoji="1" lang="en-US" altLang="ko-KR" sz="16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·이동속도 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: 3km</a:t>
              </a:r>
              <a:endParaRPr kumimoji="1" lang="en-US" altLang="ko-KR" sz="16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·뛰기 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: 8km</a:t>
              </a:r>
              <a:endParaRPr kumimoji="1" lang="en-US" altLang="ko-KR" sz="16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ㆍ애니메이션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6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종</a:t>
              </a:r>
              <a:endParaRPr kumimoji="1" lang="ko-KR" altLang="en-US" sz="16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(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대기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,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걷기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,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뛰기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,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공격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,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피격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,</a:t>
              </a: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 스킬</a:t>
              </a:r>
              <a:r>
                <a:rPr kumimoji="1" lang="en-US" altLang="ko-KR" sz="1600">
                  <a:solidFill>
                    <a:srgbClr val="000000">
                      <a:alpha val="100000"/>
                    </a:srgbClr>
                  </a:solidFill>
                  <a:latin typeface="HY강B"/>
                  <a:ea typeface="HY강B"/>
                </a:rPr>
                <a:t>)</a:t>
              </a:r>
              <a:endParaRPr kumimoji="1" lang="en-US" altLang="ko-KR" sz="16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11919"/>
            <a:ext cx="7704856" cy="34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700">
              <a:latin typeface="HY강M"/>
              <a:ea typeface="HY강M"/>
            </a:endParaRPr>
          </a:p>
        </p:txBody>
      </p: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100" name=""/>
          <p:cNvSpPr txBox="1"/>
          <p:nvPr/>
        </p:nvSpPr>
        <p:spPr>
          <a:xfrm>
            <a:off x="2426894" y="6279519"/>
            <a:ext cx="6753618" cy="3194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오펜스 플레이어는 공격 모드와 클라이밍 모드가 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1257</ep:Words>
  <ep:PresentationFormat>화면 슬라이드 쇼(4:3)</ep:PresentationFormat>
  <ep:Paragraphs>491</ep:Paragraphs>
  <ep:Slides>21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carpk</cp:lastModifiedBy>
  <dcterms:modified xsi:type="dcterms:W3CDTF">2021-01-05T14:08:28.556</dcterms:modified>
  <cp:revision>326</cp:revision>
  <dc:title>PowerPoint 프레젠테이션</dc:title>
  <cp:version>1000.0000.01</cp:version>
</cp:coreProperties>
</file>