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HancomEQN" panose="02000000000000000000" pitchFamily="2" charset="-127"/>
      <p:regular r:id="rId14"/>
    </p:embeddedFont>
    <p:embeddedFont>
      <p:font typeface="휴먼옛체" panose="0203050400010101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5D42CC7-EC4B-450E-A6A0-8FB55832716B}" styleName="Dark Style 1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>
                  <a:shade val="40000"/>
                </a:schemeClr>
              </a:solidFill>
            </a:ln>
          </a:left>
          <a:right>
            <a:ln w="12700" cmpd="sng">
              <a:solidFill>
                <a:schemeClr val="dk1">
                  <a:shade val="40000"/>
                </a:schemeClr>
              </a:solidFill>
            </a:ln>
          </a:right>
          <a:top>
            <a:ln w="12700" cmpd="sng">
              <a:solidFill>
                <a:schemeClr val="dk1">
                  <a:shade val="40000"/>
                </a:schemeClr>
              </a:solidFill>
            </a:ln>
          </a:top>
          <a:bottom>
            <a:ln w="12700" cmpd="sng">
              <a:solidFill>
                <a:schemeClr val="dk1">
                  <a:shade val="40000"/>
                </a:schemeClr>
              </a:solidFill>
            </a:ln>
          </a:bottom>
          <a:insideH>
            <a:ln w="12700" cmpd="sng">
              <a:solidFill>
                <a:schemeClr val="dk1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dk1">
              <a:lum val="3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dk1">
                  <a:shade val="40000"/>
                </a:schemeClr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7" autoAdjust="0"/>
    <p:restoredTop sz="98113" autoAdjust="0"/>
  </p:normalViewPr>
  <p:slideViewPr>
    <p:cSldViewPr>
      <p:cViewPr varScale="1">
        <p:scale>
          <a:sx n="110" d="100"/>
          <a:sy n="110" d="100"/>
        </p:scale>
        <p:origin x="2004" y="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ancomEQN" panose="02000000000000000000" pitchFamily="2" charset="-127"/>
                <a:ea typeface="HancomEQN" panose="02000000000000000000" pitchFamily="2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ancomEQN" panose="02000000000000000000" pitchFamily="2" charset="-127"/>
                <a:ea typeface="HancomEQN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ancomEQN" panose="02000000000000000000" pitchFamily="2" charset="-127"/>
                <a:ea typeface="HancomEQN" panose="02000000000000000000" pitchFamily="2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ancomEQN" panose="02000000000000000000" pitchFamily="2" charset="-127"/>
          <a:ea typeface="HancomEQN" panose="02000000000000000000" pitchFamily="2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ancomEQN" panose="02000000000000000000" pitchFamily="2" charset="-127"/>
          <a:ea typeface="HancomEQN" panose="02000000000000000000" pitchFamily="2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ancomEQN" panose="02000000000000000000" pitchFamily="2" charset="-127"/>
          <a:ea typeface="HancomEQN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ancomEQN" panose="02000000000000000000" pitchFamily="2" charset="-127"/>
          <a:ea typeface="HancomEQN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ancomEQN" panose="02000000000000000000" pitchFamily="2" charset="-127"/>
          <a:ea typeface="HancomEQN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ancomEQN" panose="02000000000000000000" pitchFamily="2" charset="-127"/>
          <a:ea typeface="HancomEQN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kr/icon/5336/%EA%B2%80" TargetMode="External"/><Relationship Id="rId2" Type="http://schemas.openxmlformats.org/officeDocument/2006/relationships/hyperlink" Target="https://ccm3.net/archives/2016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88724"/>
            <a:ext cx="9144000" cy="1100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5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Yoon 윤고딕 520_TT"/>
              </a:rPr>
              <a:t>나한테</a:t>
            </a:r>
            <a:r>
              <a:rPr lang="ko-KR" altLang="en-US" sz="45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Yoon 윤고딕 520_TT"/>
              </a:rPr>
              <a:t> 왜 이래</a:t>
            </a:r>
            <a:r>
              <a:rPr lang="en-US" altLang="ko-KR" sz="45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Yoon 윤고딕 520_TT"/>
              </a:rPr>
              <a:t>?</a:t>
            </a:r>
          </a:p>
          <a:p>
            <a:pPr algn="ctr">
              <a:defRPr/>
            </a:pPr>
            <a:r>
              <a:rPr lang="en-US" altLang="ko-KR" sz="21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Yoon 윤고딕 520_TT"/>
              </a:rPr>
              <a:t>2020</a:t>
            </a:r>
            <a:r>
              <a:rPr lang="ko-KR" altLang="en-US" sz="21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Yoon 윤고딕 520_TT"/>
              </a:rPr>
              <a:t>년도 졸업작품 기획발표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5724129" y="5156338"/>
            <a:ext cx="331236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Yoon 윤고딕 520_TT"/>
              </a:rPr>
              <a:t>지도교수 이형구</a:t>
            </a:r>
          </a:p>
          <a:p>
            <a:pPr algn="r">
              <a:defRPr/>
            </a:pPr>
            <a:endParaRPr lang="ko-KR" altLang="en-US" sz="10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바탕" panose="02030600000101010101" pitchFamily="18" charset="-127"/>
              <a:ea typeface="Yoon 윤고딕 520_TT"/>
            </a:endParaRP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Yoon 윤고딕 520_TT"/>
              </a:rPr>
              <a:t>2017184046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Yoon 윤고딕 520_TT"/>
              </a:rPr>
              <a:t> 최준영</a:t>
            </a: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Yoon 윤고딕 520_TT"/>
              </a:rPr>
              <a:t>2017184043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Yoon 윤고딕 520_TT"/>
              </a:rPr>
              <a:t> </a:t>
            </a:r>
            <a:r>
              <a:rPr lang="ko-KR" altLang="en-US" sz="22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Yoon 윤고딕 520_TT"/>
              </a:rPr>
              <a:t>진석진</a:t>
            </a:r>
            <a:endParaRPr lang="ko-KR" altLang="en-US" sz="22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바탕" panose="02030600000101010101" pitchFamily="18" charset="-127"/>
              <a:ea typeface="Yoon 윤고딕 520_TT"/>
            </a:endParaRP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Yoon 윤고딕 520_TT"/>
              </a:rPr>
              <a:t>2015180056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Yoon 윤고딕 520_TT"/>
              </a:rPr>
              <a:t> </a:t>
            </a:r>
            <a:r>
              <a:rPr lang="ko-KR" altLang="en-US" sz="22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Yoon 윤고딕 520_TT"/>
              </a:rPr>
              <a:t>임장빈</a:t>
            </a:r>
            <a:endParaRPr lang="ko-KR" altLang="en-US" sz="22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바탕" panose="02030600000101010101" pitchFamily="18" charset="-127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872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타 게임과의 비교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0" y="42210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13741" y="90872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HancomEQN" panose="02000000000000000000" pitchFamily="2" charset="-127"/>
                <a:ea typeface="HancomEQN" panose="02000000000000000000" pitchFamily="2" charset="-127"/>
              </a:rPr>
              <a:t>실시간 멀티 </a:t>
            </a:r>
            <a:r>
              <a:rPr lang="en-US" altLang="ko-KR" b="1" dirty="0">
                <a:latin typeface="HancomEQN" panose="02000000000000000000" pitchFamily="2" charset="-127"/>
                <a:ea typeface="HancomEQN" panose="02000000000000000000" pitchFamily="2" charset="-127"/>
              </a:rPr>
              <a:t>PVP</a:t>
            </a:r>
            <a:r>
              <a:rPr lang="ko-KR" altLang="en-US" b="1" dirty="0">
                <a:latin typeface="HancomEQN" panose="02000000000000000000" pitchFamily="2" charset="-127"/>
                <a:ea typeface="HancomEQN" panose="02000000000000000000" pitchFamily="2" charset="-127"/>
              </a:rPr>
              <a:t> 와 두가지 재미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-329970" y="7029395"/>
            <a:ext cx="47884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HancomEQN" panose="02000000000000000000" pitchFamily="2" charset="-127"/>
                <a:hlinkClick r:id="rId2"/>
              </a:rPr>
              <a:t>https://ccm3.net/archives/20167</a:t>
            </a:r>
            <a:endParaRPr lang="en-US" altLang="en-US" dirty="0">
              <a:latin typeface="HancomEQN" panose="02000000000000000000" pitchFamily="2" charset="-127"/>
            </a:endParaRPr>
          </a:p>
          <a:p>
            <a:pPr>
              <a:defRPr/>
            </a:pPr>
            <a:r>
              <a:rPr lang="en-US" altLang="en-US" dirty="0">
                <a:latin typeface="HancomEQN" panose="02000000000000000000" pitchFamily="2" charset="-127"/>
                <a:hlinkClick r:id="rId3"/>
              </a:rPr>
              <a:t>https://icons8.kr/icon/5336/%EA%B2%80</a:t>
            </a:r>
            <a:endParaRPr lang="en-US" altLang="en-US" dirty="0">
              <a:latin typeface="HancomEQN" panose="02000000000000000000" pitchFamily="2" charset="-127"/>
            </a:endParaRPr>
          </a:p>
          <a:p>
            <a:pPr>
              <a:defRPr/>
            </a:pPr>
            <a:endParaRPr lang="en-US" altLang="en-US" dirty="0">
              <a:latin typeface="HancomEQN" panose="02000000000000000000" pitchFamily="2" charset="-127"/>
            </a:endParaRPr>
          </a:p>
          <a:p>
            <a:pPr>
              <a:defRPr/>
            </a:pPr>
            <a:endParaRPr lang="en-US" altLang="en-US" dirty="0">
              <a:latin typeface="HancomEQN" panose="02000000000000000000" pitchFamily="2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01573" y="1345709"/>
            <a:ext cx="1656184" cy="165618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66069" y="1273701"/>
            <a:ext cx="1728192" cy="172819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533826" y="3073901"/>
            <a:ext cx="2462110" cy="228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HancomEQN" panose="02000000000000000000" pitchFamily="2" charset="-127"/>
                <a:ea typeface="HancomEQN" panose="02000000000000000000" pitchFamily="2" charset="-127"/>
              </a:rPr>
              <a:t>1)</a:t>
            </a:r>
            <a:r>
              <a:rPr lang="ko-KR" altLang="en-US" sz="1600" dirty="0">
                <a:latin typeface="HancomEQN" panose="02000000000000000000" pitchFamily="2" charset="-127"/>
                <a:ea typeface="HancomEQN" panose="02000000000000000000" pitchFamily="2" charset="-127"/>
              </a:rPr>
              <a:t> 기물을 배치하고</a:t>
            </a:r>
          </a:p>
          <a:p>
            <a:pPr>
              <a:defRPr/>
            </a:pPr>
            <a:r>
              <a:rPr lang="ko-KR" altLang="en-US" sz="1600" dirty="0">
                <a:latin typeface="HancomEQN" panose="02000000000000000000" pitchFamily="2" charset="-127"/>
                <a:ea typeface="HancomEQN" panose="02000000000000000000" pitchFamily="2" charset="-127"/>
              </a:rPr>
              <a:t>방어하는 디펜스</a:t>
            </a:r>
          </a:p>
          <a:p>
            <a:pPr>
              <a:defRPr/>
            </a:pPr>
            <a:endParaRPr lang="ko-KR" altLang="en-US" sz="1600" dirty="0">
              <a:latin typeface="HancomEQN" panose="02000000000000000000" pitchFamily="2" charset="-127"/>
              <a:ea typeface="HancomEQN" panose="02000000000000000000" pitchFamily="2" charset="-127"/>
            </a:endParaRPr>
          </a:p>
          <a:p>
            <a:pPr>
              <a:defRPr/>
            </a:pPr>
            <a:r>
              <a:rPr lang="en-US" altLang="ko-KR" sz="1600" dirty="0">
                <a:latin typeface="HancomEQN" panose="02000000000000000000" pitchFamily="2" charset="-127"/>
                <a:ea typeface="HancomEQN" panose="02000000000000000000" pitchFamily="2" charset="-127"/>
              </a:rPr>
              <a:t>2)</a:t>
            </a:r>
            <a:r>
              <a:rPr lang="ko-KR" altLang="en-US" sz="1600" dirty="0">
                <a:latin typeface="HancomEQN" panose="02000000000000000000" pitchFamily="2" charset="-127"/>
                <a:ea typeface="HancomEQN" panose="02000000000000000000" pitchFamily="2" charset="-127"/>
              </a:rPr>
              <a:t> 레벨에 따른 랜덤으로 등장하는 기물을 활용한 전략시스템</a:t>
            </a:r>
          </a:p>
          <a:p>
            <a:pPr>
              <a:defRPr/>
            </a:pPr>
            <a:endParaRPr lang="ko-KR" altLang="en-US" sz="1600" dirty="0">
              <a:latin typeface="HancomEQN" panose="02000000000000000000" pitchFamily="2" charset="-127"/>
              <a:ea typeface="HancomEQN" panose="02000000000000000000" pitchFamily="2" charset="-127"/>
            </a:endParaRPr>
          </a:p>
          <a:p>
            <a:pPr>
              <a:defRPr/>
            </a:pPr>
            <a:r>
              <a:rPr lang="en-US" altLang="ko-KR" sz="1600" dirty="0">
                <a:latin typeface="HancomEQN" panose="02000000000000000000" pitchFamily="2" charset="-127"/>
                <a:ea typeface="HancomEQN" panose="02000000000000000000" pitchFamily="2" charset="-127"/>
              </a:rPr>
              <a:t>3)</a:t>
            </a:r>
            <a:r>
              <a:rPr lang="ko-KR" altLang="en-US" sz="1600" dirty="0">
                <a:latin typeface="HancomEQN" panose="02000000000000000000" pitchFamily="2" charset="-127"/>
                <a:ea typeface="HancomEQN" panose="02000000000000000000" pitchFamily="2" charset="-127"/>
              </a:rPr>
              <a:t> 디펜스의 최적화된</a:t>
            </a:r>
          </a:p>
          <a:p>
            <a:pPr>
              <a:defRPr/>
            </a:pPr>
            <a:r>
              <a:rPr lang="ko-KR" altLang="en-US" sz="1600" dirty="0">
                <a:latin typeface="HancomEQN" panose="02000000000000000000" pitchFamily="2" charset="-127"/>
                <a:ea typeface="HancomEQN" panose="02000000000000000000" pitchFamily="2" charset="-127"/>
              </a:rPr>
              <a:t>시야와 인터페이스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45989" y="3073816"/>
            <a:ext cx="325845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HancomEQN" panose="02000000000000000000" pitchFamily="2" charset="-127"/>
                <a:ea typeface="HancomEQN" panose="02000000000000000000" pitchFamily="2" charset="-127"/>
              </a:rPr>
              <a:t>1)</a:t>
            </a:r>
            <a:r>
              <a:rPr lang="ko-KR" altLang="en-US" sz="1600" dirty="0">
                <a:latin typeface="HancomEQN" panose="02000000000000000000" pitchFamily="2" charset="-127"/>
                <a:ea typeface="HancomEQN" panose="02000000000000000000" pitchFamily="2" charset="-127"/>
              </a:rPr>
              <a:t> 하나의 캐릭터를 컨트롤을 하며 목표지점까지 가야하는 </a:t>
            </a:r>
            <a:r>
              <a:rPr lang="ko-KR" altLang="en-US" sz="1600" dirty="0" err="1">
                <a:latin typeface="HancomEQN" panose="02000000000000000000" pitchFamily="2" charset="-127"/>
                <a:ea typeface="HancomEQN" panose="02000000000000000000" pitchFamily="2" charset="-127"/>
              </a:rPr>
              <a:t>오펜스</a:t>
            </a:r>
            <a:endParaRPr lang="ko-KR" altLang="en-US" sz="1600" dirty="0">
              <a:latin typeface="HancomEQN" panose="02000000000000000000" pitchFamily="2" charset="-127"/>
              <a:ea typeface="HancomEQN" panose="02000000000000000000" pitchFamily="2" charset="-127"/>
            </a:endParaRPr>
          </a:p>
          <a:p>
            <a:pPr>
              <a:defRPr/>
            </a:pPr>
            <a:endParaRPr lang="ko-KR" altLang="en-US" sz="1600" dirty="0">
              <a:latin typeface="HancomEQN" panose="02000000000000000000" pitchFamily="2" charset="-127"/>
              <a:ea typeface="HancomEQN" panose="02000000000000000000" pitchFamily="2" charset="-127"/>
            </a:endParaRPr>
          </a:p>
          <a:p>
            <a:pPr>
              <a:defRPr/>
            </a:pPr>
            <a:r>
              <a:rPr lang="en-US" altLang="ko-KR" sz="1600" dirty="0">
                <a:latin typeface="HancomEQN" panose="02000000000000000000" pitchFamily="2" charset="-127"/>
                <a:ea typeface="HancomEQN" panose="02000000000000000000" pitchFamily="2" charset="-127"/>
              </a:rPr>
              <a:t>2)</a:t>
            </a:r>
            <a:r>
              <a:rPr lang="ko-KR" altLang="en-US" sz="1600" dirty="0">
                <a:latin typeface="HancomEQN" panose="02000000000000000000" pitchFamily="2" charset="-127"/>
                <a:ea typeface="HancomEQN" panose="02000000000000000000" pitchFamily="2" charset="-127"/>
              </a:rPr>
              <a:t> 액션게임에 최적화된 시야와</a:t>
            </a:r>
          </a:p>
          <a:p>
            <a:pPr>
              <a:defRPr/>
            </a:pPr>
            <a:r>
              <a:rPr lang="ko-KR" altLang="en-US" sz="1600" dirty="0">
                <a:latin typeface="HancomEQN" panose="02000000000000000000" pitchFamily="2" charset="-127"/>
                <a:ea typeface="HancomEQN" panose="02000000000000000000" pitchFamily="2" charset="-127"/>
              </a:rPr>
              <a:t>인터페이스</a:t>
            </a:r>
          </a:p>
          <a:p>
            <a:pPr>
              <a:defRPr/>
            </a:pPr>
            <a:endParaRPr lang="ko-KR" altLang="en-US" sz="1600" dirty="0">
              <a:latin typeface="HancomEQN" panose="02000000000000000000" pitchFamily="2" charset="-127"/>
              <a:ea typeface="HancomEQN" panose="02000000000000000000" pitchFamily="2" charset="-127"/>
            </a:endParaRPr>
          </a:p>
          <a:p>
            <a:pPr>
              <a:defRPr/>
            </a:pPr>
            <a:endParaRPr lang="ko-KR" altLang="en-US" sz="1600" dirty="0">
              <a:latin typeface="HancomEQN" panose="02000000000000000000" pitchFamily="2" charset="-127"/>
              <a:ea typeface="HancomEQN" panose="020000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2736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개발일정 및 구성원 역할 분담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-6741" y="4716589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09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755576" y="692696"/>
          <a:ext cx="8304665" cy="3960436"/>
        </p:xfrm>
        <a:graphic>
          <a:graphicData uri="http://schemas.openxmlformats.org/drawingml/2006/table">
            <a:tbl>
              <a:tblPr firstRow="1" bandRow="1"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9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01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8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33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1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16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38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1688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항 목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1100" b="0" i="0" u="none" strike="noStrike" dirty="0">
                          <a:solidFill>
                            <a:srgbClr val="000000"/>
                          </a:solidFill>
                          <a:latin typeface="휴먼옛체" panose="02030504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EN-US" altLang="en-US" sz="1100" b="0" i="0" u="none" strike="noStrike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1100" b="0" i="0" u="none" strike="noStrike" dirty="0">
                          <a:solidFill>
                            <a:srgbClr val="000000"/>
                          </a:solidFill>
                          <a:latin typeface="휴먼옛체" panose="02030504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EN-US" altLang="en-US" sz="1100" b="0" i="0" u="none" strike="noStrike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1100" b="0" i="0" u="none" strike="noStrike" dirty="0">
                          <a:solidFill>
                            <a:srgbClr val="000000"/>
                          </a:solidFill>
                          <a:latin typeface="휴먼옛체" panose="02030504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r>
                        <a:rPr lang="EN-US" altLang="en-US" sz="1100" b="0" i="0" u="none" strike="noStrike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1100" b="0" i="0" u="none" strike="noStrike" dirty="0">
                          <a:solidFill>
                            <a:srgbClr val="000000"/>
                          </a:solidFill>
                          <a:latin typeface="휴먼옛체" panose="02030504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r>
                        <a:rPr lang="EN-US" altLang="en-US" sz="1100" b="0" i="0" u="none" strike="noStrike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1100" b="0" i="0" u="none" strike="noStrike" dirty="0">
                          <a:solidFill>
                            <a:srgbClr val="000000"/>
                          </a:solidFill>
                          <a:latin typeface="휴먼옛체" panose="02030504000101010101" pitchFamily="18" charset="-127"/>
                          <a:ea typeface="바탕" panose="02030600000101010101" pitchFamily="18" charset="-127"/>
                        </a:rPr>
                        <a:t>5</a:t>
                      </a:r>
                      <a:r>
                        <a:rPr lang="EN-US" altLang="en-US" sz="1100" b="0" i="0" u="none" strike="noStrike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1100" b="0" i="0" u="none" strike="noStrike" dirty="0">
                          <a:solidFill>
                            <a:srgbClr val="000000"/>
                          </a:solidFill>
                          <a:latin typeface="휴먼옛체" panose="02030504000101010101" pitchFamily="18" charset="-127"/>
                          <a:ea typeface="바탕" panose="02030600000101010101" pitchFamily="18" charset="-127"/>
                        </a:rPr>
                        <a:t>6</a:t>
                      </a:r>
                      <a:r>
                        <a:rPr lang="EN-US" altLang="en-US" sz="1100" b="0" i="0" u="none" strike="noStrike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1100" b="0" i="0" u="none" strike="noStrike" dirty="0">
                          <a:solidFill>
                            <a:srgbClr val="000000"/>
                          </a:solidFill>
                          <a:latin typeface="휴먼옛체" panose="02030504000101010101" pitchFamily="18" charset="-127"/>
                          <a:ea typeface="바탕" panose="02030600000101010101" pitchFamily="18" charset="-127"/>
                        </a:rPr>
                        <a:t>7</a:t>
                      </a:r>
                      <a:r>
                        <a:rPr lang="EN-US" altLang="en-US" sz="1100" b="0" i="0" u="none" strike="noStrike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en-US" sz="1100" b="0" i="0" u="none" strike="noStrike" dirty="0">
                          <a:solidFill>
                            <a:srgbClr val="000000"/>
                          </a:solidFill>
                          <a:latin typeface="휴먼옛체" panose="02030504000101010101" pitchFamily="18" charset="-127"/>
                          <a:ea typeface="바탕" panose="02030600000101010101" pitchFamily="18" charset="-127"/>
                        </a:rPr>
                        <a:t>8</a:t>
                      </a:r>
                      <a:r>
                        <a:rPr lang="EN-US" altLang="en-US" sz="1100" b="0" i="0" u="none" strike="noStrike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88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리소스 제작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3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672"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서버 구현 및 테스트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2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67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6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클라이언트 프레임워크 제작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4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88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게임 세부 구현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9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2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88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서버 세부 구현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9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88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버그 수정 및 최적화</a:t>
                      </a:r>
                    </a:p>
                  </a:txBody>
                  <a:tcPr anchor="ctr">
                    <a:lnL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4">
                        <a:alpha val="10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1" name="Google Shape;223;p27"/>
          <p:cNvGraphicFramePr/>
          <p:nvPr/>
        </p:nvGraphicFramePr>
        <p:xfrm>
          <a:off x="7789950" y="5631296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dirty="0">
                          <a:latin typeface="HancomEQN" panose="02000000000000000000" pitchFamily="2" charset="-127"/>
                          <a:ea typeface="HancomEQN" panose="02000000000000000000" pitchFamily="2" charset="-127"/>
                        </a:rPr>
                        <a:t>최준영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latin typeface="HancomEQN" panose="02000000000000000000" pitchFamily="2" charset="-127"/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dirty="0" err="1">
                          <a:latin typeface="HancomEQN" panose="02000000000000000000" pitchFamily="2" charset="-127"/>
                          <a:ea typeface="HancomEQN" panose="02000000000000000000" pitchFamily="2" charset="-127"/>
                        </a:rPr>
                        <a:t>진석진</a:t>
                      </a:r>
                      <a:endParaRPr lang="ko-KR" altLang="en-US" sz="800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latin typeface="HancomEQN" panose="02000000000000000000" pitchFamily="2" charset="-127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dirty="0" err="1">
                          <a:latin typeface="HancomEQN" panose="02000000000000000000" pitchFamily="2" charset="-127"/>
                          <a:ea typeface="HancomEQN" panose="02000000000000000000" pitchFamily="2" charset="-127"/>
                        </a:rPr>
                        <a:t>임장빈</a:t>
                      </a:r>
                      <a:endParaRPr lang="ko-KR" altLang="en-US" sz="800" dirty="0">
                        <a:latin typeface="HancomEQN" panose="02000000000000000000" pitchFamily="2" charset="-127"/>
                        <a:ea typeface="HancomEQN" panose="02000000000000000000" pitchFamily="2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latin typeface="HancomEQN" panose="02000000000000000000" pitchFamily="2" charset="-127"/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800" dirty="0">
                          <a:latin typeface="HancomEQN" panose="02000000000000000000" pitchFamily="2" charset="-127"/>
                          <a:ea typeface="HancomEQN" panose="02000000000000000000" pitchFamily="2" charset="-127"/>
                        </a:rPr>
                        <a:t>  모두</a:t>
                      </a:r>
                      <a:endParaRPr sz="800" dirty="0">
                        <a:latin typeface="HancomEQN" panose="02000000000000000000" pitchFamily="2" charset="-12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 dirty="0">
                        <a:latin typeface="HancomEQN" panose="02000000000000000000" pitchFamily="2" charset="-127"/>
                      </a:endParaRPr>
                    </a:p>
                  </a:txBody>
                  <a:tcPr marL="91425" marR="91425" marT="91425" marB="91425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Thank</a:t>
            </a:r>
            <a:r>
              <a:rPr lang="en-US" altLang="ko-KR" sz="40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바탕" panose="02030600000101010101" pitchFamily="18" charset="-127"/>
                <a:ea typeface="Yoon 윤고딕 520_TT"/>
              </a:rPr>
              <a:t> you</a:t>
            </a:r>
            <a:endParaRPr lang="en-US" altLang="ko-KR" sz="4000" b="1" dirty="0">
              <a:solidFill>
                <a:schemeClr val="bg1">
                  <a:lumMod val="95000"/>
                </a:schemeClr>
              </a:solidFill>
              <a:latin typeface="바탕" panose="02030600000101010101" pitchFamily="18" charset="-127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INDEX</a:t>
            </a:r>
            <a:endParaRPr lang="en-US" altLang="ko-KR" sz="4700" b="1" dirty="0"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1988840"/>
            <a:ext cx="3760493" cy="3023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연구목적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게임소개 및 특징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게임방법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개발환경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개인별 준비 현황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기술적 요소 및 중점 연구분야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타 게임과의 비교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개발일정 및 구성원 역할 분담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CrePAS</a:t>
            </a:r>
            <a:r>
              <a:rPr lang="en-US" altLang="ko-KR" sz="7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 6</a:t>
            </a:r>
            <a:r>
              <a:rPr lang="en-US" altLang="ko-KR" sz="700" baseline="300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th</a:t>
            </a:r>
            <a:r>
              <a:rPr lang="en-US" altLang="ko-KR" sz="7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667544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HancomEQN" panose="02000000000000000000" pitchFamily="2" charset="-127"/>
              <a:ea typeface="HancomEQN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620776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연구목적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1679322"/>
            <a:ext cx="626469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유니티를 활용하여 게임 제작 </a:t>
            </a:r>
            <a:endParaRPr lang="en-US" altLang="ko-KR" sz="20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ko-KR" altLang="en-US" sz="20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  <a:p>
            <a:pPr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 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    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플레이어간 실시간 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PVP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등 멀티환경 구현</a:t>
            </a: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  <a:p>
            <a:pPr>
              <a:defRPr/>
            </a:pP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  <a:p>
            <a:pPr>
              <a:defRPr/>
            </a:pP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그래픽 기술 구현 </a:t>
            </a:r>
            <a:endParaRPr lang="en-US" altLang="ko-KR" sz="20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ko-KR" altLang="en-US" sz="20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  <a:p>
            <a:pPr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     -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모델링과 애니메이션에 대한 이해 </a:t>
            </a: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  <a:p>
            <a:pPr>
              <a:defRPr/>
            </a:pP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  <a:p>
            <a:pPr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     - </a:t>
            </a:r>
            <a:r>
              <a:rPr lang="en-US" altLang="ko-KR" sz="14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zbrush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, 3D max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에 대한 이해</a:t>
            </a:r>
            <a:endParaRPr lang="en-US" altLang="ko-KR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01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01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667543"/>
            <a:ext cx="2880320" cy="52321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HancomEQN" panose="02000000000000000000" pitchFamily="2" charset="-127"/>
              <a:ea typeface="HancomEQN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673532"/>
            <a:ext cx="3096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게임소개</a:t>
            </a:r>
            <a:r>
              <a:rPr lang="en-US" altLang="ko-KR" sz="28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(</a:t>
            </a:r>
            <a:r>
              <a:rPr lang="ko-KR" altLang="en-US" sz="28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장르</a:t>
            </a:r>
            <a:r>
              <a:rPr lang="en-US" altLang="ko-KR" sz="28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)</a:t>
            </a:r>
            <a:r>
              <a:rPr lang="ko-KR" altLang="en-US" sz="28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 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ACF594-C15C-47FC-91E0-6CD0C5918AF5}"/>
              </a:ext>
            </a:extLst>
          </p:cNvPr>
          <p:cNvGrpSpPr/>
          <p:nvPr/>
        </p:nvGrpSpPr>
        <p:grpSpPr>
          <a:xfrm>
            <a:off x="2697783" y="1658135"/>
            <a:ext cx="4657009" cy="4147129"/>
            <a:chOff x="2465885" y="1632702"/>
            <a:chExt cx="4657009" cy="4147129"/>
          </a:xfrm>
        </p:grpSpPr>
        <p:sp>
          <p:nvSpPr>
            <p:cNvPr id="24" name="TextBox 70">
              <a:extLst>
                <a:ext uri="{FF2B5EF4-FFF2-40B4-BE49-F238E27FC236}">
                  <a16:creationId xmlns:a16="http://schemas.microsoft.com/office/drawing/2014/main" id="{C79BB468-187F-4932-B371-71D15A123C17}"/>
                </a:ext>
              </a:extLst>
            </p:cNvPr>
            <p:cNvSpPr txBox="1"/>
            <p:nvPr/>
          </p:nvSpPr>
          <p:spPr>
            <a:xfrm>
              <a:off x="5716737" y="2775584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ancomEQN" panose="02000000000000000000" pitchFamily="2" charset="-127"/>
                  <a:ea typeface="HancomEQN" panose="02000000000000000000" pitchFamily="2" charset="-127"/>
                  <a:cs typeface="Arial" panose="020B0604020202020204" pitchFamily="34" charset="0"/>
                </a:rPr>
                <a:t>오펜스</a:t>
              </a:r>
              <a:endParaRPr lang="ko-KR" altLang="en-US" sz="1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ancomEQN" panose="02000000000000000000" pitchFamily="2" charset="-127"/>
                <a:ea typeface="HancomEQN" panose="020000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71">
              <a:extLst>
                <a:ext uri="{FF2B5EF4-FFF2-40B4-BE49-F238E27FC236}">
                  <a16:creationId xmlns:a16="http://schemas.microsoft.com/office/drawing/2014/main" id="{BDA4A393-ECDC-4C35-BF84-928206C8C3DC}"/>
                </a:ext>
              </a:extLst>
            </p:cNvPr>
            <p:cNvSpPr txBox="1"/>
            <p:nvPr/>
          </p:nvSpPr>
          <p:spPr>
            <a:xfrm>
              <a:off x="3129524" y="2775584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ancomEQN" panose="02000000000000000000" pitchFamily="2" charset="-127"/>
                  <a:ea typeface="HancomEQN" panose="02000000000000000000" pitchFamily="2" charset="-127"/>
                  <a:cs typeface="Arial" panose="020B0604020202020204" pitchFamily="34" charset="0"/>
                </a:rPr>
                <a:t>디펜스</a:t>
              </a:r>
              <a:r>
                <a:rPr lang="en-US" altLang="ko-KR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ancomEQN" panose="02000000000000000000" pitchFamily="2" charset="-127"/>
                  <a:ea typeface="HancomEQN" panose="02000000000000000000" pitchFamily="2" charset="-127"/>
                  <a:cs typeface="Arial" panose="020B0604020202020204" pitchFamily="34" charset="0"/>
                </a:rPr>
                <a:t>	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ancomEQN" panose="02000000000000000000" pitchFamily="2" charset="-127"/>
                <a:ea typeface="HancomEQN" panose="020000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80">
              <a:extLst>
                <a:ext uri="{FF2B5EF4-FFF2-40B4-BE49-F238E27FC236}">
                  <a16:creationId xmlns:a16="http://schemas.microsoft.com/office/drawing/2014/main" id="{57647374-E6C9-49C9-ACE9-582BCEF36E5D}"/>
                </a:ext>
              </a:extLst>
            </p:cNvPr>
            <p:cNvSpPr txBox="1"/>
            <p:nvPr/>
          </p:nvSpPr>
          <p:spPr>
            <a:xfrm>
              <a:off x="3228107" y="4906775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ancomEQN" panose="02000000000000000000" pitchFamily="2" charset="-127"/>
                  <a:ea typeface="HancomEQN" panose="02000000000000000000" pitchFamily="2" charset="-127"/>
                  <a:cs typeface="Arial" panose="020B0604020202020204" pitchFamily="34" charset="0"/>
                </a:rPr>
                <a:t>PVP</a:t>
              </a:r>
              <a:endParaRPr lang="ko-KR" altLang="en-US" sz="1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ancomEQN" panose="02000000000000000000" pitchFamily="2" charset="-127"/>
                <a:ea typeface="HancomEQN" panose="020000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30" name="TextBox 82">
              <a:extLst>
                <a:ext uri="{FF2B5EF4-FFF2-40B4-BE49-F238E27FC236}">
                  <a16:creationId xmlns:a16="http://schemas.microsoft.com/office/drawing/2014/main" id="{59BA57D6-E7B2-4B89-8404-CC8F60F16A5D}"/>
                </a:ext>
              </a:extLst>
            </p:cNvPr>
            <p:cNvSpPr txBox="1"/>
            <p:nvPr/>
          </p:nvSpPr>
          <p:spPr>
            <a:xfrm>
              <a:off x="2465885" y="3122217"/>
              <a:ext cx="2069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ancomEQN" panose="02000000000000000000" pitchFamily="2" charset="-127"/>
                  <a:ea typeface="HancomEQN" panose="02000000000000000000" pitchFamily="2" charset="-127"/>
                  <a:cs typeface="Arial" panose="020B0604020202020204" pitchFamily="34" charset="0"/>
                </a:rPr>
                <a:t>용사의 공격을 막아라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ancomEQN" panose="02000000000000000000" pitchFamily="2" charset="-127"/>
                  <a:ea typeface="HancomEQN" panose="02000000000000000000" pitchFamily="2" charset="-127"/>
                  <a:cs typeface="Arial" panose="020B0604020202020204" pitchFamily="34" charset="0"/>
                </a:rPr>
                <a:t>!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ancomEQN" panose="02000000000000000000" pitchFamily="2" charset="-127"/>
                <a:ea typeface="HancomEQN" panose="020000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31" name="TextBox 83">
              <a:extLst>
                <a:ext uri="{FF2B5EF4-FFF2-40B4-BE49-F238E27FC236}">
                  <a16:creationId xmlns:a16="http://schemas.microsoft.com/office/drawing/2014/main" id="{5F4D836C-BAE4-4563-A95E-0946440544AF}"/>
                </a:ext>
              </a:extLst>
            </p:cNvPr>
            <p:cNvSpPr txBox="1"/>
            <p:nvPr/>
          </p:nvSpPr>
          <p:spPr>
            <a:xfrm>
              <a:off x="5053097" y="3122217"/>
              <a:ext cx="2069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ancomEQN" panose="02000000000000000000" pitchFamily="2" charset="-127"/>
                  <a:ea typeface="HancomEQN" panose="02000000000000000000" pitchFamily="2" charset="-127"/>
                  <a:cs typeface="Arial" panose="020B0604020202020204" pitchFamily="34" charset="0"/>
                </a:rPr>
                <a:t>마왕의 성을 침략해라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ancomEQN" panose="02000000000000000000" pitchFamily="2" charset="-127"/>
                  <a:ea typeface="HancomEQN" panose="02000000000000000000" pitchFamily="2" charset="-127"/>
                  <a:cs typeface="Arial" panose="020B0604020202020204" pitchFamily="34" charset="0"/>
                </a:rPr>
                <a:t>!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ancomEQN" panose="02000000000000000000" pitchFamily="2" charset="-127"/>
                <a:ea typeface="HancomEQN" panose="020000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84">
              <a:extLst>
                <a:ext uri="{FF2B5EF4-FFF2-40B4-BE49-F238E27FC236}">
                  <a16:creationId xmlns:a16="http://schemas.microsoft.com/office/drawing/2014/main" id="{C50D4D66-4AFE-4B66-BE6E-4FFCA3B3EA2A}"/>
                </a:ext>
              </a:extLst>
            </p:cNvPr>
            <p:cNvSpPr txBox="1"/>
            <p:nvPr/>
          </p:nvSpPr>
          <p:spPr>
            <a:xfrm>
              <a:off x="2555652" y="5256611"/>
              <a:ext cx="18902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ancomEQN" panose="02000000000000000000" pitchFamily="2" charset="-127"/>
                  <a:ea typeface="HancomEQN" panose="02000000000000000000" pitchFamily="2" charset="-127"/>
                  <a:cs typeface="Arial" panose="020B0604020202020204" pitchFamily="34" charset="0"/>
                </a:rPr>
                <a:t>침략하려는 자와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ancomEQN" panose="02000000000000000000" pitchFamily="2" charset="-127"/>
                <a:ea typeface="HancomEQN" panose="02000000000000000000" pitchFamily="2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ancomEQN" panose="02000000000000000000" pitchFamily="2" charset="-127"/>
                  <a:ea typeface="HancomEQN" panose="02000000000000000000" pitchFamily="2" charset="-127"/>
                  <a:cs typeface="Arial" panose="020B0604020202020204" pitchFamily="34" charset="0"/>
                </a:rPr>
                <a:t>막으려는 자의 싸움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ancomEQN" panose="02000000000000000000" pitchFamily="2" charset="-127"/>
                  <a:ea typeface="HancomEQN" panose="02000000000000000000" pitchFamily="2" charset="-127"/>
                  <a:cs typeface="Arial" panose="020B0604020202020204" pitchFamily="34" charset="0"/>
                </a:rPr>
                <a:t>!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ancomEQN" panose="02000000000000000000" pitchFamily="2" charset="-127"/>
                <a:ea typeface="HancomEQN" panose="02000000000000000000" pitchFamily="2" charset="-127"/>
                <a:cs typeface="Arial" panose="020B0604020202020204" pitchFamily="34" charset="0"/>
              </a:endParaRPr>
            </a:p>
          </p:txBody>
        </p: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6CFE80F7-788A-4C97-A723-3CC619514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005" y="3779887"/>
              <a:ext cx="1171548" cy="117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>
              <a:extLst>
                <a:ext uri="{FF2B5EF4-FFF2-40B4-BE49-F238E27FC236}">
                  <a16:creationId xmlns:a16="http://schemas.microsoft.com/office/drawing/2014/main" id="{912E8AD7-D834-4C5A-B026-11E653DA1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729" y="1632702"/>
              <a:ext cx="888099" cy="1184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5">
              <a:extLst>
                <a:ext uri="{FF2B5EF4-FFF2-40B4-BE49-F238E27FC236}">
                  <a16:creationId xmlns:a16="http://schemas.microsoft.com/office/drawing/2014/main" id="{028F506E-4001-4625-B62B-4210CE170F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6866" y="1692153"/>
              <a:ext cx="1022252" cy="102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86">
              <a:extLst>
                <a:ext uri="{FF2B5EF4-FFF2-40B4-BE49-F238E27FC236}">
                  <a16:creationId xmlns:a16="http://schemas.microsoft.com/office/drawing/2014/main" id="{A2F27515-4A75-4194-8572-FE1AD536DBC9}"/>
                </a:ext>
              </a:extLst>
            </p:cNvPr>
            <p:cNvSpPr txBox="1"/>
            <p:nvPr/>
          </p:nvSpPr>
          <p:spPr>
            <a:xfrm>
              <a:off x="5960868" y="525661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ancomEQN" panose="02000000000000000000" pitchFamily="2" charset="-127"/>
                <a:ea typeface="HancomEQN" panose="02000000000000000000" pitchFamily="2" charset="-127"/>
                <a:cs typeface="Arial" panose="020B0604020202020204" pitchFamily="34" charset="0"/>
              </a:endParaRPr>
            </a:p>
          </p:txBody>
        </p:sp>
        <p:sp>
          <p:nvSpPr>
            <p:cNvPr id="43" name="TextBox 89">
              <a:extLst>
                <a:ext uri="{FF2B5EF4-FFF2-40B4-BE49-F238E27FC236}">
                  <a16:creationId xmlns:a16="http://schemas.microsoft.com/office/drawing/2014/main" id="{70F55B4A-443D-46B7-A2C6-FBA67B8445E2}"/>
                </a:ext>
              </a:extLst>
            </p:cNvPr>
            <p:cNvSpPr txBox="1"/>
            <p:nvPr/>
          </p:nvSpPr>
          <p:spPr>
            <a:xfrm>
              <a:off x="5809713" y="4918057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ancomEQN" panose="02000000000000000000" pitchFamily="2" charset="-127"/>
                  <a:ea typeface="HancomEQN" panose="02000000000000000000" pitchFamily="2" charset="-127"/>
                  <a:cs typeface="Arial" panose="020B0604020202020204" pitchFamily="34" charset="0"/>
                </a:rPr>
                <a:t>전략</a:t>
              </a:r>
            </a:p>
          </p:txBody>
        </p:sp>
        <p:sp>
          <p:nvSpPr>
            <p:cNvPr id="44" name="TextBox 95">
              <a:extLst>
                <a:ext uri="{FF2B5EF4-FFF2-40B4-BE49-F238E27FC236}">
                  <a16:creationId xmlns:a16="http://schemas.microsoft.com/office/drawing/2014/main" id="{372AFE4D-8016-4E46-84F7-084AE4121FF1}"/>
                </a:ext>
              </a:extLst>
            </p:cNvPr>
            <p:cNvSpPr txBox="1"/>
            <p:nvPr/>
          </p:nvSpPr>
          <p:spPr>
            <a:xfrm>
              <a:off x="5108108" y="5256611"/>
              <a:ext cx="18902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ancomEQN" panose="02000000000000000000" pitchFamily="2" charset="-127"/>
                  <a:ea typeface="HancomEQN" panose="02000000000000000000" pitchFamily="2" charset="-127"/>
                  <a:cs typeface="Arial" panose="020B0604020202020204" pitchFamily="34" charset="0"/>
                </a:rPr>
                <a:t>다양한 기물과 전략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ancomEQN" panose="02000000000000000000" pitchFamily="2" charset="-127"/>
                  <a:ea typeface="HancomEQN" panose="02000000000000000000" pitchFamily="2" charset="-127"/>
                  <a:cs typeface="Arial" panose="020B0604020202020204" pitchFamily="34" charset="0"/>
                </a:rPr>
                <a:t>!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ancomEQN" panose="02000000000000000000" pitchFamily="2" charset="-127"/>
                <a:ea typeface="HancomEQN" panose="02000000000000000000" pitchFamily="2" charset="-127"/>
                <a:cs typeface="Arial" panose="020B0604020202020204" pitchFamily="34" charset="0"/>
              </a:endParaRPr>
            </a:p>
          </p:txBody>
        </p:sp>
        <p:pic>
          <p:nvPicPr>
            <p:cNvPr id="45" name="Picture 8">
              <a:extLst>
                <a:ext uri="{FF2B5EF4-FFF2-40B4-BE49-F238E27FC236}">
                  <a16:creationId xmlns:a16="http://schemas.microsoft.com/office/drawing/2014/main" id="{EA57A2D3-C699-4053-8CAB-EE9AB26C71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497" y="3789040"/>
              <a:ext cx="1110996" cy="1110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01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667544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HancomEQN" panose="02000000000000000000" pitchFamily="2" charset="-127"/>
              <a:ea typeface="HancomEQN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01524"/>
            <a:ext cx="32295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게임소개 및 특징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183394"/>
            <a:ext cx="2754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플랫폼 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: PC</a:t>
            </a:r>
            <a:endParaRPr lang="en-US" altLang="ko-KR" sz="1400" dirty="0"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728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게임소개 및 특징</a:t>
            </a:r>
            <a:endParaRPr lang="ko-KR" altLang="en-US" sz="1400" dirty="0"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B6754A8-91E7-4232-AA18-7CE928027653}"/>
              </a:ext>
            </a:extLst>
          </p:cNvPr>
          <p:cNvGrpSpPr/>
          <p:nvPr/>
        </p:nvGrpSpPr>
        <p:grpSpPr>
          <a:xfrm>
            <a:off x="899592" y="1819563"/>
            <a:ext cx="7920880" cy="4939814"/>
            <a:chOff x="968224" y="1437992"/>
            <a:chExt cx="7920880" cy="4939814"/>
          </a:xfrm>
        </p:grpSpPr>
        <p:sp>
          <p:nvSpPr>
            <p:cNvPr id="23" name="TextBox 22"/>
            <p:cNvSpPr txBox="1"/>
            <p:nvPr/>
          </p:nvSpPr>
          <p:spPr>
            <a:xfrm>
              <a:off x="968224" y="1437992"/>
              <a:ext cx="7920880" cy="49398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  <a:p>
              <a:pPr>
                <a:defRPr/>
              </a:pP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           플레이어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1(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용사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)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 시점                          플레이어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2(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마왕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)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 시점</a:t>
              </a:r>
              <a:endPara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  <a:p>
              <a:pPr>
                <a:defRPr/>
              </a:pPr>
              <a:endPara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  <a:p>
              <a:pPr>
                <a:defRPr/>
              </a:pPr>
              <a:endPara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  <a:p>
              <a:pPr>
                <a:defRPr/>
              </a:pPr>
              <a:endPara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  <a:p>
              <a:pPr>
                <a:defRPr/>
              </a:pPr>
              <a:endPara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  <a:p>
              <a:pPr>
                <a:defRPr/>
              </a:pPr>
              <a:endPara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  <a:p>
              <a:pPr>
                <a:defRPr/>
              </a:pPr>
              <a:endPara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  <a:p>
              <a:pPr>
                <a:defRPr/>
              </a:pPr>
              <a:endPara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  <a:p>
              <a:pPr>
                <a:defRPr/>
              </a:pPr>
              <a:endPara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  <a:p>
              <a:pPr>
                <a:defRPr/>
              </a:pPr>
              <a:endPara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  <a:p>
              <a:pPr>
                <a:defRPr/>
              </a:pPr>
              <a:endPara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  <a:p>
              <a:pPr>
                <a:defRPr/>
              </a:pPr>
              <a:endPara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  <a:p>
              <a:pPr>
                <a:defRPr/>
              </a:pPr>
              <a:endPara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  <a:p>
              <a:pPr>
                <a:defRPr/>
              </a:pP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             &lt;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그림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1&gt; 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게임 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‘</a:t>
              </a:r>
              <a:r>
                <a:rPr lang="ko-KR" altLang="en-US" sz="1400" dirty="0" err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건즈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’                      &lt;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그림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2&gt; 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게임 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’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하데스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’</a:t>
              </a:r>
            </a:p>
            <a:p>
              <a:pPr>
                <a:defRPr/>
              </a:pPr>
              <a:endPara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  <a:p>
              <a:pPr>
                <a:defRPr/>
              </a:pPr>
              <a:endPara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타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 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게임과 다르게 맞붙는 두 플레이어들이 다른 시점으로 플레이 한다는 점이 차별적 입니다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.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 err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오펜스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(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용사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)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플레이어는 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TPS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게임의 시점인 </a:t>
              </a:r>
              <a:r>
                <a:rPr lang="ko-KR" altLang="en-US" sz="1400" dirty="0" err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숄더뷰를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,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 디펜스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(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마왕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)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플레이어는 한눈에 모든 상황을 </a:t>
              </a:r>
              <a:r>
                <a:rPr lang="ko-KR" altLang="en-US" sz="1400" dirty="0" err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내려다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 볼 수 있는 </a:t>
              </a:r>
              <a:r>
                <a:rPr lang="ko-KR" altLang="en-US" sz="1400" dirty="0" err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탑뷰</a:t>
              </a:r>
              <a:r>
                <a:rPr lang="ko-KR" altLang="en-US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 시점으로 게임을 진행합니다</a:t>
              </a:r>
              <a:r>
                <a:rPr lang="en-US" altLang="ko-KR" sz="1400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ancomEQN" panose="02000000000000000000" pitchFamily="2" charset="-127"/>
                  <a:ea typeface="Yoon 윤고딕 520_TT"/>
                </a:rPr>
                <a:t>.</a:t>
              </a:r>
            </a:p>
            <a:p>
              <a:pPr>
                <a:defRPr/>
              </a:pPr>
              <a:endPara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043608" y="1988840"/>
              <a:ext cx="3673199" cy="2304256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004048" y="1988840"/>
              <a:ext cx="3709458" cy="230425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01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667544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HancomEQN" panose="02000000000000000000" pitchFamily="2" charset="-127"/>
              <a:ea typeface="HancomEQN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620688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게임방법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181822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3AD68-D120-4F81-A55D-5CFB22B2D211}"/>
              </a:ext>
            </a:extLst>
          </p:cNvPr>
          <p:cNvSpPr txBox="1"/>
          <p:nvPr/>
        </p:nvSpPr>
        <p:spPr>
          <a:xfrm>
            <a:off x="1115615" y="1586989"/>
            <a:ext cx="7596873" cy="3763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게임 승리</a:t>
            </a:r>
            <a:r>
              <a:rPr lang="en-US" altLang="ko-KR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 / </a:t>
            </a:r>
            <a:r>
              <a:rPr lang="ko-KR" altLang="en-US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패배 조건</a:t>
            </a:r>
            <a:endParaRPr lang="en-US" altLang="ko-KR" sz="11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용사 플레이 유저는 제한시간</a:t>
            </a:r>
            <a:r>
              <a:rPr lang="en-US" altLang="ko-KR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(5</a:t>
            </a: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분</a:t>
            </a:r>
            <a:r>
              <a:rPr lang="en-US" altLang="ko-KR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)</a:t>
            </a: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내로 몬스터와 함정들을 격파하고 마왕을 </a:t>
            </a:r>
            <a:r>
              <a:rPr lang="ko-KR" altLang="en-US" sz="11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포휙하면</a:t>
            </a: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 게임에서 승리합니다</a:t>
            </a:r>
            <a:r>
              <a:rPr lang="en-US" altLang="ko-KR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마왕 플레이 유저는 제한시간동안 용사를 저지하면 승리합니다</a:t>
            </a:r>
            <a:r>
              <a:rPr lang="en-US" altLang="ko-KR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마왕 플레이 유저는 용사 플레이 유저를 전투불능 상태로 만들면 승리합니다</a:t>
            </a:r>
            <a:r>
              <a:rPr lang="en-US" altLang="ko-KR" sz="11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.</a:t>
            </a:r>
          </a:p>
          <a:p>
            <a:pPr>
              <a:lnSpc>
                <a:spcPct val="200000"/>
              </a:lnSpc>
              <a:defRPr/>
            </a:pP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게임 컨셉</a:t>
            </a:r>
            <a:endParaRPr lang="ko-KR" altLang="en-US" sz="11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멀티 플레이 방식의 전략 </a:t>
            </a:r>
            <a:r>
              <a:rPr lang="en-US" altLang="ko-KR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PVP </a:t>
            </a: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액션게임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용사 플레이어는 배치된 적과의 전투 및 방해 요소 격파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2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마왕 플레이어의 기물 활용의 전략적 플레이</a:t>
            </a:r>
            <a:endParaRPr lang="en-US" altLang="ko-KR" sz="12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ancomEQN" panose="02000000000000000000" pitchFamily="2" charset="-127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01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-9283" y="23042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07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08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09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5" name="직사각형 6"/>
          <p:cNvSpPr/>
          <p:nvPr/>
        </p:nvSpPr>
        <p:spPr>
          <a:xfrm>
            <a:off x="899592" y="667544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HancomEQN" panose="02000000000000000000" pitchFamily="2" charset="-127"/>
              <a:ea typeface="HancomEQN" panose="020000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568" y="620688"/>
            <a:ext cx="32295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개발환경</a:t>
            </a:r>
            <a:endParaRPr lang="en-US" altLang="ko-KR" sz="28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32C611-928D-454C-A69D-6C50229F02A1}"/>
              </a:ext>
            </a:extLst>
          </p:cNvPr>
          <p:cNvGrpSpPr/>
          <p:nvPr/>
        </p:nvGrpSpPr>
        <p:grpSpPr>
          <a:xfrm>
            <a:off x="1691680" y="1679322"/>
            <a:ext cx="6591367" cy="4084101"/>
            <a:chOff x="1691680" y="1285393"/>
            <a:chExt cx="6591367" cy="408410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691680" y="1285393"/>
              <a:ext cx="1944803" cy="1541091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806554" y="1323357"/>
              <a:ext cx="2959138" cy="124092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878778" y="3502104"/>
              <a:ext cx="1787258" cy="167346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499992" y="3397819"/>
              <a:ext cx="3783055" cy="19716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800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개인별 준비 현황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0" y="325840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09</a:t>
            </a:r>
          </a:p>
        </p:txBody>
      </p:sp>
      <p:graphicFrame>
        <p:nvGraphicFramePr>
          <p:cNvPr id="52" name="Google Shape;205;p25"/>
          <p:cNvGraphicFramePr/>
          <p:nvPr>
            <p:extLst>
              <p:ext uri="{D42A27DB-BD31-4B8C-83A1-F6EECF244321}">
                <p14:modId xmlns:p14="http://schemas.microsoft.com/office/powerpoint/2010/main" val="1887150263"/>
              </p:ext>
            </p:extLst>
          </p:nvPr>
        </p:nvGraphicFramePr>
        <p:xfrm>
          <a:off x="899592" y="1402512"/>
          <a:ext cx="8200005" cy="3898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3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3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최준영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 dirty="0" err="1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진석진</a:t>
                      </a:r>
                      <a:endParaRPr lang="ko-KR" altLang="en-US" sz="2400" b="1" dirty="0">
                        <a:latin typeface="HancomEQN" panose="02000000000000000000" pitchFamily="2" charset="-127"/>
                        <a:ea typeface="HancomEQN" panose="02000000000000000000" pitchFamily="2" charset="-127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 dirty="0" err="1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임장빈</a:t>
                      </a:r>
                      <a:endParaRPr lang="ko-KR" altLang="en-US" sz="2400" b="1" dirty="0">
                        <a:latin typeface="HancomEQN" panose="02000000000000000000" pitchFamily="2" charset="-127"/>
                        <a:ea typeface="HancomEQN" panose="02000000000000000000" pitchFamily="2" charset="-127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879"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C, C++프로그래밍 수강</a:t>
                      </a:r>
                      <a:endParaRPr lang="en-US" altLang="ko" sz="1500" dirty="0">
                        <a:latin typeface="HancomEQN" panose="02000000000000000000" pitchFamily="2" charset="-127"/>
                        <a:ea typeface="HancomEQN" panose="02000000000000000000" pitchFamily="2" charset="-127"/>
                        <a:cs typeface="맑은 고딕"/>
                        <a:sym typeface="맑은 고딕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endParaRPr lang="ko" sz="1500" dirty="0">
                        <a:latin typeface="HancomEQN" panose="02000000000000000000" pitchFamily="2" charset="-127"/>
                        <a:ea typeface="HancomEQN" panose="02000000000000000000" pitchFamily="2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컴퓨터 그래픽스</a:t>
                      </a:r>
                      <a:r>
                        <a:rPr lang="en-US" altLang="ko-KR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 수강</a:t>
                      </a:r>
                      <a:endParaRPr lang="en-US" altLang="ko-KR" sz="1500" dirty="0">
                        <a:latin typeface="HancomEQN" panose="02000000000000000000" pitchFamily="2" charset="-127"/>
                        <a:ea typeface="HancomEQN" panose="02000000000000000000" pitchFamily="2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" sz="1500" dirty="0">
                        <a:latin typeface="HancomEQN" panose="02000000000000000000" pitchFamily="2" charset="-127"/>
                        <a:ea typeface="HancomEQN" panose="02000000000000000000" pitchFamily="2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 수강</a:t>
                      </a:r>
                      <a:endParaRPr lang="en-US" altLang="ko-KR" sz="1500" dirty="0">
                        <a:latin typeface="HancomEQN" panose="02000000000000000000" pitchFamily="2" charset="-127"/>
                        <a:ea typeface="HancomEQN" panose="02000000000000000000" pitchFamily="2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500" dirty="0">
                        <a:latin typeface="HancomEQN" panose="02000000000000000000" pitchFamily="2" charset="-127"/>
                        <a:ea typeface="HancomEQN" panose="02000000000000000000" pitchFamily="2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 수강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r>
                        <a:rPr lang="ko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C, C++프로그래밍 수강</a:t>
                      </a:r>
                      <a:endParaRPr lang="en-US" altLang="ko" sz="1500" dirty="0">
                        <a:latin typeface="HancomEQN" panose="02000000000000000000" pitchFamily="2" charset="-127"/>
                        <a:ea typeface="HancomEQN" panose="02000000000000000000" pitchFamily="2" charset="-127"/>
                        <a:cs typeface="맑은 고딕"/>
                        <a:sym typeface="맑은 고딕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  <a:defRPr/>
                      </a:pPr>
                      <a:endParaRPr lang="ko" sz="1500" dirty="0">
                        <a:latin typeface="HancomEQN" panose="02000000000000000000" pitchFamily="2" charset="-127"/>
                        <a:ea typeface="HancomEQN" panose="02000000000000000000" pitchFamily="2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컴퓨터 그래픽스</a:t>
                      </a:r>
                      <a:r>
                        <a:rPr lang="en-US" altLang="ko-KR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 수강</a:t>
                      </a:r>
                      <a:endParaRPr lang="en-US" altLang="ko-KR" sz="1500" dirty="0">
                        <a:latin typeface="HancomEQN" panose="02000000000000000000" pitchFamily="2" charset="-127"/>
                        <a:ea typeface="HancomEQN" panose="02000000000000000000" pitchFamily="2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500" dirty="0">
                        <a:latin typeface="HancomEQN" panose="02000000000000000000" pitchFamily="2" charset="-127"/>
                        <a:ea typeface="HancomEQN" panose="02000000000000000000" pitchFamily="2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 수강</a:t>
                      </a:r>
                      <a:endParaRPr lang="en-US" altLang="ko-KR" sz="1500" dirty="0">
                        <a:latin typeface="HancomEQN" panose="02000000000000000000" pitchFamily="2" charset="-127"/>
                        <a:ea typeface="HancomEQN" panose="02000000000000000000" pitchFamily="2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500" dirty="0">
                        <a:latin typeface="HancomEQN" panose="02000000000000000000" pitchFamily="2" charset="-127"/>
                        <a:ea typeface="HancomEQN" panose="02000000000000000000" pitchFamily="2" charset="-127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 dirty="0">
                          <a:latin typeface="HancomEQN" panose="02000000000000000000" pitchFamily="2" charset="-127"/>
                          <a:ea typeface="HancomEQN" panose="02000000000000000000" pitchFamily="2" charset="-127"/>
                          <a:cs typeface="맑은 고딕"/>
                          <a:sym typeface="맑은 고딕"/>
                        </a:rPr>
                        <a:t> 수강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500" dirty="0">
                        <a:solidFill>
                          <a:schemeClr val="dk1"/>
                        </a:solidFill>
                        <a:latin typeface="HancomEQN" panose="02000000000000000000" pitchFamily="2" charset="-127"/>
                        <a:ea typeface="HancomEQN" panose="02000000000000000000" pitchFamily="2" charset="-127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940742" y="4860607"/>
            <a:ext cx="1944216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HancomEQN" panose="02000000000000000000" pitchFamily="2" charset="-127"/>
                <a:ea typeface="HancomEQN" panose="02000000000000000000" pitchFamily="2" charset="-127"/>
              </a:rPr>
              <a:t>최적화</a:t>
            </a: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0"/>
            <a:ext cx="2592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ancomEQN" panose="02000000000000000000" pitchFamily="2" charset="-127"/>
                <a:ea typeface="Yoon 윤고딕 520_TT"/>
              </a:rPr>
              <a:t>기술적 요소 및 중점 연구분야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0" y="3724435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ancomEQN" panose="02000000000000000000" pitchFamily="2" charset="-127"/>
                <a:ea typeface="HancomEQN" panose="02000000000000000000" pitchFamily="2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HancomEQN" panose="02000000000000000000" pitchFamily="2" charset="-127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ancomEQN" panose="02000000000000000000" pitchFamily="2" charset="-127"/>
                <a:ea typeface="Yoon 윤고딕 520_TT"/>
              </a:rPr>
              <a:t>09</a:t>
            </a:r>
          </a:p>
        </p:txBody>
      </p:sp>
      <p:sp>
        <p:nvSpPr>
          <p:cNvPr id="47" name="직사각형 6"/>
          <p:cNvSpPr/>
          <p:nvPr/>
        </p:nvSpPr>
        <p:spPr>
          <a:xfrm>
            <a:off x="1619672" y="1260157"/>
            <a:ext cx="1944216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HancomEQN" panose="02000000000000000000" pitchFamily="2" charset="-127"/>
                <a:ea typeface="HancomEQN" panose="02000000000000000000" pitchFamily="2" charset="-127"/>
              </a:rPr>
              <a:t>UI</a:t>
            </a:r>
          </a:p>
        </p:txBody>
      </p:sp>
      <p:sp>
        <p:nvSpPr>
          <p:cNvPr id="48" name="직사각형 6"/>
          <p:cNvSpPr/>
          <p:nvPr/>
        </p:nvSpPr>
        <p:spPr>
          <a:xfrm>
            <a:off x="5940742" y="1260157"/>
            <a:ext cx="1944216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HancomEQN" panose="02000000000000000000" pitchFamily="2" charset="-127"/>
                <a:ea typeface="HancomEQN" panose="02000000000000000000" pitchFamily="2" charset="-127"/>
              </a:rPr>
              <a:t>카메라</a:t>
            </a:r>
          </a:p>
        </p:txBody>
      </p:sp>
      <p:sp>
        <p:nvSpPr>
          <p:cNvPr id="49" name="직사각형 6"/>
          <p:cNvSpPr/>
          <p:nvPr/>
        </p:nvSpPr>
        <p:spPr>
          <a:xfrm>
            <a:off x="1620202" y="4860607"/>
            <a:ext cx="1944216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HancomEQN" panose="02000000000000000000" pitchFamily="2" charset="-127"/>
                <a:ea typeface="HancomEQN" panose="02000000000000000000" pitchFamily="2" charset="-127"/>
              </a:rPr>
              <a:t>상호작용</a:t>
            </a:r>
          </a:p>
        </p:txBody>
      </p:sp>
      <p:sp>
        <p:nvSpPr>
          <p:cNvPr id="50" name="직사각형 6"/>
          <p:cNvSpPr/>
          <p:nvPr/>
        </p:nvSpPr>
        <p:spPr>
          <a:xfrm>
            <a:off x="1620202" y="3060382"/>
            <a:ext cx="1944216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HancomEQN" panose="02000000000000000000" pitchFamily="2" charset="-127"/>
                <a:ea typeface="HancomEQN" panose="02000000000000000000" pitchFamily="2" charset="-127"/>
              </a:rPr>
              <a:t>서버</a:t>
            </a:r>
            <a:r>
              <a:rPr lang="en-US" altLang="ko-KR" dirty="0">
                <a:latin typeface="HancomEQN" panose="02000000000000000000" pitchFamily="2" charset="-127"/>
                <a:ea typeface="HancomEQN" panose="02000000000000000000" pitchFamily="2" charset="-127"/>
              </a:rPr>
              <a:t>(</a:t>
            </a:r>
            <a:r>
              <a:rPr lang="ko-KR" altLang="en-US" dirty="0">
                <a:latin typeface="HancomEQN" panose="02000000000000000000" pitchFamily="2" charset="-127"/>
                <a:ea typeface="HancomEQN" panose="02000000000000000000" pitchFamily="2" charset="-127"/>
              </a:rPr>
              <a:t>멀티</a:t>
            </a:r>
            <a:r>
              <a:rPr lang="en-US" altLang="ko-KR" dirty="0">
                <a:latin typeface="HancomEQN" panose="02000000000000000000" pitchFamily="2" charset="-127"/>
                <a:ea typeface="HancomEQN" panose="02000000000000000000" pitchFamily="2" charset="-127"/>
              </a:rPr>
              <a:t>)</a:t>
            </a:r>
          </a:p>
        </p:txBody>
      </p:sp>
      <p:sp>
        <p:nvSpPr>
          <p:cNvPr id="51" name="직사각형 6"/>
          <p:cNvSpPr/>
          <p:nvPr/>
        </p:nvSpPr>
        <p:spPr>
          <a:xfrm>
            <a:off x="5940742" y="3060382"/>
            <a:ext cx="1944216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HancomEQN" panose="02000000000000000000" pitchFamily="2" charset="-127"/>
                <a:ea typeface="HancomEQN" panose="02000000000000000000" pitchFamily="2" charset="-127"/>
              </a:rPr>
              <a:t>랜덤 맵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19670" y="1800225"/>
            <a:ext cx="31181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500" dirty="0" err="1">
                <a:latin typeface="HancomEQN" panose="02000000000000000000" pitchFamily="2" charset="-127"/>
                <a:ea typeface="HancomEQN" panose="02000000000000000000" pitchFamily="2" charset="-127"/>
              </a:rPr>
              <a:t>ㆍ진영에</a:t>
            </a:r>
            <a:r>
              <a:rPr lang="ko-KR" altLang="en-US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 따라 서로 다른</a:t>
            </a:r>
            <a:r>
              <a:rPr lang="en-US" altLang="ko-KR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 </a:t>
            </a:r>
            <a:r>
              <a:rPr lang="ko-KR" altLang="en-US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모습의 </a:t>
            </a:r>
          </a:p>
          <a:p>
            <a:pPr>
              <a:defRPr/>
            </a:pPr>
            <a:r>
              <a:rPr lang="en-US" altLang="ko-KR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UI</a:t>
            </a:r>
            <a:r>
              <a:rPr lang="ko-KR" altLang="en-US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와 기능들</a:t>
            </a:r>
            <a:r>
              <a:rPr lang="en-US" altLang="ko-KR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.</a:t>
            </a:r>
            <a:r>
              <a:rPr lang="ko-KR" altLang="en-US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12160" y="3600450"/>
            <a:ext cx="2996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 err="1">
                <a:latin typeface="HancomEQN" panose="02000000000000000000" pitchFamily="2" charset="-127"/>
                <a:ea typeface="HancomEQN" panose="02000000000000000000" pitchFamily="2" charset="-127"/>
              </a:rPr>
              <a:t>ㆍ매</a:t>
            </a:r>
            <a:r>
              <a:rPr lang="ko-KR" altLang="en-US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 게임마다 다른 거대한 미로 맵 생성</a:t>
            </a:r>
            <a:r>
              <a:rPr lang="en-US" altLang="ko-KR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12751" y="5400675"/>
            <a:ext cx="29961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 err="1">
                <a:latin typeface="HancomEQN" panose="02000000000000000000" pitchFamily="2" charset="-127"/>
                <a:ea typeface="HancomEQN" panose="02000000000000000000" pitchFamily="2" charset="-127"/>
              </a:rPr>
              <a:t>ㆍ불필요한</a:t>
            </a:r>
            <a:r>
              <a:rPr lang="ko-KR" altLang="en-US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 연산을 최소화</a:t>
            </a:r>
            <a:r>
              <a:rPr lang="en-US" altLang="ko-KR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20202" y="3600450"/>
            <a:ext cx="32398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 err="1">
                <a:latin typeface="HancomEQN" panose="02000000000000000000" pitchFamily="2" charset="-127"/>
                <a:ea typeface="HancomEQN" panose="02000000000000000000" pitchFamily="2" charset="-127"/>
              </a:rPr>
              <a:t>ㆍ실시간</a:t>
            </a:r>
            <a:r>
              <a:rPr lang="ko-KR" altLang="en-US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 </a:t>
            </a:r>
            <a:r>
              <a:rPr lang="en-US" altLang="ko-KR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PVP</a:t>
            </a:r>
            <a:r>
              <a:rPr lang="ko-KR" altLang="en-US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를 위하여 엔진에서 제공하는 서버 이용</a:t>
            </a:r>
            <a:r>
              <a:rPr lang="en-US" altLang="ko-KR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20202" y="5400675"/>
            <a:ext cx="32398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 err="1">
                <a:latin typeface="HancomEQN" panose="02000000000000000000" pitchFamily="2" charset="-127"/>
                <a:ea typeface="HancomEQN" panose="02000000000000000000" pitchFamily="2" charset="-127"/>
              </a:rPr>
              <a:t>ㆍ기물의</a:t>
            </a:r>
            <a:r>
              <a:rPr lang="ko-KR" altLang="en-US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 종류에 따른 장치 구현</a:t>
            </a:r>
            <a:r>
              <a:rPr lang="en-US" altLang="ko-KR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12751" y="1800225"/>
            <a:ext cx="272702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500" dirty="0" err="1">
                <a:latin typeface="HancomEQN" panose="02000000000000000000" pitchFamily="2" charset="-127"/>
                <a:ea typeface="HancomEQN" panose="02000000000000000000" pitchFamily="2" charset="-127"/>
              </a:rPr>
              <a:t>ㆍ오펜스에선</a:t>
            </a:r>
            <a:r>
              <a:rPr lang="ko-KR" altLang="en-US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 </a:t>
            </a:r>
            <a:r>
              <a:rPr lang="ko-KR" altLang="en-US" sz="1500" dirty="0" err="1">
                <a:latin typeface="HancomEQN" panose="02000000000000000000" pitchFamily="2" charset="-127"/>
                <a:ea typeface="HancomEQN" panose="02000000000000000000" pitchFamily="2" charset="-127"/>
              </a:rPr>
              <a:t>숄더</a:t>
            </a:r>
            <a:r>
              <a:rPr lang="ko-KR" altLang="en-US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 뷰</a:t>
            </a:r>
            <a:r>
              <a:rPr lang="en-US" altLang="ko-KR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,</a:t>
            </a:r>
          </a:p>
          <a:p>
            <a:pPr>
              <a:defRPr/>
            </a:pPr>
            <a:r>
              <a:rPr lang="ko-KR" altLang="en-US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디펜스에서 탑 뷰 동시 구현</a:t>
            </a:r>
            <a:r>
              <a:rPr lang="en-US" altLang="ko-KR" sz="1500" dirty="0">
                <a:latin typeface="HancomEQN" panose="02000000000000000000" pitchFamily="2" charset="-127"/>
                <a:ea typeface="HancomEQN" panose="02000000000000000000" pitchFamily="2" charset="-127"/>
              </a:rPr>
              <a:t>.</a:t>
            </a:r>
          </a:p>
          <a:p>
            <a:pPr>
              <a:defRPr/>
            </a:pPr>
            <a:endParaRPr lang="ko-KR" altLang="en-US" sz="1500" dirty="0">
              <a:latin typeface="HancomEQN" panose="02000000000000000000" pitchFamily="2" charset="-127"/>
              <a:ea typeface="HancomEQN" panose="020000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550</Words>
  <Application>Microsoft Office PowerPoint</Application>
  <PresentationFormat>화면 슬라이드 쇼(4:3)</PresentationFormat>
  <Paragraphs>221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휴먼옛체</vt:lpstr>
      <vt:lpstr>바탕</vt:lpstr>
      <vt:lpstr>HancomEQN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Hewlett-Packard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최준영</cp:lastModifiedBy>
  <cp:revision>145</cp:revision>
  <dcterms:created xsi:type="dcterms:W3CDTF">2013-09-05T09:43:46Z</dcterms:created>
  <dcterms:modified xsi:type="dcterms:W3CDTF">2020-12-04T12:21:42Z</dcterms:modified>
  <cp:version>1000.0000.01</cp:version>
</cp:coreProperties>
</file>