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8" r:id="rId7"/>
    <p:sldId id="273" r:id="rId8"/>
    <p:sldId id="270" r:id="rId9"/>
    <p:sldId id="272" r:id="rId10"/>
    <p:sldId id="261" r:id="rId11"/>
    <p:sldId id="262" r:id="rId12"/>
    <p:sldId id="263" r:id="rId13"/>
    <p:sldId id="264" r:id="rId14"/>
    <p:sldId id="265" r:id="rId15"/>
    <p:sldId id="275" r:id="rId16"/>
    <p:sldId id="266" r:id="rId17"/>
    <p:sldId id="267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HY강B" panose="02030600000101010101" pitchFamily="18" charset="-127"/>
      <p:regular r:id="rId22"/>
    </p:embeddedFont>
    <p:embeddedFont>
      <p:font typeface="HY강M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7" autoAdjust="0"/>
    <p:restoredTop sz="85342" autoAdjust="0"/>
  </p:normalViewPr>
  <p:slideViewPr>
    <p:cSldViewPr>
      <p:cViewPr varScale="1">
        <p:scale>
          <a:sx n="74" d="100"/>
          <a:sy n="74" d="100"/>
        </p:scale>
        <p:origin x="-1978" y="-23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fld id="{B58DAD3B-958E-4323-BF8C-2AD929E351BD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강M" panose="02030600000101010101" pitchFamily="18" charset="-127"/>
                <a:ea typeface="HY강M" panose="02030600000101010101" pitchFamily="18" charset="-127"/>
              </a:defRPr>
            </a:lvl1pPr>
          </a:lstStyle>
          <a:p>
            <a:fld id="{8B719A01-B2FD-4DD0-8CA8-547EB37FEF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 panose="02030600000101010101" pitchFamily="18" charset="-127"/>
        <a:ea typeface="HY강M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4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0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19A01-B2FD-4DD0-8CA8-547EB37FEF9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5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ko/png-oubjq" TargetMode="External"/><Relationship Id="rId3" Type="http://schemas.openxmlformats.org/officeDocument/2006/relationships/hyperlink" Target="https://www.pngegg.com/ko/png-wgjko" TargetMode="External"/><Relationship Id="rId7" Type="http://schemas.openxmlformats.org/officeDocument/2006/relationships/hyperlink" Target="https://www.pngegg.com/ko/png-nooda" TargetMode="External"/><Relationship Id="rId12" Type="http://schemas.openxmlformats.org/officeDocument/2006/relationships/hyperlink" Target="https://m.blog.naver.com/grooo02/222004731772" TargetMode="External"/><Relationship Id="rId2" Type="http://schemas.openxmlformats.org/officeDocument/2006/relationships/hyperlink" Target="https://www.pngegg.com/ko/png-bxf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egg.com/ko/png-itrdl" TargetMode="External"/><Relationship Id="rId11" Type="http://schemas.openxmlformats.org/officeDocument/2006/relationships/hyperlink" Target="https://www.pngegg.com/ko/png-yicos/download" TargetMode="External"/><Relationship Id="rId5" Type="http://schemas.openxmlformats.org/officeDocument/2006/relationships/hyperlink" Target="https://www.pngegg.com/ko/png-ehmwv" TargetMode="External"/><Relationship Id="rId10" Type="http://schemas.openxmlformats.org/officeDocument/2006/relationships/hyperlink" Target="https://m.blog.naver.com/PostView.nhn?blogId=achika0123&amp;logNo=221225641841&amp;proxyReferer=https:%2F%2Fwww.google.com%2F" TargetMode="External"/><Relationship Id="rId4" Type="http://schemas.openxmlformats.org/officeDocument/2006/relationships/hyperlink" Target="https://www.pngegg.com/ko/png-tiaot" TargetMode="External"/><Relationship Id="rId9" Type="http://schemas.openxmlformats.org/officeDocument/2006/relationships/hyperlink" Target="https://www.pngegg.com/ko/png-idxuy/down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873AD68-D120-4F81-A55D-5CFB22B2D211}"/>
              </a:ext>
            </a:extLst>
          </p:cNvPr>
          <p:cNvSpPr txBox="1"/>
          <p:nvPr/>
        </p:nvSpPr>
        <p:spPr>
          <a:xfrm>
            <a:off x="1115615" y="1586989"/>
            <a:ext cx="759687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승리</a:t>
            </a:r>
            <a:r>
              <a:rPr lang="en-US" altLang="ko-KR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/ </a:t>
            </a: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패배 조건</a:t>
            </a:r>
            <a:endParaRPr lang="en-US" altLang="ko-KR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용사 플레이 유저는 제한시간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(5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내로 몬스터와 함정들을 격파하고 마왕을 </a:t>
            </a:r>
            <a:r>
              <a:rPr lang="ko-KR" altLang="en-US" sz="11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포휙하면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게임에서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 유저는 제한시간동안 용사를 저지하면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 유저는 용사 플레이 유저를 전투불능 상태로 만들면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컨셉</a:t>
            </a:r>
            <a:endParaRPr lang="ko-KR" altLang="en-US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멀티 플레이 방식의 전략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PVP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액션게임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용사 플레이어는 배치된 적과의 전투 및 방해 요소 격파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마왕 플레이어의 기물 활용의 전략적 플레이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방법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18126" y="1393386"/>
            <a:ext cx="7841078" cy="4725597"/>
            <a:chOff x="1418791" y="1425489"/>
            <a:chExt cx="7841078" cy="4725597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4B32C611-928D-454C-A69D-6C50229F02A1}"/>
                </a:ext>
              </a:extLst>
            </p:cNvPr>
            <p:cNvGrpSpPr/>
            <p:nvPr/>
          </p:nvGrpSpPr>
          <p:grpSpPr>
            <a:xfrm>
              <a:off x="1907704" y="4179411"/>
              <a:ext cx="7023415" cy="1971675"/>
              <a:chOff x="1878778" y="3397819"/>
              <a:chExt cx="7023415" cy="19716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878778" y="3502104"/>
                <a:ext cx="1787258" cy="167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5119138" y="3397819"/>
                <a:ext cx="3783055" cy="197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 descr="C:\Users\carpk\Downloads\pngegg (18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791" y="2037629"/>
              <a:ext cx="2765084" cy="155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carpk\Downloads\pngegg (19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0627" y="1425489"/>
              <a:ext cx="2890278" cy="289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35896" y="18989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052" name="Picture 4" descr="C:\Users\carpk\Downloads\pngegg (20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86833"/>
              <a:ext cx="2167589" cy="2167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0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2" name="Google Shape;205;p25"/>
          <p:cNvGraphicFramePr/>
          <p:nvPr>
            <p:extLst>
              <p:ext uri="{D42A27DB-BD31-4B8C-83A1-F6EECF244321}">
                <p14:modId xmlns:p14="http://schemas.microsoft.com/office/powerpoint/2010/main" val="1992815548"/>
              </p:ext>
            </p:extLst>
          </p:nvPr>
        </p:nvGraphicFramePr>
        <p:xfrm>
          <a:off x="899592" y="1402512"/>
          <a:ext cx="8200005" cy="3898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3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3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33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508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Yoon 윤고딕 520_TT"/>
                          <a:ea typeface="HY강M" panose="02030600000101010101" pitchFamily="18" charset="-127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 dirty="0">
                        <a:latin typeface="Yoon 윤고딕 520_TT"/>
                        <a:ea typeface="HY강M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8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C, C++프로그래밍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C</a:t>
                      </a:r>
                      <a:r>
                        <a:rPr lang="ko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, C++프로그래밍 </a:t>
                      </a:r>
                      <a:r>
                        <a:rPr lang="ko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컴퓨터 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그래픽스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 smtClean="0">
                          <a:solidFill>
                            <a:schemeClr val="dk1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 dirty="0">
                        <a:solidFill>
                          <a:schemeClr val="dk1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3024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94808" y="1268760"/>
            <a:ext cx="6639715" cy="4436224"/>
            <a:chOff x="1494808" y="1260157"/>
            <a:chExt cx="6639715" cy="4436224"/>
          </a:xfrm>
        </p:grpSpPr>
        <p:grpSp>
          <p:nvGrpSpPr>
            <p:cNvPr id="2" name="그룹 1"/>
            <p:cNvGrpSpPr/>
            <p:nvPr/>
          </p:nvGrpSpPr>
          <p:grpSpPr>
            <a:xfrm>
              <a:off x="1994338" y="1260157"/>
              <a:ext cx="2300630" cy="1091160"/>
              <a:chOff x="1471395" y="1260157"/>
              <a:chExt cx="2300630" cy="1091160"/>
            </a:xfrm>
          </p:grpSpPr>
          <p:sp>
            <p:nvSpPr>
              <p:cNvPr id="47" name="직사각형 6"/>
              <p:cNvSpPr/>
              <p:nvPr/>
            </p:nvSpPr>
            <p:spPr>
              <a:xfrm>
                <a:off x="161967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71395" y="1797319"/>
                <a:ext cx="230063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플레이어마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서로 다른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모습의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UI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와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기능</a:t>
                </a: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872844" y="3060382"/>
              <a:ext cx="3261679" cy="819884"/>
              <a:chOff x="5292080" y="3060382"/>
              <a:chExt cx="3261679" cy="819884"/>
            </a:xfrm>
          </p:grpSpPr>
          <p:sp>
            <p:nvSpPr>
              <p:cNvPr id="51" name="직사각형 6"/>
              <p:cNvSpPr/>
              <p:nvPr/>
            </p:nvSpPr>
            <p:spPr>
              <a:xfrm>
                <a:off x="594074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 맵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292080" y="3557101"/>
                <a:ext cx="3261679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 마다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랜덤한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거대 미로 생성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45049" y="4860607"/>
              <a:ext cx="2996147" cy="835774"/>
              <a:chOff x="5464285" y="4860607"/>
              <a:chExt cx="2996147" cy="83577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94074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64285" y="5373216"/>
                <a:ext cx="2996147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불필요한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연산을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최소화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494808" y="3060382"/>
              <a:ext cx="3239830" cy="1066632"/>
              <a:chOff x="971865" y="3060382"/>
              <a:chExt cx="3239830" cy="1066632"/>
            </a:xfrm>
          </p:grpSpPr>
          <p:sp>
            <p:nvSpPr>
              <p:cNvPr id="50" name="직사각형 6"/>
              <p:cNvSpPr/>
              <p:nvPr/>
            </p:nvSpPr>
            <p:spPr>
              <a:xfrm>
                <a:off x="1620202" y="3060382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</a:t>
                </a:r>
                <a:endParaRPr lang="en-US" altLang="ko-KR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71865" y="3573016"/>
                <a:ext cx="323983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엔진에서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제공하는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서버를 활용해</a:t>
                </a:r>
                <a:endParaRPr lang="en-US" altLang="ko-KR" sz="1500" b="1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플레이어들간의 실시간 </a:t>
                </a:r>
                <a:r>
                  <a:rPr lang="en-US" altLang="ko-KR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PVP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639221" y="4860607"/>
              <a:ext cx="2952063" cy="835774"/>
              <a:chOff x="1116278" y="4860607"/>
              <a:chExt cx="2952063" cy="835774"/>
            </a:xfrm>
          </p:grpSpPr>
          <p:sp>
            <p:nvSpPr>
              <p:cNvPr id="49" name="직사각형 6"/>
              <p:cNvSpPr/>
              <p:nvPr/>
            </p:nvSpPr>
            <p:spPr>
              <a:xfrm>
                <a:off x="1620202" y="486060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상호작용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6278" y="5373216"/>
                <a:ext cx="295206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종류에 따른 장치 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118878" y="1260157"/>
              <a:ext cx="2749471" cy="1299196"/>
              <a:chOff x="5538114" y="1260157"/>
              <a:chExt cx="2749471" cy="1299196"/>
            </a:xfrm>
          </p:grpSpPr>
          <p:sp>
            <p:nvSpPr>
              <p:cNvPr id="48" name="직사각형 6"/>
              <p:cNvSpPr/>
              <p:nvPr/>
            </p:nvSpPr>
            <p:spPr>
              <a:xfrm>
                <a:off x="5940742" y="1260157"/>
                <a:ext cx="1944216" cy="457200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멀티 </a:t>
                </a:r>
                <a:r>
                  <a:rPr lang="ko-KR" altLang="en-US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38114" y="1774523"/>
                <a:ext cx="2749471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플레이어의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숄더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en-US" altLang="ko-KR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,</a:t>
                </a:r>
              </a:p>
              <a:p>
                <a:pPr algn="ctr">
                  <a:defRPr/>
                </a:pP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플레이어의 </a:t>
                </a:r>
                <a:r>
                  <a:rPr lang="ko-KR" altLang="en-US" sz="1500" b="1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탑 </a:t>
                </a:r>
                <a:r>
                  <a:rPr lang="ko-KR" altLang="en-US" sz="1500" b="1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뷰</a:t>
                </a:r>
                <a:r>
                  <a:rPr lang="ko-KR" altLang="en-US" sz="1500" b="1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 구현</a:t>
                </a:r>
                <a:endParaRPr lang="en-US" altLang="ko-KR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500" b="1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97510" y="1484784"/>
            <a:ext cx="7578946" cy="4406993"/>
            <a:chOff x="1097510" y="1605653"/>
            <a:chExt cx="7578946" cy="4406993"/>
          </a:xfrm>
        </p:grpSpPr>
        <p:grpSp>
          <p:nvGrpSpPr>
            <p:cNvPr id="5" name="그룹 4"/>
            <p:cNvGrpSpPr/>
            <p:nvPr/>
          </p:nvGrpSpPr>
          <p:grpSpPr>
            <a:xfrm>
              <a:off x="1097510" y="1605653"/>
              <a:ext cx="2462110" cy="4406993"/>
              <a:chOff x="1097510" y="1605653"/>
              <a:chExt cx="2462110" cy="440699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공격해오는 용사를 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저지하는 디펜스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레벨에 따라 활성화 되는 기물을 적재적소에 배치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디펜스에 </a:t>
                </a: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최적화된</a:t>
                </a:r>
              </a:p>
              <a:p>
                <a:pPr algn="ctr">
                  <a:defRPr/>
                </a:pPr>
                <a:r>
                  <a: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619672" y="1605653"/>
                <a:ext cx="1473825" cy="2232938"/>
                <a:chOff x="2027968" y="1301509"/>
                <a:chExt cx="1473825" cy="2232938"/>
              </a:xfrm>
            </p:grpSpPr>
            <p:pic>
              <p:nvPicPr>
                <p:cNvPr id="30" name="Picture 3">
                  <a:extLst>
                    <a:ext uri="{FF2B5EF4-FFF2-40B4-BE49-F238E27FC236}">
                      <a16:creationId xmlns="" xmlns:a16="http://schemas.microsoft.com/office/drawing/2014/main" id="{912E8AD7-D834-4C5A-B026-11E653DA1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2393624" y="3195893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b="1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디펜스</a:t>
                  </a:r>
                  <a:r>
                    <a:rPr lang="en-US" altLang="ko-KR" sz="1600" spc="-1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	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3498112" y="1679046"/>
              <a:ext cx="2586056" cy="4333600"/>
              <a:chOff x="3498112" y="1679046"/>
              <a:chExt cx="2586056" cy="43336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808997" y="1679046"/>
                <a:ext cx="1944216" cy="2184116"/>
                <a:chOff x="3707904" y="1835090"/>
                <a:chExt cx="1944216" cy="2184116"/>
              </a:xfrm>
            </p:grpSpPr>
            <p:pic>
              <p:nvPicPr>
                <p:cNvPr id="32" name="Picture 2">
                  <a:extLst>
                    <a:ext uri="{FF2B5EF4-FFF2-40B4-BE49-F238E27FC236}">
                      <a16:creationId xmlns="" xmlns:a16="http://schemas.microsoft.com/office/drawing/2014/main" id="{6CFE80F7-788A-4C97-A723-3CC619514B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4453828" y="3680652"/>
                  <a:ext cx="4523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600" spc="-15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PVP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마왕의 기물을 모두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처치하고 마왕을 물리쳐라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활용하여 용사를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전투불능으로 빠뜨려라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용사와 마왕 결국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승자는 </a:t>
                </a:r>
                <a:r>
                  <a:rPr lang="ko-KR" altLang="en-US" sz="1600" dirty="0" err="1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한명이다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14346" y="1702922"/>
              <a:ext cx="2462110" cy="3801908"/>
              <a:chOff x="6214346" y="1702922"/>
              <a:chExt cx="2462110" cy="380190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6516216" y="1702922"/>
                <a:ext cx="1819768" cy="2088231"/>
                <a:chOff x="6043898" y="1767893"/>
                <a:chExt cx="1819768" cy="2088231"/>
              </a:xfrm>
            </p:grpSpPr>
            <p:pic>
              <p:nvPicPr>
                <p:cNvPr id="31" name="Picture 5">
                  <a:extLst>
                    <a:ext uri="{FF2B5EF4-FFF2-40B4-BE49-F238E27FC236}">
                      <a16:creationId xmlns="" xmlns:a16="http://schemas.microsoft.com/office/drawing/2014/main" id="{028F506E-4001-4625-B62B-4210CE170F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TextBox 71">
                  <a:extLst>
                    <a:ext uri="{FF2B5EF4-FFF2-40B4-BE49-F238E27FC236}">
                      <a16:creationId xmlns="" xmlns:a16="http://schemas.microsoft.com/office/drawing/2014/main" id="{BDA4A393-ECDC-4C35-BF84-928206C8C3DC}"/>
                    </a:ext>
                  </a:extLst>
                </p:cNvPr>
                <p:cNvSpPr txBox="1"/>
                <p:nvPr/>
              </p:nvSpPr>
              <p:spPr>
                <a:xfrm>
                  <a:off x="6592877" y="3517570"/>
                  <a:ext cx="7425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600" spc="-150" dirty="0" err="1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cs typeface="Arial" panose="020B0604020202020204" pitchFamily="34" charset="0"/>
                    </a:rPr>
                    <a:t>오펜스</a:t>
                  </a:r>
                  <a:endParaRPr lang="ko-KR" altLang="en-US" sz="16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 panose="02030600000101010101" pitchFamily="18" charset="-127"/>
                    <a:ea typeface="HY강M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용사를 컨트롤해 마왕의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기물을 처치하고 마왕을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토벌하는 액션게임</a:t>
                </a:r>
                <a:endPara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액션게임에 최적화된 </a:t>
                </a:r>
                <a:endPara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sz="1600" dirty="0" smtClean="0">
                    <a:latin typeface="HY강M" panose="02030600000101010101" pitchFamily="18" charset="-127"/>
                    <a:ea typeface="HY강M" panose="02030600000101010101" pitchFamily="18" charset="-127"/>
                  </a:rPr>
                  <a:t>시야와 인터페이스</a:t>
                </a:r>
                <a:endPara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34325" y="6237312"/>
            <a:ext cx="78421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나한테 왜 이래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?’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위의 액션게임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디펜스게임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PVP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장르의 특징을 모두 갖는 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차별성있는</a:t>
            </a:r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게임이다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aphicFrame>
        <p:nvGraphicFramePr>
          <p:cNvPr id="51" name="Google Shape;223;p27"/>
          <p:cNvGraphicFramePr/>
          <p:nvPr>
            <p:extLst>
              <p:ext uri="{D42A27DB-BD31-4B8C-83A1-F6EECF244321}">
                <p14:modId xmlns:p14="http://schemas.microsoft.com/office/powerpoint/2010/main" val="2658953354"/>
              </p:ext>
            </p:extLst>
          </p:nvPr>
        </p:nvGraphicFramePr>
        <p:xfrm>
          <a:off x="7789950" y="5631296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>
                          <a:latin typeface="Yoon 윤고딕 520_TT"/>
                          <a:ea typeface="HY강M" panose="02030600000101010101" pitchFamily="18" charset="-127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진석진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Yoon 윤고딕 520_TT"/>
                          <a:ea typeface="HY강M" panose="02030600000101010101" pitchFamily="18" charset="-127"/>
                        </a:rPr>
                        <a:t>임장빈</a:t>
                      </a:r>
                      <a:endParaRPr lang="ko-KR" altLang="en-US" sz="800" dirty="0">
                        <a:latin typeface="Yoon 윤고딕 520_TT"/>
                        <a:ea typeface="HY강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dirty="0">
                          <a:latin typeface="Yoon 윤고딕 520_TT"/>
                          <a:ea typeface="HY강M" panose="02030600000101010101" pitchFamily="18" charset="-127"/>
                        </a:rPr>
                        <a:t>  모두</a:t>
                      </a: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Yoon 윤고딕 520_TT"/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9592" y="673532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역할분담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81176"/>
              </p:ext>
            </p:extLst>
          </p:nvPr>
        </p:nvGraphicFramePr>
        <p:xfrm>
          <a:off x="971602" y="1412778"/>
          <a:ext cx="7992886" cy="4032446"/>
        </p:xfrm>
        <a:graphic>
          <a:graphicData uri="http://schemas.openxmlformats.org/drawingml/2006/table">
            <a:tbl>
              <a:tblPr/>
              <a:tblGrid>
                <a:gridCol w="2313550"/>
                <a:gridCol w="739626"/>
                <a:gridCol w="739626"/>
                <a:gridCol w="427834"/>
                <a:gridCol w="323760"/>
                <a:gridCol w="739626"/>
                <a:gridCol w="739626"/>
                <a:gridCol w="362868"/>
                <a:gridCol w="238220"/>
                <a:gridCol w="576064"/>
                <a:gridCol w="792086"/>
              </a:tblGrid>
              <a:tr h="545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7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리소스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구현 및 테스트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11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 프레임워크 제작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세부 구현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버그 수정 및 최적화</a:t>
                      </a: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7100" y="2868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9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473477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이미지 출처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25307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hlinkClick r:id="rId2" tooltip="https://www.pngegg.com/ko/png-bxfnt"/>
              </a:rPr>
              <a:t>https://www.pngegg.com/ko/png-bxfnt</a:t>
            </a:r>
            <a:endParaRPr lang="en-US" altLang="ko-KR" dirty="0"/>
          </a:p>
          <a:p>
            <a:pPr algn="ctr" fontAlgn="base"/>
            <a:r>
              <a:rPr lang="en-US" altLang="ko-KR" u="sng" dirty="0" smtClean="0">
                <a:hlinkClick r:id="rId3" tooltip="https://www.pngegg.com/ko/png-wgjko"/>
              </a:rPr>
              <a:t>https</a:t>
            </a:r>
            <a:r>
              <a:rPr lang="en-US" altLang="ko-KR" u="sng" dirty="0">
                <a:hlinkClick r:id="rId3" tooltip="https://www.pngegg.com/ko/png-wgjko"/>
              </a:rPr>
              <a:t>://</a:t>
            </a:r>
            <a:r>
              <a:rPr lang="en-US" altLang="ko-KR" u="sng" dirty="0" smtClean="0">
                <a:hlinkClick r:id="rId3" tooltip="https://www.pngegg.com/ko/png-wgjko"/>
              </a:rPr>
              <a:t>www.pngegg.com/ko/png-wgjko</a:t>
            </a:r>
            <a:endParaRPr lang="en-US" altLang="ko-KR" u="sng" dirty="0" smtClean="0"/>
          </a:p>
          <a:p>
            <a:pPr algn="ctr" fontAlgn="base"/>
            <a:r>
              <a:rPr lang="en-US" altLang="ko-KR" dirty="0" smtClean="0">
                <a:hlinkClick r:id="rId4" tooltip="https://www.pngegg.com/ko/png-tiaot"/>
              </a:rPr>
              <a:t>https</a:t>
            </a:r>
            <a:r>
              <a:rPr lang="en-US" altLang="ko-KR" dirty="0">
                <a:hlinkClick r:id="rId4" tooltip="https://www.pngegg.com/ko/png-tiaot"/>
              </a:rPr>
              <a:t>://</a:t>
            </a:r>
            <a:r>
              <a:rPr lang="en-US" altLang="ko-KR" dirty="0" smtClean="0">
                <a:hlinkClick r:id="rId4" tooltip="https://www.pngegg.com/ko/png-tiaot"/>
              </a:rPr>
              <a:t>www.pngegg.com/ko/png-tiaot</a:t>
            </a:r>
            <a:endParaRPr lang="en-US" altLang="ko-KR" dirty="0" smtClean="0"/>
          </a:p>
          <a:p>
            <a:pPr algn="ctr" fontAlgn="base"/>
            <a:r>
              <a:rPr lang="en-US" altLang="ko-KR" dirty="0" smtClean="0">
                <a:hlinkClick r:id="rId5" tooltip="https://www.pngegg.com/ko/png-ehmwv"/>
              </a:rPr>
              <a:t>https</a:t>
            </a:r>
            <a:r>
              <a:rPr lang="en-US" altLang="ko-KR" dirty="0">
                <a:hlinkClick r:id="rId5" tooltip="https://www.pngegg.com/ko/png-ehmwv"/>
              </a:rPr>
              <a:t>://</a:t>
            </a:r>
            <a:r>
              <a:rPr lang="en-US" altLang="ko-KR" dirty="0" smtClean="0">
                <a:hlinkClick r:id="rId5" tooltip="https://www.pngegg.com/ko/png-ehmwv"/>
              </a:rPr>
              <a:t>www.pngegg.com/ko/png-ehmwv</a:t>
            </a:r>
            <a:endParaRPr lang="en-US" altLang="ko-KR" dirty="0" smtClean="0"/>
          </a:p>
          <a:p>
            <a:pPr algn="ctr" fontAlgn="base"/>
            <a:r>
              <a:rPr lang="en-US" altLang="ko-KR" dirty="0" smtClean="0"/>
              <a:t>4p,14p  </a:t>
            </a:r>
            <a:r>
              <a:rPr lang="ko-KR" altLang="en-US" dirty="0" smtClean="0"/>
              <a:t>사진 출처</a:t>
            </a:r>
            <a:endParaRPr lang="en-US" altLang="ko-KR" dirty="0" smtClean="0"/>
          </a:p>
          <a:p>
            <a:pPr algn="ctr" fontAlgn="base"/>
            <a:endParaRPr lang="en-US" altLang="ko-KR" dirty="0"/>
          </a:p>
          <a:p>
            <a:pPr algn="ctr" fontAlgn="base"/>
            <a:r>
              <a:rPr lang="en-US" altLang="ko-KR" dirty="0">
                <a:hlinkClick r:id="rId6" tooltip="https://www.pngegg.com/ko/png-itrdl"/>
              </a:rPr>
              <a:t>https://www.pngegg.com/ko/png-itrdl</a:t>
            </a:r>
            <a:endParaRPr lang="en-US" altLang="ko-KR" dirty="0"/>
          </a:p>
          <a:p>
            <a:pPr algn="ctr" fontAlgn="base"/>
            <a:r>
              <a:rPr lang="en-US" altLang="ko-KR" dirty="0">
                <a:hlinkClick r:id="rId7" tooltip="https://www.pngegg.com/ko/png-nooda"/>
              </a:rPr>
              <a:t>https://www.pngegg.com/ko/png-nooda</a:t>
            </a:r>
            <a:endParaRPr lang="en-US" altLang="ko-KR" dirty="0"/>
          </a:p>
          <a:p>
            <a:pPr algn="ctr" fontAlgn="base"/>
            <a:r>
              <a:rPr lang="en-US" altLang="ko-KR" dirty="0"/>
              <a:t>7p </a:t>
            </a:r>
            <a:r>
              <a:rPr lang="ko-KR" altLang="en-US" dirty="0"/>
              <a:t>사진 </a:t>
            </a:r>
            <a:r>
              <a:rPr lang="ko-KR" altLang="en-US" dirty="0" smtClean="0"/>
              <a:t>출처</a:t>
            </a:r>
            <a:endParaRPr lang="en-US" altLang="ko-KR" dirty="0" smtClean="0"/>
          </a:p>
          <a:p>
            <a:pPr algn="ctr" fontAlgn="base"/>
            <a:endParaRPr lang="en-US" altLang="ko-KR" dirty="0"/>
          </a:p>
          <a:p>
            <a:pPr algn="ctr" fontAlgn="base"/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www.pngegg.com/ko/png-oubjq</a:t>
            </a:r>
            <a:endParaRPr lang="en-US" altLang="ko-KR" dirty="0" smtClean="0"/>
          </a:p>
          <a:p>
            <a:pPr algn="ctr" fontAlgn="base"/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www.pngegg.com/ko/png-idxuy/download</a:t>
            </a:r>
            <a:endParaRPr lang="en-US" altLang="ko-KR" dirty="0" smtClean="0"/>
          </a:p>
          <a:p>
            <a:pPr algn="ctr" fontAlgn="base"/>
            <a:r>
              <a:rPr lang="en-US" altLang="ko-KR" dirty="0">
                <a:hlinkClick r:id="rId10"/>
              </a:rPr>
              <a:t>https://m.blog.naver.com/PostView.nhn?blogId=achika0123&amp;logNo=221225641841&amp;proxyReferer=https:%</a:t>
            </a:r>
            <a:r>
              <a:rPr lang="en-US" altLang="ko-KR" dirty="0" smtClean="0">
                <a:hlinkClick r:id="rId10"/>
              </a:rPr>
              <a:t>2F%2Fwww.google.com%2F</a:t>
            </a:r>
            <a:endParaRPr lang="en-US" altLang="ko-KR" dirty="0" smtClean="0"/>
          </a:p>
          <a:p>
            <a:pPr algn="ctr" fontAlgn="base"/>
            <a:r>
              <a:rPr lang="en-US" altLang="ko-KR" dirty="0">
                <a:hlinkClick r:id="rId11"/>
              </a:rPr>
              <a:t>https://</a:t>
            </a:r>
            <a:r>
              <a:rPr lang="en-US" altLang="ko-KR" dirty="0" smtClean="0">
                <a:hlinkClick r:id="rId11"/>
              </a:rPr>
              <a:t>www.pngegg.com/ko/png-yicos/download</a:t>
            </a:r>
            <a:endParaRPr lang="en-US" altLang="ko-KR" dirty="0" smtClean="0"/>
          </a:p>
          <a:p>
            <a:pPr algn="ctr" fontAlgn="base"/>
            <a:r>
              <a:rPr lang="en-US" altLang="ko-KR" dirty="0">
                <a:hlinkClick r:id="rId12"/>
              </a:rPr>
              <a:t>https://</a:t>
            </a:r>
            <a:r>
              <a:rPr lang="en-US" altLang="ko-KR" dirty="0" smtClean="0">
                <a:hlinkClick r:id="rId12"/>
              </a:rPr>
              <a:t>m.blog.naver.com/grooo02/222004731772</a:t>
            </a:r>
            <a:endParaRPr lang="en-US" altLang="ko-KR" dirty="0" smtClean="0"/>
          </a:p>
          <a:p>
            <a:pPr algn="ctr" fontAlgn="base"/>
            <a:r>
              <a:rPr lang="en-US" altLang="ko-KR" dirty="0" smtClean="0"/>
              <a:t>11p </a:t>
            </a:r>
            <a:r>
              <a:rPr lang="ko-KR" altLang="en-US" dirty="0" smtClean="0"/>
              <a:t>사진 출처</a:t>
            </a:r>
            <a:endParaRPr lang="ko-KR" altLang="en-US" dirty="0"/>
          </a:p>
          <a:p>
            <a:pPr algn="ctr" fontAlgn="base"/>
            <a:endParaRPr lang="ko-KR" altLang="en-US" dirty="0"/>
          </a:p>
          <a:p>
            <a:pPr algn="ctr" fontAlgn="base"/>
            <a:endParaRPr lang="ko-KR" altLang="en-US" dirty="0"/>
          </a:p>
          <a:p>
            <a:pPr algn="ctr" fontAlgn="base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Thank you</a:t>
            </a:r>
            <a:endParaRPr lang="en-US" altLang="ko-KR" sz="4000" b="1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</a:t>
            </a:r>
            <a:endParaRPr lang="en-US" altLang="ko-KR" sz="4700" b="1" dirty="0"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 및 특징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게임방법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개인별 준비 현황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기술적 요소 및 중점 연구분야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타 게임과의 비교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개발일정 및 구성원 역할 분담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연구목적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60160"/>
            <a:ext cx="7920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유니티를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활용한 </a:t>
            </a:r>
            <a:r>
              <a:rPr lang="ko-KR" altLang="en-US" sz="25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멀티뷰</a:t>
            </a:r>
            <a:r>
              <a:rPr lang="en-US" altLang="ko-KR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멀티게임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플레이어와 플레이어가 대결하는 멀티시스템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PVP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시점으로 플레이 하는 멀티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시스템 구현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플레이어마다 다른 장르의 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숄더뷰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액션게임을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디펜스 플레이어는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탑뷰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시점의 전략게임을 플레이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그래픽 기술 구현</a:t>
            </a:r>
            <a:endParaRPr lang="en-US" altLang="ko-KR" sz="2500" b="1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모델링과 애니메이션에 대한 이해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Zbrush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3D max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대한 이해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673532"/>
            <a:ext cx="2799194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4ACF594-C15C-47FC-91E0-6CD0C5918AF5}"/>
              </a:ext>
            </a:extLst>
          </p:cNvPr>
          <p:cNvGrpSpPr/>
          <p:nvPr/>
        </p:nvGrpSpPr>
        <p:grpSpPr>
          <a:xfrm>
            <a:off x="2744270" y="1658135"/>
            <a:ext cx="4564035" cy="4147129"/>
            <a:chOff x="2512372" y="1632702"/>
            <a:chExt cx="4564035" cy="4147129"/>
          </a:xfrm>
        </p:grpSpPr>
        <p:sp>
          <p:nvSpPr>
            <p:cNvPr id="24" name="TextBox 70">
              <a:extLst>
                <a:ext uri="{FF2B5EF4-FFF2-40B4-BE49-F238E27FC236}">
                  <a16:creationId xmlns="" xmlns:a16="http://schemas.microsoft.com/office/drawing/2014/main" id="{C79BB468-187F-4932-B371-71D15A123C17}"/>
                </a:ext>
              </a:extLst>
            </p:cNvPr>
            <p:cNvSpPr txBox="1"/>
            <p:nvPr/>
          </p:nvSpPr>
          <p:spPr>
            <a:xfrm>
              <a:off x="5716737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오펜스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71">
              <a:extLst>
                <a:ext uri="{FF2B5EF4-FFF2-40B4-BE49-F238E27FC236}">
                  <a16:creationId xmlns="" xmlns:a16="http://schemas.microsoft.com/office/drawing/2014/main" id="{BDA4A393-ECDC-4C35-BF84-928206C8C3DC}"/>
                </a:ext>
              </a:extLst>
            </p:cNvPr>
            <p:cNvSpPr txBox="1"/>
            <p:nvPr/>
          </p:nvSpPr>
          <p:spPr>
            <a:xfrm>
              <a:off x="3129524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디펜스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	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80">
              <a:extLst>
                <a:ext uri="{FF2B5EF4-FFF2-40B4-BE49-F238E27FC236}">
                  <a16:creationId xmlns="" xmlns:a16="http://schemas.microsoft.com/office/drawing/2014/main" id="{57647374-E6C9-49C9-ACE9-582BCEF36E5D}"/>
                </a:ext>
              </a:extLst>
            </p:cNvPr>
            <p:cNvSpPr txBox="1"/>
            <p:nvPr/>
          </p:nvSpPr>
          <p:spPr>
            <a:xfrm>
              <a:off x="3277800" y="4906775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PVP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="" xmlns:a16="http://schemas.microsoft.com/office/drawing/2014/main" id="{59BA57D6-E7B2-4B89-8404-CC8F60F16A5D}"/>
                </a:ext>
              </a:extLst>
            </p:cNvPr>
            <p:cNvSpPr txBox="1"/>
            <p:nvPr/>
          </p:nvSpPr>
          <p:spPr>
            <a:xfrm>
              <a:off x="2512372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용사의 공격을 막아라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83">
              <a:extLst>
                <a:ext uri="{FF2B5EF4-FFF2-40B4-BE49-F238E27FC236}">
                  <a16:creationId xmlns="" xmlns:a16="http://schemas.microsoft.com/office/drawing/2014/main" id="{5F4D836C-BAE4-4563-A95E-0946440544AF}"/>
                </a:ext>
              </a:extLst>
            </p:cNvPr>
            <p:cNvSpPr txBox="1"/>
            <p:nvPr/>
          </p:nvSpPr>
          <p:spPr>
            <a:xfrm>
              <a:off x="5099584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마왕의 성을 침략해라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84">
              <a:extLst>
                <a:ext uri="{FF2B5EF4-FFF2-40B4-BE49-F238E27FC236}">
                  <a16:creationId xmlns="" xmlns:a16="http://schemas.microsoft.com/office/drawing/2014/main" id="{C50D4D66-4AFE-4B66-BE6E-4FFCA3B3EA2A}"/>
                </a:ext>
              </a:extLst>
            </p:cNvPr>
            <p:cNvSpPr txBox="1"/>
            <p:nvPr/>
          </p:nvSpPr>
          <p:spPr>
            <a:xfrm>
              <a:off x="2602139" y="5256611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침략하려는 자와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막으려는 자의 싸움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36" name="Picture 2">
              <a:extLst>
                <a:ext uri="{FF2B5EF4-FFF2-40B4-BE49-F238E27FC236}">
                  <a16:creationId xmlns="" xmlns:a16="http://schemas.microsoft.com/office/drawing/2014/main" id="{6CFE80F7-788A-4C97-A723-3CC619514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05" y="3779887"/>
              <a:ext cx="1171548" cy="117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>
              <a:extLst>
                <a:ext uri="{FF2B5EF4-FFF2-40B4-BE49-F238E27FC236}">
                  <a16:creationId xmlns="" xmlns:a16="http://schemas.microsoft.com/office/drawing/2014/main" id="{912E8AD7-D834-4C5A-B026-11E653DA1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729" y="1632702"/>
              <a:ext cx="888099" cy="118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">
              <a:extLst>
                <a:ext uri="{FF2B5EF4-FFF2-40B4-BE49-F238E27FC236}">
                  <a16:creationId xmlns="" xmlns:a16="http://schemas.microsoft.com/office/drawing/2014/main" id="{028F506E-4001-4625-B62B-4210CE170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866" y="1692153"/>
              <a:ext cx="1022252" cy="10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86">
              <a:extLst>
                <a:ext uri="{FF2B5EF4-FFF2-40B4-BE49-F238E27FC236}">
                  <a16:creationId xmlns="" xmlns:a16="http://schemas.microsoft.com/office/drawing/2014/main" id="{A2F27515-4A75-4194-8572-FE1AD536DBC9}"/>
                </a:ext>
              </a:extLst>
            </p:cNvPr>
            <p:cNvSpPr txBox="1"/>
            <p:nvPr/>
          </p:nvSpPr>
          <p:spPr>
            <a:xfrm>
              <a:off x="5960868" y="525661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89">
              <a:extLst>
                <a:ext uri="{FF2B5EF4-FFF2-40B4-BE49-F238E27FC236}">
                  <a16:creationId xmlns="" xmlns:a16="http://schemas.microsoft.com/office/drawing/2014/main" id="{70F55B4A-443D-46B7-A2C6-FBA67B8445E2}"/>
                </a:ext>
              </a:extLst>
            </p:cNvPr>
            <p:cNvSpPr txBox="1"/>
            <p:nvPr/>
          </p:nvSpPr>
          <p:spPr>
            <a:xfrm>
              <a:off x="5809713" y="4918057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전략</a:t>
              </a:r>
            </a:p>
          </p:txBody>
        </p:sp>
        <p:sp>
          <p:nvSpPr>
            <p:cNvPr id="44" name="TextBox 95">
              <a:extLst>
                <a:ext uri="{FF2B5EF4-FFF2-40B4-BE49-F238E27FC236}">
                  <a16:creationId xmlns="" xmlns:a16="http://schemas.microsoft.com/office/drawing/2014/main" id="{372AFE4D-8016-4E46-84F7-084AE4121FF1}"/>
                </a:ext>
              </a:extLst>
            </p:cNvPr>
            <p:cNvSpPr txBox="1"/>
            <p:nvPr/>
          </p:nvSpPr>
          <p:spPr>
            <a:xfrm>
              <a:off x="5154595" y="5256611"/>
              <a:ext cx="1797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다양한 기물과 전략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45" name="Picture 8">
              <a:extLst>
                <a:ext uri="{FF2B5EF4-FFF2-40B4-BE49-F238E27FC236}">
                  <a16:creationId xmlns="" xmlns:a16="http://schemas.microsoft.com/office/drawing/2014/main" id="{EA57A2D3-C699-4053-8CAB-EE9AB26C7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97" y="3789040"/>
              <a:ext cx="1110996" cy="111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99592" y="1183394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플랫폼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PC</a:t>
            </a:r>
            <a:endParaRPr lang="en-US" altLang="ko-KR" sz="1400" dirty="0"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88" name="직사각형 87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6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7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83968" y="1247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9592" y="673532"/>
            <a:ext cx="301354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게임소개 및 특징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6139" y="5373216"/>
            <a:ext cx="82083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 왜 이래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 명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)’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타 게임과의 차별성이 확실하다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몬스터를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격파하는 액션게임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몰려오는 적을 막는 디펜스게임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유저와 유저가 대결하는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PVP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게임들은</a:t>
            </a:r>
            <a:endParaRPr lang="en-US" altLang="ko-KR" sz="14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보편적인 장르이다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나쁘게 말하면 독창성이 없는 흔한 게임방식이다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하지만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‘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 왜 이래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?’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이러한 장르를 복합 채택한 매우 독창적인 게임방식을 갖는다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99592" y="1628800"/>
            <a:ext cx="7999642" cy="3433937"/>
            <a:chOff x="899592" y="1628800"/>
            <a:chExt cx="7999642" cy="3433937"/>
          </a:xfrm>
        </p:grpSpPr>
        <p:grpSp>
          <p:nvGrpSpPr>
            <p:cNvPr id="2" name="그룹 1"/>
            <p:cNvGrpSpPr/>
            <p:nvPr/>
          </p:nvGrpSpPr>
          <p:grpSpPr>
            <a:xfrm>
              <a:off x="899592" y="1658616"/>
              <a:ext cx="3897337" cy="3404121"/>
              <a:chOff x="899592" y="1658616"/>
              <a:chExt cx="3897337" cy="3404121"/>
            </a:xfrm>
          </p:grpSpPr>
          <p:pic>
            <p:nvPicPr>
              <p:cNvPr id="1027" name="Picture 3" descr="C:\Users\carpk\OneDrive\Desktop\1d846e392c00a672 (2)\오펜스 설명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158117"/>
                <a:ext cx="3897337" cy="2182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654976" y="1658616"/>
                <a:ext cx="2484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</a:t>
                </a:r>
                <a:r>
                  <a:rPr lang="en-US" altLang="ko-KR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(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용사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)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403648" y="4416406"/>
                <a:ext cx="28083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&lt;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그림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1&gt;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오펜스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플레이어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인게임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스크린샷</a:t>
                </a:r>
                <a:endPara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004048" y="1628800"/>
              <a:ext cx="3895186" cy="3433937"/>
              <a:chOff x="5004048" y="1628800"/>
              <a:chExt cx="3895186" cy="343393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724128" y="1628800"/>
                <a:ext cx="2451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플레이어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(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마</a:t>
                </a:r>
                <a:r>
                  <a:rPr lang="ko-KR" altLang="en-US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왕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)</a:t>
                </a:r>
                <a:endParaRPr lang="ko-KR" altLang="en-US" dirty="0"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508104" y="4416406"/>
                <a:ext cx="27703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dirty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&lt;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그림</a:t>
                </a:r>
                <a:r>
                  <a:rPr lang="en-US" altLang="ko-KR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2&gt; 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디펜스 플레이어</a:t>
                </a:r>
                <a:endParaRPr lang="en-US" altLang="ko-KR" dirty="0" smtClean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  <a:p>
                <a:pPr algn="ctr">
                  <a:defRPr/>
                </a:pPr>
                <a:r>
                  <a:rPr lang="ko-KR" altLang="en-US" dirty="0" err="1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인게임</a:t>
                </a:r>
                <a:r>
                  <a:rPr lang="ko-KR" altLang="en-US" dirty="0" smtClean="0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 </a:t>
                </a:r>
                <a:r>
                  <a:rPr lang="ko-KR" altLang="en-US" dirty="0" err="1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스크린샷</a:t>
                </a:r>
                <a:endPara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pic>
            <p:nvPicPr>
              <p:cNvPr id="1026" name="Picture 2" descr="C:\Users\carpk\OneDrive\Desktop\1d846e392c00a672 (2)\디펜스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2158118"/>
                <a:ext cx="3895186" cy="2182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33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pic>
        <p:nvPicPr>
          <p:cNvPr id="3" name="Picture 2" descr="C:\Users\carpk\OneDrive\Desktop\1d846e392c00a672 (2)\오펜스 설명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4" y="908720"/>
            <a:ext cx="78045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397023"/>
            <a:ext cx="813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인게임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모습이다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플레이어는 용사를 기준으로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TPS(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숄더뷰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시점으로 게임을 플레이하며 직접적으로 용사를 조작한다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플레이어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좌측상단에는 용사의 체력과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스테미너가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위치하고</a:t>
            </a:r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하단 좌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우측에는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스킬과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아이템의 상태를 표시한다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플레이어 캐릭터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08256" y="980951"/>
            <a:ext cx="6936152" cy="4967069"/>
            <a:chOff x="1247940" y="753507"/>
            <a:chExt cx="6936152" cy="4967069"/>
          </a:xfrm>
        </p:grpSpPr>
        <p:grpSp>
          <p:nvGrpSpPr>
            <p:cNvPr id="3" name="그룹 2"/>
            <p:cNvGrpSpPr/>
            <p:nvPr/>
          </p:nvGrpSpPr>
          <p:grpSpPr>
            <a:xfrm>
              <a:off x="1247940" y="784146"/>
              <a:ext cx="2964020" cy="4936430"/>
              <a:chOff x="1247940" y="784146"/>
              <a:chExt cx="2964020" cy="4936430"/>
            </a:xfrm>
          </p:grpSpPr>
          <p:pic>
            <p:nvPicPr>
              <p:cNvPr id="4098" name="Picture 2" descr="C:\Users\carpk\Downloads\pngegg (14)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940" y="784146"/>
                <a:ext cx="2964020" cy="4742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945120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원거리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20072" y="753507"/>
              <a:ext cx="2964020" cy="4967069"/>
              <a:chOff x="5220072" y="753507"/>
              <a:chExt cx="2964020" cy="4967069"/>
            </a:xfrm>
          </p:grpSpPr>
          <p:pic>
            <p:nvPicPr>
              <p:cNvPr id="26" name="Picture 2" descr="C:\Users\carpk\Downloads\pngegg (16)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0072" y="753507"/>
                <a:ext cx="2964020" cy="4597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917252" y="5366633"/>
                <a:ext cx="1569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700" dirty="0" smtClean="0">
                    <a:latin typeface="HY강B" panose="02030600000101010101" pitchFamily="18" charset="-127"/>
                    <a:ea typeface="HY강B" panose="02030600000101010101" pitchFamily="18" charset="-127"/>
                  </a:rPr>
                  <a:t>근거리 캐릭터</a:t>
                </a:r>
                <a:endParaRPr lang="ko-KR" altLang="en-US" sz="17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25042" y="6381328"/>
            <a:ext cx="7704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*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오펜스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플레이어는 </a:t>
            </a:r>
            <a:r>
              <a:rPr lang="ko-KR" altLang="en-US" sz="17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두가지</a:t>
            </a:r>
            <a:r>
              <a:rPr lang="ko-KR" altLang="en-US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캐릭터 중 하나를 선택하여 플레이 할 수 있다</a:t>
            </a:r>
            <a:r>
              <a:rPr lang="en-US" altLang="ko-KR" sz="1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480" y="5151383"/>
            <a:ext cx="84495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디펜스 플레이어의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인게임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모습이다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탑뷰의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시점에서 게임을 진행하며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자신이 배치하는 기물들과 적 플레이어를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한눈에 내려다 볼 수 있다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7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이는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게임의 전체적인 흐름을 한눈에 파악할 수 있고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그로인해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자신의 기물들을</a:t>
            </a:r>
            <a:endParaRPr lang="en-US" altLang="ko-KR" sz="17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적재적소에 배치하여 </a:t>
            </a:r>
            <a:r>
              <a:rPr lang="ko-KR" altLang="en-US" sz="17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오펜스</a:t>
            </a:r>
            <a:r>
              <a:rPr lang="ko-KR" altLang="en-US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플레이어를 전략적으로 막아 낼 수 있다</a:t>
            </a:r>
            <a:r>
              <a:rPr lang="en-US" altLang="ko-KR" sz="17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디펜스 플레이어의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UI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기물과 재화의 개념인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Cost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나타내며 디펜스 플레이어는 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Cost</a:t>
            </a:r>
            <a:r>
              <a:rPr lang="ko-KR" altLang="en-US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소모하여 자신이 원하는 위치에 원하는 기물을 소환할 수 있다</a:t>
            </a:r>
            <a:r>
              <a:rPr lang="en-US" altLang="ko-KR" sz="17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7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1" y="733372"/>
            <a:ext cx="7521423" cy="43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플레이어 배치 기물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09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37" y="2132856"/>
            <a:ext cx="7410683" cy="251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26337" y="5517232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현재 기획 중 인 디펜스 플레이어의 배치 기물이다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추후 추가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삭제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변경의 여지가 있다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673532"/>
            <a:ext cx="301354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디펜스 플레이어 기물</a:t>
            </a:r>
            <a:endParaRPr lang="en-US" altLang="ko-KR" sz="2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791</Words>
  <Application>Microsoft Office PowerPoint</Application>
  <PresentationFormat>화면 슬라이드 쇼(4:3)</PresentationFormat>
  <Paragraphs>296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Yoon 윤고딕 520_TT</vt:lpstr>
      <vt:lpstr>맑은 고딕</vt:lpstr>
      <vt:lpstr>HY강B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최준영최준영</cp:lastModifiedBy>
  <cp:revision>223</cp:revision>
  <dcterms:created xsi:type="dcterms:W3CDTF">2013-09-05T09:43:46Z</dcterms:created>
  <dcterms:modified xsi:type="dcterms:W3CDTF">2020-12-10T13:25:52Z</dcterms:modified>
  <cp:version>1000.0000.01</cp:version>
</cp:coreProperties>
</file>