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81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38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1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6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33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7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2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0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7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885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8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hyperlink" Target="https://assetstore.unity.com/packages/3d/characters/animals/dog-knight-pbr-polyart-135227" TargetMode="External" /><Relationship Id="rId11" Type="http://schemas.openxmlformats.org/officeDocument/2006/relationships/hyperlink" Target="https://www.istockphoto.com/kr/%EB%B2%A1%ED%84%B0/%EB%8A%99%EC%9D%8C-2d-%EC%84%B1-gm526155343-52836516" TargetMode="External" /><Relationship Id="rId12" Type="http://schemas.openxmlformats.org/officeDocument/2006/relationships/hyperlink" Target="https://assetstore.unity.com/packages/3d/characters/small-red-dragon-52959" TargetMode="External" /><Relationship Id="rId13" Type="http://schemas.openxmlformats.org/officeDocument/2006/relationships/hyperlink" Target="https://assetstore.unity.com/packages/3d/characters/humanoids/fantasy/mini-legion-rock-golem-pbr-hp-polyart-94707" TargetMode="External" /><Relationship Id="rId14" Type="http://schemas.openxmlformats.org/officeDocument/2006/relationships/hyperlink" Target="https://assetstore.unity.com/packages/3d/props/industrial/free-barrel-model-pack-591" TargetMode="External" /><Relationship Id="rId15" Type="http://schemas.openxmlformats.org/officeDocument/2006/relationships/hyperlink" Target="https://assetstore.unity.com/packages/3d/characters/creatures/rpg-monster-duo-pbr-polyart-157762" TargetMode="External" /><Relationship Id="rId16" Type="http://schemas.openxmlformats.org/officeDocument/2006/relationships/hyperlink" Target="https://assetstore.unity.com/packages/vfx/particles/spells/ky-magic-effects-free-21927" TargetMode="External" /><Relationship Id="rId17" Type="http://schemas.openxmlformats.org/officeDocument/2006/relationships/hyperlink" Target="https://www.furaffinity.net/view/29168331/" TargetMode="External" /><Relationship Id="rId18" Type="http://schemas.openxmlformats.org/officeDocument/2006/relationships/hyperlink" Target="https://pixabay.com/nl/vectors/kogge-tandrad-vistuig-grijs-ijzer-147414/" TargetMode="External" /><Relationship Id="rId19" Type="http://schemas.openxmlformats.org/officeDocument/2006/relationships/hyperlink" Target="https://assetstore.unity.com/packages/3d/animations/sd-unity-chan-haon-custom-bundle-84992" TargetMode="External" /><Relationship Id="rId2" Type="http://schemas.openxmlformats.org/officeDocument/2006/relationships/hyperlink" Target="https://bgmstore.net/view/5bb0d13f352039d2270a75e7/Cla%20in%20love%20Linda%20%ED%96%89%EC%A7%84%EA%B3%A1" TargetMode="External" /><Relationship Id="rId20" Type="http://schemas.openxmlformats.org/officeDocument/2006/relationships/hyperlink" Target="https://assetstore.unity.com/packages/3d/environments/dungeons/low-poly-dungeons-lite-177937" TargetMode="External" /><Relationship Id="rId21" Type="http://schemas.openxmlformats.org/officeDocument/2006/relationships/hyperlink" Target="https://bgmstore.net/view/5bb0d13b352039d2270a7079/%EB%82%98%EB%AC%B4%20%EC%B1%85%EC%83%81(%ED%8F%89%ED%99%94,%20%EA%B7%80%EC%97%AC%EC%9B%80,%20%EC%A6%90%EA%B1%B0%EC%9B%80)" TargetMode="External" /><Relationship Id="rId3" Type="http://schemas.openxmlformats.org/officeDocument/2006/relationships/hyperlink" Target="https://pixabay.com/ko/vectors/%EC%9E%A5%EB%B6%80-cogwheel-%EA%B8%B0%EC%96%B4-147414/" TargetMode="External" /><Relationship Id="rId4" Type="http://schemas.openxmlformats.org/officeDocument/2006/relationships/hyperlink" Target="https://creativemarket.com/AnaWhite/523069-SALE%21Game-buttons-pack-in-wood-style" TargetMode="External" /><Relationship Id="rId5" Type="http://schemas.openxmlformats.org/officeDocument/2006/relationships/hyperlink" Target="https://bgmstore.net/view/5bb0d13f352039d2270a75b9/Nine%20Sisters%20-%20Kenji%20Kawai%20%EC%B2%A0%EA%B5%AC%EB%B8%8C%EA%B8%88,%20%EA%B8%B4%EC%9E%A5,%EA%B8%B4%EB%B0%95,%EC%9B%85%EC%9E%A5,%EC%98%81%ED%99%94OST" TargetMode="External" /><Relationship Id="rId6" Type="http://schemas.openxmlformats.org/officeDocument/2006/relationships/hyperlink" Target="https://www.pngegg.com/en/png-pmuop" TargetMode="External" /><Relationship Id="rId7" Type="http://schemas.openxmlformats.org/officeDocument/2006/relationships/hyperlink" Target="https://www.pngegg.com/en/png-xpjfv" TargetMode="External" /><Relationship Id="rId8" Type="http://schemas.openxmlformats.org/officeDocument/2006/relationships/hyperlink" Target="https://www.pngegg.com/en/png-dkkiy" TargetMode="External" /><Relationship Id="rId9" Type="http://schemas.openxmlformats.org/officeDocument/2006/relationships/hyperlink" Target="https://imagensemoldes.com.br/placa-madeira-png-2/" TargetMode="Externa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 rot="0">
            <a:off x="-10868" y="5587999"/>
            <a:ext cx="12236884" cy="1270001"/>
            <a:chOff x="-10160" y="3928083"/>
            <a:chExt cx="12236884" cy="2929917"/>
          </a:xfrm>
        </p:grpSpPr>
        <p:sp>
          <p:nvSpPr>
            <p:cNvPr id="39" name="자유형 38"/>
            <p:cNvSpPr/>
            <p:nvPr/>
          </p:nvSpPr>
          <p:spPr>
            <a:xfrm>
              <a:off x="-10160" y="4010674"/>
              <a:ext cx="12236884" cy="2608892"/>
            </a:xfrm>
            <a:custGeom>
              <a:avLst/>
              <a:gdLst>
                <a:gd name="connsiteX0" fmla="*/ 12192000 w 12192000"/>
                <a:gd name="connsiteY0" fmla="*/ 0 h 4095219"/>
                <a:gd name="connsiteX1" fmla="*/ 12192000 w 12192000"/>
                <a:gd name="connsiteY1" fmla="*/ 4095219 h 4095219"/>
                <a:gd name="connsiteX2" fmla="*/ 0 w 12192000"/>
                <a:gd name="connsiteY2" fmla="*/ 4095219 h 4095219"/>
                <a:gd name="connsiteX3" fmla="*/ 0 w 12192000"/>
                <a:gd name="connsiteY3" fmla="*/ 1593198 h 4095219"/>
                <a:gd name="connsiteX4" fmla="*/ 7960 w 12192000"/>
                <a:gd name="connsiteY4" fmla="*/ 1595677 h 4095219"/>
                <a:gd name="connsiteX5" fmla="*/ 484935 w 12192000"/>
                <a:gd name="connsiteY5" fmla="*/ 1664530 h 4095219"/>
                <a:gd name="connsiteX6" fmla="*/ 4389432 w 12192000"/>
                <a:gd name="connsiteY6" fmla="*/ 646242 h 4095219"/>
                <a:gd name="connsiteX7" fmla="*/ 8717482 w 12192000"/>
                <a:gd name="connsiteY7" fmla="*/ 1569270 h 4095219"/>
                <a:gd name="connsiteX8" fmla="*/ 12030615 w 12192000"/>
                <a:gd name="connsiteY8" fmla="*/ 76797 h 4095219"/>
                <a:gd name="connsiteX0" fmla="*/ 12192000 w 12192000"/>
                <a:gd name="connsiteY0" fmla="*/ 61269 h 4156488"/>
                <a:gd name="connsiteX1" fmla="*/ 12192000 w 12192000"/>
                <a:gd name="connsiteY1" fmla="*/ 4156488 h 4156488"/>
                <a:gd name="connsiteX2" fmla="*/ 0 w 12192000"/>
                <a:gd name="connsiteY2" fmla="*/ 4156488 h 4156488"/>
                <a:gd name="connsiteX3" fmla="*/ 0 w 12192000"/>
                <a:gd name="connsiteY3" fmla="*/ 1654467 h 4156488"/>
                <a:gd name="connsiteX4" fmla="*/ 7960 w 12192000"/>
                <a:gd name="connsiteY4" fmla="*/ 1656946 h 4156488"/>
                <a:gd name="connsiteX5" fmla="*/ 484935 w 12192000"/>
                <a:gd name="connsiteY5" fmla="*/ 1725799 h 4156488"/>
                <a:gd name="connsiteX6" fmla="*/ 4389432 w 12192000"/>
                <a:gd name="connsiteY6" fmla="*/ 707511 h 4156488"/>
                <a:gd name="connsiteX7" fmla="*/ 8717482 w 12192000"/>
                <a:gd name="connsiteY7" fmla="*/ 1630539 h 4156488"/>
                <a:gd name="connsiteX8" fmla="*/ 12192000 w 12192000"/>
                <a:gd name="connsiteY8" fmla="*/ 61269 h 4156488"/>
                <a:gd name="connsiteX0" fmla="*/ 12192000 w 12192000"/>
                <a:gd name="connsiteY0" fmla="*/ 77545 h 3715564"/>
                <a:gd name="connsiteX1" fmla="*/ 12192000 w 12192000"/>
                <a:gd name="connsiteY1" fmla="*/ 3715564 h 3715564"/>
                <a:gd name="connsiteX2" fmla="*/ 0 w 12192000"/>
                <a:gd name="connsiteY2" fmla="*/ 3715564 h 3715564"/>
                <a:gd name="connsiteX3" fmla="*/ 0 w 12192000"/>
                <a:gd name="connsiteY3" fmla="*/ 1213543 h 3715564"/>
                <a:gd name="connsiteX4" fmla="*/ 7960 w 12192000"/>
                <a:gd name="connsiteY4" fmla="*/ 1216022 h 3715564"/>
                <a:gd name="connsiteX5" fmla="*/ 484935 w 12192000"/>
                <a:gd name="connsiteY5" fmla="*/ 1284875 h 3715564"/>
                <a:gd name="connsiteX6" fmla="*/ 4389432 w 12192000"/>
                <a:gd name="connsiteY6" fmla="*/ 266587 h 3715564"/>
                <a:gd name="connsiteX7" fmla="*/ 8717482 w 12192000"/>
                <a:gd name="connsiteY7" fmla="*/ 1189615 h 3715564"/>
                <a:gd name="connsiteX8" fmla="*/ 12192000 w 12192000"/>
                <a:gd name="connsiteY8" fmla="*/ 77545 h 3715564"/>
                <a:gd name="connsiteX0" fmla="*/ 12121082 w 12192000"/>
                <a:gd name="connsiteY0" fmla="*/ 249197 h 3449148"/>
                <a:gd name="connsiteX1" fmla="*/ 12192000 w 12192000"/>
                <a:gd name="connsiteY1" fmla="*/ 3449148 h 3449148"/>
                <a:gd name="connsiteX2" fmla="*/ 0 w 12192000"/>
                <a:gd name="connsiteY2" fmla="*/ 3449148 h 3449148"/>
                <a:gd name="connsiteX3" fmla="*/ 0 w 12192000"/>
                <a:gd name="connsiteY3" fmla="*/ 947127 h 3449148"/>
                <a:gd name="connsiteX4" fmla="*/ 7960 w 12192000"/>
                <a:gd name="connsiteY4" fmla="*/ 949606 h 3449148"/>
                <a:gd name="connsiteX5" fmla="*/ 484935 w 12192000"/>
                <a:gd name="connsiteY5" fmla="*/ 1018459 h 3449148"/>
                <a:gd name="connsiteX6" fmla="*/ 4389432 w 12192000"/>
                <a:gd name="connsiteY6" fmla="*/ 171 h 3449148"/>
                <a:gd name="connsiteX7" fmla="*/ 8717482 w 12192000"/>
                <a:gd name="connsiteY7" fmla="*/ 923199 h 3449148"/>
                <a:gd name="connsiteX8" fmla="*/ 12121082 w 12192000"/>
                <a:gd name="connsiteY8" fmla="*/ 249197 h 3449148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484935 w 12192000"/>
                <a:gd name="connsiteY5" fmla="*/ 873161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4399564 w 12192000"/>
                <a:gd name="connsiteY5" fmla="*/ 292942 h 3303850"/>
                <a:gd name="connsiteX6" fmla="*/ 8717482 w 12192000"/>
                <a:gd name="connsiteY6" fmla="*/ 777901 h 3303850"/>
                <a:gd name="connsiteX7" fmla="*/ 12121082 w 12192000"/>
                <a:gd name="connsiteY7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1327180 w 12192000"/>
                <a:gd name="connsiteY5" fmla="*/ 617046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1276524 w 12192000"/>
                <a:gd name="connsiteY5" fmla="*/ 874733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38354 w 12192000"/>
                <a:gd name="connsiteY4" fmla="*/ 546621 h 3303850"/>
                <a:gd name="connsiteX5" fmla="*/ 1276524 w 12192000"/>
                <a:gd name="connsiteY5" fmla="*/ 874733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1276524 w 12192000"/>
                <a:gd name="connsiteY4" fmla="*/ 874733 h 3303850"/>
                <a:gd name="connsiteX5" fmla="*/ 4399564 w 12192000"/>
                <a:gd name="connsiteY5" fmla="*/ 292942 h 3303850"/>
                <a:gd name="connsiteX6" fmla="*/ 8717482 w 12192000"/>
                <a:gd name="connsiteY6" fmla="*/ 777901 h 3303850"/>
                <a:gd name="connsiteX7" fmla="*/ 12121082 w 12192000"/>
                <a:gd name="connsiteY7" fmla="*/ 103899 h 330385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1276524 w 12192000"/>
                <a:gd name="connsiteY4" fmla="*/ 866173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20262 w 12192000"/>
                <a:gd name="connsiteY3" fmla="*/ 664425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20262 w 12192000"/>
                <a:gd name="connsiteY3" fmla="*/ 664425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78787 w 12202131"/>
                <a:gd name="connsiteY4" fmla="*/ 1046554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02803 w 12202131"/>
                <a:gd name="connsiteY4" fmla="*/ 1052997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02803 w 12202131"/>
                <a:gd name="connsiteY4" fmla="*/ 1052997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50793 w 12202131"/>
                <a:gd name="connsiteY4" fmla="*/ 991966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50793 w 12202131"/>
                <a:gd name="connsiteY4" fmla="*/ 991966 h 3295290"/>
                <a:gd name="connsiteX5" fmla="*/ 4409696 w 12202131"/>
                <a:gd name="connsiteY5" fmla="*/ 223350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1015515 w 12202131"/>
                <a:gd name="connsiteY4" fmla="*/ 967553 h 3295290"/>
                <a:gd name="connsiteX5" fmla="*/ 4409696 w 12202131"/>
                <a:gd name="connsiteY5" fmla="*/ 223350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1015515 w 12202131"/>
                <a:gd name="connsiteY4" fmla="*/ 967553 h 3295290"/>
                <a:gd name="connsiteX5" fmla="*/ 4409696 w 12202131"/>
                <a:gd name="connsiteY5" fmla="*/ 223350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108506 h 3308457"/>
                <a:gd name="connsiteX1" fmla="*/ 12202131 w 12202131"/>
                <a:gd name="connsiteY1" fmla="*/ 3308457 h 3308457"/>
                <a:gd name="connsiteX2" fmla="*/ 10131 w 12202131"/>
                <a:gd name="connsiteY2" fmla="*/ 3308457 h 3308457"/>
                <a:gd name="connsiteX3" fmla="*/ 0 w 12202131"/>
                <a:gd name="connsiteY3" fmla="*/ 799994 h 3308457"/>
                <a:gd name="connsiteX4" fmla="*/ 1015515 w 12202131"/>
                <a:gd name="connsiteY4" fmla="*/ 980720 h 3308457"/>
                <a:gd name="connsiteX5" fmla="*/ 4409696 w 12202131"/>
                <a:gd name="connsiteY5" fmla="*/ 236517 h 3308457"/>
                <a:gd name="connsiteX6" fmla="*/ 8727613 w 12202131"/>
                <a:gd name="connsiteY6" fmla="*/ 727580 h 3308457"/>
                <a:gd name="connsiteX7" fmla="*/ 12131213 w 12202131"/>
                <a:gd name="connsiteY7" fmla="*/ 108506 h 33084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02131" h="3308457">
                  <a:moveTo>
                    <a:pt x="12131213" y="108506"/>
                  </a:moveTo>
                  <a:lnTo>
                    <a:pt x="12202131" y="3308457"/>
                  </a:lnTo>
                  <a:lnTo>
                    <a:pt x="10131" y="3308457"/>
                  </a:lnTo>
                  <a:lnTo>
                    <a:pt x="0" y="799994"/>
                  </a:lnTo>
                  <a:cubicBezTo>
                    <a:pt x="15197" y="813558"/>
                    <a:pt x="452970" y="1012252"/>
                    <a:pt x="1015515" y="980720"/>
                  </a:cubicBezTo>
                  <a:cubicBezTo>
                    <a:pt x="1671465" y="953472"/>
                    <a:pt x="3177979" y="209708"/>
                    <a:pt x="4409696" y="236517"/>
                  </a:cubicBezTo>
                  <a:cubicBezTo>
                    <a:pt x="5781787" y="220640"/>
                    <a:pt x="7183357" y="888565"/>
                    <a:pt x="8727613" y="727580"/>
                  </a:cubicBezTo>
                  <a:cubicBezTo>
                    <a:pt x="10028041" y="619873"/>
                    <a:pt x="11552127" y="-312485"/>
                    <a:pt x="12131213" y="108506"/>
                  </a:cubicBezTo>
                  <a:close/>
                </a:path>
              </a:pathLst>
            </a:custGeom>
            <a:solidFill>
              <a:srgbClr val="e6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0" y="3928083"/>
              <a:ext cx="12192000" cy="2929917"/>
            </a:xfrm>
            <a:custGeom>
              <a:avLst/>
              <a:gdLst>
                <a:gd name="connsiteX0" fmla="*/ 12192000 w 12192000"/>
                <a:gd name="connsiteY0" fmla="*/ 0 h 4095219"/>
                <a:gd name="connsiteX1" fmla="*/ 12192000 w 12192000"/>
                <a:gd name="connsiteY1" fmla="*/ 4095219 h 4095219"/>
                <a:gd name="connsiteX2" fmla="*/ 0 w 12192000"/>
                <a:gd name="connsiteY2" fmla="*/ 4095219 h 4095219"/>
                <a:gd name="connsiteX3" fmla="*/ 0 w 12192000"/>
                <a:gd name="connsiteY3" fmla="*/ 1593198 h 4095219"/>
                <a:gd name="connsiteX4" fmla="*/ 7960 w 12192000"/>
                <a:gd name="connsiteY4" fmla="*/ 1595677 h 4095219"/>
                <a:gd name="connsiteX5" fmla="*/ 484935 w 12192000"/>
                <a:gd name="connsiteY5" fmla="*/ 1664530 h 4095219"/>
                <a:gd name="connsiteX6" fmla="*/ 4389432 w 12192000"/>
                <a:gd name="connsiteY6" fmla="*/ 646242 h 4095219"/>
                <a:gd name="connsiteX7" fmla="*/ 8717482 w 12192000"/>
                <a:gd name="connsiteY7" fmla="*/ 1569270 h 4095219"/>
                <a:gd name="connsiteX8" fmla="*/ 12030615 w 12192000"/>
                <a:gd name="connsiteY8" fmla="*/ 76797 h 4095219"/>
                <a:gd name="connsiteX0" fmla="*/ 12192000 w 12192000"/>
                <a:gd name="connsiteY0" fmla="*/ 61269 h 4156488"/>
                <a:gd name="connsiteX1" fmla="*/ 12192000 w 12192000"/>
                <a:gd name="connsiteY1" fmla="*/ 4156488 h 4156488"/>
                <a:gd name="connsiteX2" fmla="*/ 0 w 12192000"/>
                <a:gd name="connsiteY2" fmla="*/ 4156488 h 4156488"/>
                <a:gd name="connsiteX3" fmla="*/ 0 w 12192000"/>
                <a:gd name="connsiteY3" fmla="*/ 1654467 h 4156488"/>
                <a:gd name="connsiteX4" fmla="*/ 7960 w 12192000"/>
                <a:gd name="connsiteY4" fmla="*/ 1656946 h 4156488"/>
                <a:gd name="connsiteX5" fmla="*/ 484935 w 12192000"/>
                <a:gd name="connsiteY5" fmla="*/ 1725799 h 4156488"/>
                <a:gd name="connsiteX6" fmla="*/ 4389432 w 12192000"/>
                <a:gd name="connsiteY6" fmla="*/ 707511 h 4156488"/>
                <a:gd name="connsiteX7" fmla="*/ 8717482 w 12192000"/>
                <a:gd name="connsiteY7" fmla="*/ 1630539 h 4156488"/>
                <a:gd name="connsiteX8" fmla="*/ 12192000 w 12192000"/>
                <a:gd name="connsiteY8" fmla="*/ 61269 h 4156488"/>
                <a:gd name="connsiteX0" fmla="*/ 12192000 w 12192000"/>
                <a:gd name="connsiteY0" fmla="*/ 77545 h 3715564"/>
                <a:gd name="connsiteX1" fmla="*/ 12192000 w 12192000"/>
                <a:gd name="connsiteY1" fmla="*/ 3715564 h 3715564"/>
                <a:gd name="connsiteX2" fmla="*/ 0 w 12192000"/>
                <a:gd name="connsiteY2" fmla="*/ 3715564 h 3715564"/>
                <a:gd name="connsiteX3" fmla="*/ 0 w 12192000"/>
                <a:gd name="connsiteY3" fmla="*/ 1213543 h 3715564"/>
                <a:gd name="connsiteX4" fmla="*/ 7960 w 12192000"/>
                <a:gd name="connsiteY4" fmla="*/ 1216022 h 3715564"/>
                <a:gd name="connsiteX5" fmla="*/ 484935 w 12192000"/>
                <a:gd name="connsiteY5" fmla="*/ 1284875 h 3715564"/>
                <a:gd name="connsiteX6" fmla="*/ 4389432 w 12192000"/>
                <a:gd name="connsiteY6" fmla="*/ 266587 h 3715564"/>
                <a:gd name="connsiteX7" fmla="*/ 8717482 w 12192000"/>
                <a:gd name="connsiteY7" fmla="*/ 1189615 h 3715564"/>
                <a:gd name="connsiteX8" fmla="*/ 12192000 w 12192000"/>
                <a:gd name="connsiteY8" fmla="*/ 77545 h 37155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3715564">
                  <a:moveTo>
                    <a:pt x="12192000" y="77545"/>
                  </a:moveTo>
                  <a:lnTo>
                    <a:pt x="12192000" y="3715564"/>
                  </a:lnTo>
                  <a:lnTo>
                    <a:pt x="0" y="3715564"/>
                  </a:lnTo>
                  <a:lnTo>
                    <a:pt x="0" y="1213543"/>
                  </a:lnTo>
                  <a:lnTo>
                    <a:pt x="7960" y="1216022"/>
                  </a:lnTo>
                  <a:cubicBezTo>
                    <a:pt x="173674" y="1259878"/>
                    <a:pt x="334031" y="1285441"/>
                    <a:pt x="484935" y="1284875"/>
                  </a:cubicBezTo>
                  <a:cubicBezTo>
                    <a:pt x="1692168" y="1280352"/>
                    <a:pt x="3017342" y="282463"/>
                    <a:pt x="4389432" y="266587"/>
                  </a:cubicBezTo>
                  <a:cubicBezTo>
                    <a:pt x="5761523" y="250710"/>
                    <a:pt x="7173226" y="1350600"/>
                    <a:pt x="8717482" y="1189615"/>
                  </a:cubicBezTo>
                  <a:cubicBezTo>
                    <a:pt x="10017910" y="1081908"/>
                    <a:pt x="11612914" y="-343446"/>
                    <a:pt x="12192000" y="77545"/>
                  </a:cubicBezTo>
                  <a:close/>
                </a:path>
              </a:pathLst>
            </a:custGeom>
            <a:solidFill>
              <a:srgbClr val="829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7212464" y="1373929"/>
            <a:ext cx="1128250" cy="890716"/>
            <a:chOff x="5439654" y="847494"/>
            <a:chExt cx="1335840" cy="1054602"/>
          </a:xfrm>
        </p:grpSpPr>
        <p:grpSp>
          <p:nvGrpSpPr>
            <p:cNvPr id="144" name="그룹 143"/>
            <p:cNvGrpSpPr/>
            <p:nvPr/>
          </p:nvGrpSpPr>
          <p:grpSpPr>
            <a:xfrm rot="0">
              <a:off x="5439654" y="847494"/>
              <a:ext cx="1335840" cy="1054602"/>
              <a:chOff x="3313416" y="451590"/>
              <a:chExt cx="1335840" cy="1054602"/>
            </a:xfrm>
          </p:grpSpPr>
          <p:sp>
            <p:nvSpPr>
              <p:cNvPr id="121" name="자유형 120"/>
              <p:cNvSpPr/>
              <p:nvPr/>
            </p:nvSpPr>
            <p:spPr>
              <a:xfrm>
                <a:off x="3313416" y="451590"/>
                <a:ext cx="1335840" cy="850565"/>
              </a:xfrm>
              <a:custGeom>
                <a:avLst/>
                <a:gdLst>
                  <a:gd name="connsiteX0" fmla="*/ 802820 w 1316736"/>
                  <a:gd name="connsiteY0" fmla="*/ 0 h 838401"/>
                  <a:gd name="connsiteX1" fmla="*/ 1169771 w 1316736"/>
                  <a:gd name="connsiteY1" fmla="*/ 299073 h 838401"/>
                  <a:gd name="connsiteX2" fmla="*/ 1175885 w 1316736"/>
                  <a:gd name="connsiteY2" fmla="*/ 359728 h 838401"/>
                  <a:gd name="connsiteX3" fmla="*/ 1205198 w 1316736"/>
                  <a:gd name="connsiteY3" fmla="*/ 375639 h 838401"/>
                  <a:gd name="connsiteX4" fmla="*/ 1316736 w 1316736"/>
                  <a:gd name="connsiteY4" fmla="*/ 585417 h 838401"/>
                  <a:gd name="connsiteX5" fmla="*/ 1063752 w 1316736"/>
                  <a:gd name="connsiteY5" fmla="*/ 838401 h 838401"/>
                  <a:gd name="connsiteX6" fmla="*/ 252984 w 1316736"/>
                  <a:gd name="connsiteY6" fmla="*/ 838401 h 838401"/>
                  <a:gd name="connsiteX7" fmla="*/ 0 w 1316736"/>
                  <a:gd name="connsiteY7" fmla="*/ 585417 h 838401"/>
                  <a:gd name="connsiteX8" fmla="*/ 74097 w 1316736"/>
                  <a:gd name="connsiteY8" fmla="*/ 406530 h 838401"/>
                  <a:gd name="connsiteX9" fmla="*/ 103567 w 1316736"/>
                  <a:gd name="connsiteY9" fmla="*/ 382215 h 838401"/>
                  <a:gd name="connsiteX10" fmla="*/ 102796 w 1316736"/>
                  <a:gd name="connsiteY10" fmla="*/ 374560 h 838401"/>
                  <a:gd name="connsiteX11" fmla="*/ 414491 w 1316736"/>
                  <a:gd name="connsiteY11" fmla="*/ 62865 h 838401"/>
                  <a:gd name="connsiteX12" fmla="*/ 535817 w 1316736"/>
                  <a:gd name="connsiteY12" fmla="*/ 87360 h 838401"/>
                  <a:gd name="connsiteX13" fmla="*/ 553450 w 1316736"/>
                  <a:gd name="connsiteY13" fmla="*/ 96931 h 838401"/>
                  <a:gd name="connsiteX14" fmla="*/ 593400 w 1316736"/>
                  <a:gd name="connsiteY14" fmla="*/ 63969 h 838401"/>
                  <a:gd name="connsiteX15" fmla="*/ 802820 w 1316736"/>
                  <a:gd name="connsiteY15" fmla="*/ 0 h 83840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16736" h="838401">
                    <a:moveTo>
                      <a:pt x="802820" y="0"/>
                    </a:moveTo>
                    <a:cubicBezTo>
                      <a:pt x="983826" y="0"/>
                      <a:pt x="1134844" y="128392"/>
                      <a:pt x="1169771" y="299073"/>
                    </a:cubicBezTo>
                    <a:lnTo>
                      <a:pt x="1175885" y="359728"/>
                    </a:lnTo>
                    <a:lnTo>
                      <a:pt x="1205198" y="375639"/>
                    </a:lnTo>
                    <a:cubicBezTo>
                      <a:pt x="1272492" y="421102"/>
                      <a:pt x="1316736" y="498093"/>
                      <a:pt x="1316736" y="585417"/>
                    </a:cubicBezTo>
                    <a:cubicBezTo>
                      <a:pt x="1316736" y="725136"/>
                      <a:pt x="1203471" y="838401"/>
                      <a:pt x="1063752" y="838401"/>
                    </a:cubicBezTo>
                    <a:lnTo>
                      <a:pt x="252984" y="838401"/>
                    </a:lnTo>
                    <a:cubicBezTo>
                      <a:pt x="113265" y="838401"/>
                      <a:pt x="0" y="725136"/>
                      <a:pt x="0" y="585417"/>
                    </a:cubicBezTo>
                    <a:cubicBezTo>
                      <a:pt x="0" y="515558"/>
                      <a:pt x="28316" y="452312"/>
                      <a:pt x="74097" y="406530"/>
                    </a:cubicBezTo>
                    <a:lnTo>
                      <a:pt x="103567" y="382215"/>
                    </a:lnTo>
                    <a:lnTo>
                      <a:pt x="102796" y="374560"/>
                    </a:lnTo>
                    <a:cubicBezTo>
                      <a:pt x="102796" y="202416"/>
                      <a:pt x="242347" y="62865"/>
                      <a:pt x="414491" y="62865"/>
                    </a:cubicBezTo>
                    <a:cubicBezTo>
                      <a:pt x="457527" y="62865"/>
                      <a:pt x="498526" y="71587"/>
                      <a:pt x="535817" y="87360"/>
                    </a:cubicBezTo>
                    <a:lnTo>
                      <a:pt x="553450" y="96931"/>
                    </a:lnTo>
                    <a:lnTo>
                      <a:pt x="593400" y="63969"/>
                    </a:lnTo>
                    <a:cubicBezTo>
                      <a:pt x="653180" y="23582"/>
                      <a:pt x="725246" y="0"/>
                      <a:pt x="802820" y="0"/>
                    </a:cubicBezTo>
                    <a:close/>
                  </a:path>
                </a:pathLst>
              </a:custGeom>
              <a:solidFill>
                <a:srgbClr val="fb6c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fb6c69"/>
                  </a:solidFill>
                </a:endParaRPr>
              </a:p>
            </p:txBody>
          </p:sp>
          <p:sp>
            <p:nvSpPr>
              <p:cNvPr id="124" name="자유형 123"/>
              <p:cNvSpPr/>
              <p:nvPr/>
            </p:nvSpPr>
            <p:spPr>
              <a:xfrm>
                <a:off x="3745245" y="1215837"/>
                <a:ext cx="568577" cy="290355"/>
              </a:xfrm>
              <a:custGeom>
                <a:avLst/>
                <a:gdLst>
                  <a:gd name="connsiteX0" fmla="*/ 2801 w 668637"/>
                  <a:gd name="connsiteY0" fmla="*/ 46264 h 298376"/>
                  <a:gd name="connsiteX1" fmla="*/ 421901 w 668637"/>
                  <a:gd name="connsiteY1" fmla="*/ 91984 h 298376"/>
                  <a:gd name="connsiteX2" fmla="*/ 429521 w 668637"/>
                  <a:gd name="connsiteY2" fmla="*/ 297724 h 298376"/>
                  <a:gd name="connsiteX3" fmla="*/ 658121 w 668637"/>
                  <a:gd name="connsiteY3" fmla="*/ 15784 h 298376"/>
                  <a:gd name="connsiteX4" fmla="*/ 2801 w 668637"/>
                  <a:gd name="connsiteY4" fmla="*/ 46264 h 298376"/>
                  <a:gd name="connsiteX0" fmla="*/ 2801 w 667493"/>
                  <a:gd name="connsiteY0" fmla="*/ 46264 h 298376"/>
                  <a:gd name="connsiteX1" fmla="*/ 421901 w 667493"/>
                  <a:gd name="connsiteY1" fmla="*/ 91984 h 298376"/>
                  <a:gd name="connsiteX2" fmla="*/ 429521 w 667493"/>
                  <a:gd name="connsiteY2" fmla="*/ 297724 h 298376"/>
                  <a:gd name="connsiteX3" fmla="*/ 658121 w 667493"/>
                  <a:gd name="connsiteY3" fmla="*/ 15784 h 298376"/>
                  <a:gd name="connsiteX4" fmla="*/ 2801 w 667493"/>
                  <a:gd name="connsiteY4" fmla="*/ 46264 h 298376"/>
                  <a:gd name="connsiteX0" fmla="*/ 2801 w 667493"/>
                  <a:gd name="connsiteY0" fmla="*/ 46264 h 297724"/>
                  <a:gd name="connsiteX1" fmla="*/ 421901 w 667493"/>
                  <a:gd name="connsiteY1" fmla="*/ 91984 h 297724"/>
                  <a:gd name="connsiteX2" fmla="*/ 429521 w 667493"/>
                  <a:gd name="connsiteY2" fmla="*/ 297724 h 297724"/>
                  <a:gd name="connsiteX3" fmla="*/ 658121 w 667493"/>
                  <a:gd name="connsiteY3" fmla="*/ 15784 h 297724"/>
                  <a:gd name="connsiteX4" fmla="*/ 2801 w 667493"/>
                  <a:gd name="connsiteY4" fmla="*/ 46264 h 297724"/>
                  <a:gd name="connsiteX0" fmla="*/ 2262 w 666954"/>
                  <a:gd name="connsiteY0" fmla="*/ 45959 h 297419"/>
                  <a:gd name="connsiteX1" fmla="*/ 441682 w 666954"/>
                  <a:gd name="connsiteY1" fmla="*/ 78979 h 297419"/>
                  <a:gd name="connsiteX2" fmla="*/ 428982 w 666954"/>
                  <a:gd name="connsiteY2" fmla="*/ 297419 h 297419"/>
                  <a:gd name="connsiteX3" fmla="*/ 657582 w 666954"/>
                  <a:gd name="connsiteY3" fmla="*/ 15479 h 297419"/>
                  <a:gd name="connsiteX4" fmla="*/ 2262 w 666954"/>
                  <a:gd name="connsiteY4" fmla="*/ 45959 h 297419"/>
                  <a:gd name="connsiteX0" fmla="*/ 3397 w 720145"/>
                  <a:gd name="connsiteY0" fmla="*/ 84916 h 336376"/>
                  <a:gd name="connsiteX1" fmla="*/ 442817 w 720145"/>
                  <a:gd name="connsiteY1" fmla="*/ 117936 h 336376"/>
                  <a:gd name="connsiteX2" fmla="*/ 430117 w 720145"/>
                  <a:gd name="connsiteY2" fmla="*/ 336376 h 336376"/>
                  <a:gd name="connsiteX3" fmla="*/ 712057 w 720145"/>
                  <a:gd name="connsiteY3" fmla="*/ 11256 h 336376"/>
                  <a:gd name="connsiteX4" fmla="*/ 3397 w 720145"/>
                  <a:gd name="connsiteY4" fmla="*/ 84916 h 336376"/>
                  <a:gd name="connsiteX0" fmla="*/ 3719 w 720467"/>
                  <a:gd name="connsiteY0" fmla="*/ 85119 h 336579"/>
                  <a:gd name="connsiteX1" fmla="*/ 432979 w 720467"/>
                  <a:gd name="connsiteY1" fmla="*/ 133379 h 336579"/>
                  <a:gd name="connsiteX2" fmla="*/ 430439 w 720467"/>
                  <a:gd name="connsiteY2" fmla="*/ 336579 h 336579"/>
                  <a:gd name="connsiteX3" fmla="*/ 712379 w 720467"/>
                  <a:gd name="connsiteY3" fmla="*/ 11459 h 336579"/>
                  <a:gd name="connsiteX4" fmla="*/ 3719 w 720467"/>
                  <a:gd name="connsiteY4" fmla="*/ 85119 h 336579"/>
                  <a:gd name="connsiteX0" fmla="*/ 5169 w 776782"/>
                  <a:gd name="connsiteY0" fmla="*/ 89837 h 341297"/>
                  <a:gd name="connsiteX1" fmla="*/ 434429 w 776782"/>
                  <a:gd name="connsiteY1" fmla="*/ 138097 h 341297"/>
                  <a:gd name="connsiteX2" fmla="*/ 431889 w 776782"/>
                  <a:gd name="connsiteY2" fmla="*/ 341297 h 341297"/>
                  <a:gd name="connsiteX3" fmla="*/ 769709 w 776782"/>
                  <a:gd name="connsiteY3" fmla="*/ 11097 h 341297"/>
                  <a:gd name="connsiteX4" fmla="*/ 5169 w 776782"/>
                  <a:gd name="connsiteY4" fmla="*/ 89837 h 341297"/>
                  <a:gd name="connsiteX0" fmla="*/ 5974 w 703348"/>
                  <a:gd name="connsiteY0" fmla="*/ 63588 h 345528"/>
                  <a:gd name="connsiteX1" fmla="*/ 362082 w 703348"/>
                  <a:gd name="connsiteY1" fmla="*/ 142328 h 345528"/>
                  <a:gd name="connsiteX2" fmla="*/ 359542 w 703348"/>
                  <a:gd name="connsiteY2" fmla="*/ 345528 h 345528"/>
                  <a:gd name="connsiteX3" fmla="*/ 697362 w 703348"/>
                  <a:gd name="connsiteY3" fmla="*/ 15328 h 345528"/>
                  <a:gd name="connsiteX4" fmla="*/ 5974 w 703348"/>
                  <a:gd name="connsiteY4" fmla="*/ 63588 h 345528"/>
                  <a:gd name="connsiteX0" fmla="*/ 6023 w 699473"/>
                  <a:gd name="connsiteY0" fmla="*/ 84030 h 341205"/>
                  <a:gd name="connsiteX1" fmla="*/ 358321 w 699473"/>
                  <a:gd name="connsiteY1" fmla="*/ 138005 h 341205"/>
                  <a:gd name="connsiteX2" fmla="*/ 355781 w 699473"/>
                  <a:gd name="connsiteY2" fmla="*/ 341205 h 341205"/>
                  <a:gd name="connsiteX3" fmla="*/ 693601 w 699473"/>
                  <a:gd name="connsiteY3" fmla="*/ 11005 h 341205"/>
                  <a:gd name="connsiteX4" fmla="*/ 6023 w 699473"/>
                  <a:gd name="connsiteY4" fmla="*/ 84030 h 341205"/>
                  <a:gd name="connsiteX0" fmla="*/ 6769 w 647330"/>
                  <a:gd name="connsiteY0" fmla="*/ 88936 h 340396"/>
                  <a:gd name="connsiteX1" fmla="*/ 307632 w 647330"/>
                  <a:gd name="connsiteY1" fmla="*/ 137196 h 340396"/>
                  <a:gd name="connsiteX2" fmla="*/ 305092 w 647330"/>
                  <a:gd name="connsiteY2" fmla="*/ 340396 h 340396"/>
                  <a:gd name="connsiteX3" fmla="*/ 642912 w 647330"/>
                  <a:gd name="connsiteY3" fmla="*/ 10196 h 340396"/>
                  <a:gd name="connsiteX4" fmla="*/ 6769 w 647330"/>
                  <a:gd name="connsiteY4" fmla="*/ 88936 h 340396"/>
                  <a:gd name="connsiteX0" fmla="*/ 58 w 640619"/>
                  <a:gd name="connsiteY0" fmla="*/ 87704 h 339164"/>
                  <a:gd name="connsiteX1" fmla="*/ 300921 w 640619"/>
                  <a:gd name="connsiteY1" fmla="*/ 135964 h 339164"/>
                  <a:gd name="connsiteX2" fmla="*/ 298381 w 640619"/>
                  <a:gd name="connsiteY2" fmla="*/ 339164 h 339164"/>
                  <a:gd name="connsiteX3" fmla="*/ 636201 w 640619"/>
                  <a:gd name="connsiteY3" fmla="*/ 8964 h 339164"/>
                  <a:gd name="connsiteX4" fmla="*/ 58 w 640619"/>
                  <a:gd name="connsiteY4" fmla="*/ 87704 h 33916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619" h="339164">
                    <a:moveTo>
                      <a:pt x="58" y="87704"/>
                    </a:moveTo>
                    <a:cubicBezTo>
                      <a:pt x="-4387" y="89821"/>
                      <a:pt x="251201" y="94054"/>
                      <a:pt x="300921" y="135964"/>
                    </a:cubicBezTo>
                    <a:cubicBezTo>
                      <a:pt x="350641" y="177874"/>
                      <a:pt x="299651" y="336624"/>
                      <a:pt x="298381" y="339164"/>
                    </a:cubicBezTo>
                    <a:cubicBezTo>
                      <a:pt x="299651" y="336624"/>
                      <a:pt x="685921" y="50874"/>
                      <a:pt x="636201" y="8964"/>
                    </a:cubicBezTo>
                    <a:cubicBezTo>
                      <a:pt x="586481" y="-32946"/>
                      <a:pt x="4503" y="85587"/>
                      <a:pt x="58" y="87704"/>
                    </a:cubicBezTo>
                    <a:close/>
                  </a:path>
                </a:pathLst>
              </a:custGeom>
              <a:solidFill>
                <a:srgbClr val="fb6c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fb6c69"/>
                  </a:solidFill>
                </a:endParaRPr>
              </a:p>
            </p:txBody>
          </p:sp>
        </p:grpSp>
        <p:sp>
          <p:nvSpPr>
            <p:cNvPr id="122" name="자유형 121"/>
            <p:cNvSpPr/>
            <p:nvPr/>
          </p:nvSpPr>
          <p:spPr>
            <a:xfrm>
              <a:off x="6217977" y="949377"/>
              <a:ext cx="284288" cy="242979"/>
            </a:xfrm>
            <a:custGeom>
              <a:avLst/>
              <a:gdLst>
                <a:gd name="connsiteX0" fmla="*/ 1038 w 246662"/>
                <a:gd name="connsiteY0" fmla="*/ 3866 h 462164"/>
                <a:gd name="connsiteX1" fmla="*/ 153438 w 246662"/>
                <a:gd name="connsiteY1" fmla="*/ 211130 h 462164"/>
                <a:gd name="connsiteX2" fmla="*/ 183918 w 246662"/>
                <a:gd name="connsiteY2" fmla="*/ 461066 h 462164"/>
                <a:gd name="connsiteX3" fmla="*/ 238782 w 246662"/>
                <a:gd name="connsiteY3" fmla="*/ 107498 h 462164"/>
                <a:gd name="connsiteX4" fmla="*/ 1038 w 246662"/>
                <a:gd name="connsiteY4" fmla="*/ 3866 h 462164"/>
                <a:gd name="connsiteX0" fmla="*/ 1118 w 264713"/>
                <a:gd name="connsiteY0" fmla="*/ 2496 h 273933"/>
                <a:gd name="connsiteX1" fmla="*/ 153518 w 264713"/>
                <a:gd name="connsiteY1" fmla="*/ 209760 h 273933"/>
                <a:gd name="connsiteX2" fmla="*/ 248768 w 264713"/>
                <a:gd name="connsiteY2" fmla="*/ 269196 h 273933"/>
                <a:gd name="connsiteX3" fmla="*/ 238862 w 264713"/>
                <a:gd name="connsiteY3" fmla="*/ 106128 h 273933"/>
                <a:gd name="connsiteX4" fmla="*/ 1118 w 264713"/>
                <a:gd name="connsiteY4" fmla="*/ 2496 h 273933"/>
                <a:gd name="connsiteX0" fmla="*/ 463 w 253312"/>
                <a:gd name="connsiteY0" fmla="*/ 4717 h 276154"/>
                <a:gd name="connsiteX1" fmla="*/ 152863 w 253312"/>
                <a:gd name="connsiteY1" fmla="*/ 211981 h 276154"/>
                <a:gd name="connsiteX2" fmla="*/ 248113 w 253312"/>
                <a:gd name="connsiteY2" fmla="*/ 271417 h 276154"/>
                <a:gd name="connsiteX3" fmla="*/ 205822 w 253312"/>
                <a:gd name="connsiteY3" fmla="*/ 83584 h 276154"/>
                <a:gd name="connsiteX4" fmla="*/ 463 w 253312"/>
                <a:gd name="connsiteY4" fmla="*/ 4717 h 276154"/>
                <a:gd name="connsiteX0" fmla="*/ 426 w 253275"/>
                <a:gd name="connsiteY0" fmla="*/ 622 h 268963"/>
                <a:gd name="connsiteX1" fmla="*/ 154731 w 253275"/>
                <a:gd name="connsiteY1" fmla="*/ 116446 h 268963"/>
                <a:gd name="connsiteX2" fmla="*/ 248076 w 253275"/>
                <a:gd name="connsiteY2" fmla="*/ 267322 h 268963"/>
                <a:gd name="connsiteX3" fmla="*/ 205785 w 253275"/>
                <a:gd name="connsiteY3" fmla="*/ 79489 h 268963"/>
                <a:gd name="connsiteX4" fmla="*/ 426 w 253275"/>
                <a:gd name="connsiteY4" fmla="*/ 622 h 268963"/>
                <a:gd name="connsiteX0" fmla="*/ 486 w 253964"/>
                <a:gd name="connsiteY0" fmla="*/ 1425 h 269766"/>
                <a:gd name="connsiteX1" fmla="*/ 154791 w 253964"/>
                <a:gd name="connsiteY1" fmla="*/ 117249 h 269766"/>
                <a:gd name="connsiteX2" fmla="*/ 248136 w 253964"/>
                <a:gd name="connsiteY2" fmla="*/ 268125 h 269766"/>
                <a:gd name="connsiteX3" fmla="*/ 209655 w 253964"/>
                <a:gd name="connsiteY3" fmla="*/ 66957 h 269766"/>
                <a:gd name="connsiteX4" fmla="*/ 486 w 253964"/>
                <a:gd name="connsiteY4" fmla="*/ 1425 h 269766"/>
                <a:gd name="connsiteX0" fmla="*/ 486 w 248136"/>
                <a:gd name="connsiteY0" fmla="*/ 1425 h 269766"/>
                <a:gd name="connsiteX1" fmla="*/ 154791 w 248136"/>
                <a:gd name="connsiteY1" fmla="*/ 117249 h 269766"/>
                <a:gd name="connsiteX2" fmla="*/ 248136 w 248136"/>
                <a:gd name="connsiteY2" fmla="*/ 268125 h 269766"/>
                <a:gd name="connsiteX3" fmla="*/ 209655 w 248136"/>
                <a:gd name="connsiteY3" fmla="*/ 66957 h 269766"/>
                <a:gd name="connsiteX4" fmla="*/ 486 w 248136"/>
                <a:gd name="connsiteY4" fmla="*/ 1425 h 269766"/>
                <a:gd name="connsiteX0" fmla="*/ 396 w 248046"/>
                <a:gd name="connsiteY0" fmla="*/ 1425 h 269766"/>
                <a:gd name="connsiteX1" fmla="*/ 154701 w 248046"/>
                <a:gd name="connsiteY1" fmla="*/ 117249 h 269766"/>
                <a:gd name="connsiteX2" fmla="*/ 248046 w 248046"/>
                <a:gd name="connsiteY2" fmla="*/ 268125 h 269766"/>
                <a:gd name="connsiteX3" fmla="*/ 203850 w 248046"/>
                <a:gd name="connsiteY3" fmla="*/ 66957 h 269766"/>
                <a:gd name="connsiteX4" fmla="*/ 396 w 248046"/>
                <a:gd name="connsiteY4" fmla="*/ 1425 h 269766"/>
                <a:gd name="connsiteX0" fmla="*/ 300 w 247950"/>
                <a:gd name="connsiteY0" fmla="*/ 1017 h 269252"/>
                <a:gd name="connsiteX1" fmla="*/ 160320 w 247950"/>
                <a:gd name="connsiteY1" fmla="*/ 107316 h 269252"/>
                <a:gd name="connsiteX2" fmla="*/ 247950 w 247950"/>
                <a:gd name="connsiteY2" fmla="*/ 267717 h 269252"/>
                <a:gd name="connsiteX3" fmla="*/ 203754 w 247950"/>
                <a:gd name="connsiteY3" fmla="*/ 66549 h 269252"/>
                <a:gd name="connsiteX4" fmla="*/ 300 w 247950"/>
                <a:gd name="connsiteY4" fmla="*/ 1017 h 269252"/>
                <a:gd name="connsiteX0" fmla="*/ 208 w 247858"/>
                <a:gd name="connsiteY0" fmla="*/ 1477 h 269712"/>
                <a:gd name="connsiteX1" fmla="*/ 160228 w 247858"/>
                <a:gd name="connsiteY1" fmla="*/ 107776 h 269712"/>
                <a:gd name="connsiteX2" fmla="*/ 247858 w 247858"/>
                <a:gd name="connsiteY2" fmla="*/ 268177 h 269712"/>
                <a:gd name="connsiteX3" fmla="*/ 196042 w 247858"/>
                <a:gd name="connsiteY3" fmla="*/ 61294 h 269712"/>
                <a:gd name="connsiteX4" fmla="*/ 208 w 247858"/>
                <a:gd name="connsiteY4" fmla="*/ 1477 h 269712"/>
                <a:gd name="connsiteX0" fmla="*/ 205 w 236425"/>
                <a:gd name="connsiteY0" fmla="*/ 1275 h 237472"/>
                <a:gd name="connsiteX1" fmla="*/ 160225 w 236425"/>
                <a:gd name="connsiteY1" fmla="*/ 107574 h 237472"/>
                <a:gd name="connsiteX2" fmla="*/ 236425 w 236425"/>
                <a:gd name="connsiteY2" fmla="*/ 235590 h 237472"/>
                <a:gd name="connsiteX3" fmla="*/ 196039 w 236425"/>
                <a:gd name="connsiteY3" fmla="*/ 61092 h 237472"/>
                <a:gd name="connsiteX4" fmla="*/ 205 w 236425"/>
                <a:gd name="connsiteY4" fmla="*/ 1275 h 237472"/>
                <a:gd name="connsiteX0" fmla="*/ 233 w 217403"/>
                <a:gd name="connsiteY0" fmla="*/ 1620 h 228268"/>
                <a:gd name="connsiteX1" fmla="*/ 141203 w 217403"/>
                <a:gd name="connsiteY1" fmla="*/ 98394 h 228268"/>
                <a:gd name="connsiteX2" fmla="*/ 217403 w 217403"/>
                <a:gd name="connsiteY2" fmla="*/ 226410 h 228268"/>
                <a:gd name="connsiteX3" fmla="*/ 177017 w 217403"/>
                <a:gd name="connsiteY3" fmla="*/ 51912 h 228268"/>
                <a:gd name="connsiteX4" fmla="*/ 233 w 217403"/>
                <a:gd name="connsiteY4" fmla="*/ 1620 h 228268"/>
                <a:gd name="connsiteX0" fmla="*/ 188 w 249743"/>
                <a:gd name="connsiteY0" fmla="*/ 1173 h 241190"/>
                <a:gd name="connsiteX1" fmla="*/ 173543 w 249743"/>
                <a:gd name="connsiteY1" fmla="*/ 111282 h 241190"/>
                <a:gd name="connsiteX2" fmla="*/ 249743 w 249743"/>
                <a:gd name="connsiteY2" fmla="*/ 239298 h 241190"/>
                <a:gd name="connsiteX3" fmla="*/ 209357 w 249743"/>
                <a:gd name="connsiteY3" fmla="*/ 64800 h 241190"/>
                <a:gd name="connsiteX4" fmla="*/ 188 w 249743"/>
                <a:gd name="connsiteY4" fmla="*/ 1173 h 241190"/>
                <a:gd name="connsiteX0" fmla="*/ 195 w 244035"/>
                <a:gd name="connsiteY0" fmla="*/ 729 h 269397"/>
                <a:gd name="connsiteX1" fmla="*/ 167835 w 244035"/>
                <a:gd name="connsiteY1" fmla="*/ 139413 h 269397"/>
                <a:gd name="connsiteX2" fmla="*/ 244035 w 244035"/>
                <a:gd name="connsiteY2" fmla="*/ 267429 h 269397"/>
                <a:gd name="connsiteX3" fmla="*/ 203649 w 244035"/>
                <a:gd name="connsiteY3" fmla="*/ 92931 h 269397"/>
                <a:gd name="connsiteX4" fmla="*/ 195 w 244035"/>
                <a:gd name="connsiteY4" fmla="*/ 729 h 269397"/>
                <a:gd name="connsiteX0" fmla="*/ 203 w 280238"/>
                <a:gd name="connsiteY0" fmla="*/ 677 h 239426"/>
                <a:gd name="connsiteX1" fmla="*/ 167843 w 280238"/>
                <a:gd name="connsiteY1" fmla="*/ 139361 h 239426"/>
                <a:gd name="connsiteX2" fmla="*/ 280238 w 280238"/>
                <a:gd name="connsiteY2" fmla="*/ 236897 h 239426"/>
                <a:gd name="connsiteX3" fmla="*/ 203657 w 280238"/>
                <a:gd name="connsiteY3" fmla="*/ 92879 h 239426"/>
                <a:gd name="connsiteX4" fmla="*/ 203 w 280238"/>
                <a:gd name="connsiteY4" fmla="*/ 677 h 239426"/>
                <a:gd name="connsiteX0" fmla="*/ 129 w 280164"/>
                <a:gd name="connsiteY0" fmla="*/ 1965 h 240714"/>
                <a:gd name="connsiteX1" fmla="*/ 167769 w 280164"/>
                <a:gd name="connsiteY1" fmla="*/ 140649 h 240714"/>
                <a:gd name="connsiteX2" fmla="*/ 280164 w 280164"/>
                <a:gd name="connsiteY2" fmla="*/ 238185 h 240714"/>
                <a:gd name="connsiteX3" fmla="*/ 195963 w 280164"/>
                <a:gd name="connsiteY3" fmla="*/ 71307 h 240714"/>
                <a:gd name="connsiteX4" fmla="*/ 129 w 280164"/>
                <a:gd name="connsiteY4" fmla="*/ 1965 h 240714"/>
                <a:gd name="connsiteX0" fmla="*/ 191 w 280226"/>
                <a:gd name="connsiteY0" fmla="*/ 689 h 238766"/>
                <a:gd name="connsiteX1" fmla="*/ 162116 w 280226"/>
                <a:gd name="connsiteY1" fmla="*/ 106988 h 238766"/>
                <a:gd name="connsiteX2" fmla="*/ 280226 w 280226"/>
                <a:gd name="connsiteY2" fmla="*/ 236909 h 238766"/>
                <a:gd name="connsiteX3" fmla="*/ 196025 w 280226"/>
                <a:gd name="connsiteY3" fmla="*/ 70031 h 238766"/>
                <a:gd name="connsiteX4" fmla="*/ 191 w 280226"/>
                <a:gd name="connsiteY4" fmla="*/ 689 h 238766"/>
                <a:gd name="connsiteX0" fmla="*/ 257 w 280292"/>
                <a:gd name="connsiteY0" fmla="*/ 689 h 239564"/>
                <a:gd name="connsiteX1" fmla="*/ 162182 w 280292"/>
                <a:gd name="connsiteY1" fmla="*/ 106988 h 239564"/>
                <a:gd name="connsiteX2" fmla="*/ 280292 w 280292"/>
                <a:gd name="connsiteY2" fmla="*/ 236909 h 239564"/>
                <a:gd name="connsiteX3" fmla="*/ 196091 w 280292"/>
                <a:gd name="connsiteY3" fmla="*/ 70031 h 239564"/>
                <a:gd name="connsiteX4" fmla="*/ 257 w 280292"/>
                <a:gd name="connsiteY4" fmla="*/ 689 h 2395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292" h="239564">
                  <a:moveTo>
                    <a:pt x="257" y="689"/>
                  </a:moveTo>
                  <a:cubicBezTo>
                    <a:pt x="-5395" y="6849"/>
                    <a:pt x="83124" y="29518"/>
                    <a:pt x="162182" y="106988"/>
                  </a:cubicBezTo>
                  <a:cubicBezTo>
                    <a:pt x="241240" y="184458"/>
                    <a:pt x="266068" y="254181"/>
                    <a:pt x="280292" y="236909"/>
                  </a:cubicBezTo>
                  <a:cubicBezTo>
                    <a:pt x="275466" y="248212"/>
                    <a:pt x="242764" y="109401"/>
                    <a:pt x="196091" y="70031"/>
                  </a:cubicBezTo>
                  <a:cubicBezTo>
                    <a:pt x="149418" y="30661"/>
                    <a:pt x="5909" y="-5471"/>
                    <a:pt x="257" y="6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7490460" y="1627192"/>
            <a:ext cx="592454" cy="294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Unity</a:t>
            </a:r>
            <a:endParaRPr lang="en-US" altLang="ko-KR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71010" y="2236070"/>
            <a:ext cx="36785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 b="0" spc="1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기말 팀 프로젝트</a:t>
            </a:r>
            <a:endParaRPr lang="ko-KR" altLang="en-US" sz="3600" b="0" spc="1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8685" y="2882401"/>
            <a:ext cx="2687955" cy="2970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0" spc="3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게임엔진</a:t>
            </a:r>
            <a:r>
              <a:rPr lang="en-US" altLang="ko-KR" sz="1400" b="0" spc="3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2(11)</a:t>
            </a:r>
            <a:r>
              <a:rPr lang="ko-KR" altLang="en-US" sz="1400" b="0" spc="3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 화 [1~4] </a:t>
            </a:r>
            <a:endParaRPr lang="ko-KR" altLang="en-US" sz="1400" b="0" spc="3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배달의민족 주아"/>
              <a:ea typeface="배달의민족 주아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498272" y="2962411"/>
            <a:ext cx="0" cy="123689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64444" y="2962411"/>
            <a:ext cx="0" cy="123689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13860" y="3957065"/>
            <a:ext cx="3792854" cy="574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엔터테인먼트컴퓨팅 </a:t>
            </a: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2017184043</a:t>
            </a: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 진석진</a:t>
            </a:r>
            <a:endParaRPr lang="ko-KR" altLang="en-US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엔터테인먼트컴퓨팅 </a:t>
            </a: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2017184046</a:t>
            </a: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 최준영</a:t>
            </a:r>
            <a:endParaRPr lang="ko-KR" altLang="en-US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060000" y="3577288"/>
            <a:ext cx="72000" cy="72000"/>
          </a:xfrm>
          <a:prstGeom prst="ellipse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5577840" y="3613288"/>
            <a:ext cx="304800" cy="0"/>
          </a:xfrm>
          <a:prstGeom prst="line">
            <a:avLst/>
          </a:prstGeom>
          <a:ln w="15875">
            <a:solidFill>
              <a:srgbClr val="4650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6309360" y="3613288"/>
            <a:ext cx="304800" cy="0"/>
          </a:xfrm>
          <a:prstGeom prst="line">
            <a:avLst/>
          </a:prstGeom>
          <a:ln w="15875">
            <a:solidFill>
              <a:srgbClr val="4650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 txBox="1"/>
          <p:nvPr/>
        </p:nvSpPr>
        <p:spPr>
          <a:xfrm>
            <a:off x="60321" y="1870957"/>
            <a:ext cx="12261219" cy="44803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유닛 소환 구현 </a:t>
            </a:r>
            <a:r>
              <a:rPr lang="ko-KR" altLang="en-US">
                <a:solidFill>
                  <a:schemeClr val="dk1"/>
                </a:solidFill>
              </a:rPr>
              <a:t>:RayCamera 메서드를 사용하여 MainCamera에서 레이저를 쏘아, 바닥(tag==Ground)에 명중 했을 시 Cost를 추가적으로 체크하고 조건에 맞다면 그 위치에 유닛을 소환함 또한 유닛들은 항시 공격 애니메이션이 나오며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피격시 데미지를 입는다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유닛들은 항시 용사</a:t>
            </a:r>
            <a:r>
              <a:rPr lang="en-US" altLang="ko-KR">
                <a:solidFill>
                  <a:schemeClr val="dk1"/>
                </a:solidFill>
              </a:rPr>
              <a:t>(tag==Warrior)</a:t>
            </a:r>
            <a:r>
              <a:rPr lang="ko-KR" altLang="en-US">
                <a:solidFill>
                  <a:schemeClr val="dk1"/>
                </a:solidFill>
              </a:rPr>
              <a:t>바라본다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스킬 구현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유닛의 피격판정을 활용하여 메테오와 힐을 구현하였다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유닛 배치 UI </a:t>
            </a:r>
            <a:r>
              <a:rPr lang="ko-KR" altLang="en-US">
                <a:solidFill>
                  <a:schemeClr val="dk1"/>
                </a:solidFill>
              </a:rPr>
              <a:t>:버튼마다 자신의 유닛 GameObject를 갖고 있으며, 버튼을 클릭하여 활성화 하면 해당 버튼이 가지고있는 유닛 GameObject를 DefanceManager의 WatingUnit(static 변수)에 반환한다. 이때(버튼이 활성화 되어있는 상태에서) 바닥을 클릭하고 소환조건에 부합되면 유닛을 소환한다.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DefanceManager 구현</a:t>
            </a:r>
            <a:r>
              <a:rPr lang="ko-KR" altLang="en-US">
                <a:solidFill>
                  <a:schemeClr val="dk1"/>
                </a:solidFill>
              </a:rPr>
              <a:t> :플레이어의 레벨, Cost생성 속도, 유닛들의 이미지, 유닛들의 Prefab등 게임의 리소스와 시스템을 관리한다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GameOver 구현</a:t>
            </a:r>
            <a:r>
              <a:rPr lang="ko-KR" altLang="en-US">
                <a:solidFill>
                  <a:schemeClr val="dk1"/>
                </a:solidFill>
              </a:rPr>
              <a:t> :마왕이 씬에서 제거되거나, 몰려오는 용사들을 전부 제지하면 발동하는 함수로서 시간흐름을 멈추고 GameOverCanver를 활성화 시킨다 (승리 시  승리 이미지를 활성화 시키고, 패배 시 승리 이미지를 비활성화, 패배 이미지를 활성화 시킨다.) 메인메뉴로 가는 버튼과 게임을 종료하는 버튼이 여기에 속한다.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442460" y="1080600"/>
            <a:ext cx="3335654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활용 기술</a:t>
            </a:r>
            <a:r>
              <a:rPr lang="en-US" altLang="ko-KR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(</a:t>
            </a: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최준영</a:t>
            </a:r>
            <a:r>
              <a:rPr lang="en-US" altLang="ko-KR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)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기술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2" name="TextBox 28"/>
          <p:cNvSpPr txBox="1"/>
          <p:nvPr/>
        </p:nvSpPr>
        <p:spPr>
          <a:xfrm>
            <a:off x="11776709" y="6519446"/>
            <a:ext cx="41529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10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7054" y="2490977"/>
            <a:ext cx="4231542" cy="230003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1231219">
            <a:off x="6169090" y="3713222"/>
            <a:ext cx="229343" cy="979685"/>
            <a:chOff x="5950289" y="3057083"/>
            <a:chExt cx="296177" cy="1265179"/>
          </a:xfrm>
        </p:grpSpPr>
        <p:sp>
          <p:nvSpPr>
            <p:cNvPr id="7" name="이등변 삼각형 6"/>
            <p:cNvSpPr/>
            <p:nvPr/>
          </p:nvSpPr>
          <p:spPr>
            <a:xfrm>
              <a:off x="5950289" y="3057082"/>
              <a:ext cx="296177" cy="1103097"/>
            </a:xfrm>
            <a:prstGeom prst="triangle">
              <a:avLst>
                <a:gd name="adj" fmla="val 50000"/>
              </a:avLst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950289" y="4027062"/>
              <a:ext cx="296177" cy="295200"/>
            </a:xfrm>
            <a:prstGeom prst="ellipse">
              <a:avLst/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009333" y="4083421"/>
              <a:ext cx="178088" cy="178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661535" y="1080600"/>
            <a:ext cx="2792730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개발 계획 소개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계획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06098" y="4489436"/>
            <a:ext cx="630555" cy="271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87062" y="4457941"/>
            <a:ext cx="1106805" cy="297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리소스 수집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62708" y="2882059"/>
            <a:ext cx="1487805" cy="451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유닛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함정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마법 등 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디펜스 기물 구현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84320" y="2077235"/>
            <a:ext cx="1992630" cy="449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디펜스 시스템 구현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(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기물 배치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코스트 소모 등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)</a:t>
            </a:r>
            <a:endParaRPr lang="en-US" altLang="ko-KR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91671" y="2098039"/>
            <a:ext cx="1468755" cy="45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맵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기물과 용사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AI,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Navigation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구현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461885" y="2885132"/>
            <a:ext cx="935354" cy="297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버그 수정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19109" y="4407945"/>
            <a:ext cx="1078912" cy="295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최종 완성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66117" y="5193904"/>
            <a:ext cx="4745172" cy="109098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04285" y="5410381"/>
            <a:ext cx="4650105" cy="5789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깃 허브 주소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3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lt1"/>
                </a:solidFill>
                <a:latin typeface="배달의민족 주아"/>
                <a:ea typeface="한컴바탕"/>
              </a:rPr>
              <a:t>https://github.com/dkdldjswkd/Why-are-you-doing-this-to-me-</a:t>
            </a:r>
            <a:endParaRPr lang="ko-KR" altLang="en-US" sz="13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lt1"/>
              </a:solidFill>
              <a:latin typeface="배달의민족 주아"/>
              <a:ea typeface="한컴바탕"/>
            </a:endParaRPr>
          </a:p>
        </p:txBody>
      </p:sp>
      <p:sp>
        <p:nvSpPr>
          <p:cNvPr id="94" name="TextBox 82"/>
          <p:cNvSpPr txBox="1"/>
          <p:nvPr/>
        </p:nvSpPr>
        <p:spPr>
          <a:xfrm>
            <a:off x="4344740" y="3783528"/>
            <a:ext cx="630555" cy="2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2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5" name="TextBox 82"/>
          <p:cNvSpPr txBox="1"/>
          <p:nvPr/>
        </p:nvSpPr>
        <p:spPr>
          <a:xfrm>
            <a:off x="4751492" y="3178591"/>
            <a:ext cx="630555" cy="2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6" name="TextBox 82"/>
          <p:cNvSpPr txBox="1"/>
          <p:nvPr/>
        </p:nvSpPr>
        <p:spPr>
          <a:xfrm>
            <a:off x="5273602" y="2886491"/>
            <a:ext cx="630555" cy="2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4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7" name="TextBox 82"/>
          <p:cNvSpPr txBox="1"/>
          <p:nvPr/>
        </p:nvSpPr>
        <p:spPr>
          <a:xfrm>
            <a:off x="6219825" y="2895663"/>
            <a:ext cx="630555" cy="2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5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8" name="TextBox 82"/>
          <p:cNvSpPr txBox="1"/>
          <p:nvPr/>
        </p:nvSpPr>
        <p:spPr>
          <a:xfrm>
            <a:off x="6829425" y="3197641"/>
            <a:ext cx="630555" cy="2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6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9" name="TextBox 82"/>
          <p:cNvSpPr txBox="1"/>
          <p:nvPr/>
        </p:nvSpPr>
        <p:spPr>
          <a:xfrm>
            <a:off x="7269338" y="3777255"/>
            <a:ext cx="630555" cy="2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7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0" name="TextBox 82"/>
          <p:cNvSpPr txBox="1"/>
          <p:nvPr/>
        </p:nvSpPr>
        <p:spPr>
          <a:xfrm>
            <a:off x="7392812" y="4439419"/>
            <a:ext cx="630555" cy="2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8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1" name="TextBox 83"/>
          <p:cNvSpPr txBox="1"/>
          <p:nvPr/>
        </p:nvSpPr>
        <p:spPr>
          <a:xfrm>
            <a:off x="3423637" y="3706171"/>
            <a:ext cx="716280" cy="299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UI</a:t>
            </a: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구현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2" name="TextBox 90"/>
          <p:cNvSpPr txBox="1"/>
          <p:nvPr/>
        </p:nvSpPr>
        <p:spPr>
          <a:xfrm>
            <a:off x="8017737" y="3689487"/>
            <a:ext cx="1725930" cy="299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프롤로그</a:t>
            </a: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엔딩 구현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3" name="TextBox 28"/>
          <p:cNvSpPr txBox="1"/>
          <p:nvPr/>
        </p:nvSpPr>
        <p:spPr>
          <a:xfrm>
            <a:off x="11786234" y="6519446"/>
            <a:ext cx="40576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11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318760" y="1080600"/>
            <a:ext cx="1487805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깃 커밋</a:t>
            </a:r>
            <a:endParaRPr lang="ko-KR" altLang="en-US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계획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8715" y="5528336"/>
            <a:ext cx="6158802" cy="109098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078293" y="5744813"/>
            <a:ext cx="6035413" cy="578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깃 허브 주소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3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lt1"/>
                </a:solidFill>
                <a:latin typeface="배달의민족 주아"/>
                <a:ea typeface="한컴바탕"/>
              </a:rPr>
              <a:t>https://github.com/dkdldjswkd/Why-are-you-doing-this-to-me-</a:t>
            </a:r>
            <a:endParaRPr lang="ko-KR" altLang="en-US" sz="13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lt1"/>
              </a:solidFill>
              <a:latin typeface="배달의민족 주아"/>
              <a:ea typeface="한컴바탕"/>
            </a:endParaRPr>
          </a:p>
        </p:txBody>
      </p:sp>
      <p:sp>
        <p:nvSpPr>
          <p:cNvPr id="103" name="TextBox 28"/>
          <p:cNvSpPr txBox="1"/>
          <p:nvPr/>
        </p:nvSpPr>
        <p:spPr>
          <a:xfrm>
            <a:off x="11776708" y="6519446"/>
            <a:ext cx="415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12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5448" y="1958208"/>
            <a:ext cx="6270792" cy="345635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566410" y="1080600"/>
            <a:ext cx="973455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출처</a:t>
            </a:r>
            <a:endParaRPr lang="ko-KR" altLang="en-US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61635" y="1654970"/>
            <a:ext cx="128777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잘 썼습니다</a:t>
            </a: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.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출처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1" name="TextBox 87"/>
          <p:cNvSpPr txBox="1"/>
          <p:nvPr/>
        </p:nvSpPr>
        <p:spPr>
          <a:xfrm>
            <a:off x="675323" y="2132266"/>
            <a:ext cx="11408622" cy="4476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  <a:hlinkClick r:id="rId2"/>
              </a:rPr>
              <a:t>https://bgmstore.net/view/5bb0d13f352039d2270a75e7/Cla%20in%20love%20Linda%20%ED%96%89%EC%A7%84%EA%B3%A1</a:t>
            </a:r>
            <a:r>
              <a:rPr lang="ko-KR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 시작화면 배경음</a:t>
            </a:r>
            <a:endParaRPr lang="ko-KR" altLang="ko-KR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ko-KR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시작화면 글씨 어플 글씨팡팡</a:t>
            </a:r>
            <a:endParaRPr lang="ko-KR" altLang="ko-KR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ko-KR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  <a:hlinkClick r:id="rId3"/>
              </a:rPr>
              <a:t>https://pixabay.com/ko/vectors/%EC%9E%A5%EB%B6%80-cogwheel-%EA%B8%B0%EC%96%B4-147414/</a:t>
            </a:r>
            <a:r>
              <a:rPr lang="ko-KR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 옵션버튼 이미지</a:t>
            </a:r>
            <a:endParaRPr lang="ko-KR" altLang="ko-KR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ko-KR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  <a:hlinkClick r:id="rId4"/>
              </a:rPr>
              <a:t>https://creativemarket.com/AnaWhite/523069-SALE%21Game-buttons-pack-in-wood-style</a:t>
            </a:r>
            <a:r>
              <a:rPr lang="ko-KR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 시작화면 버튼 원본</a:t>
            </a:r>
            <a:endParaRPr lang="ko-KR" altLang="ko-KR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ko-KR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  <a:hlinkClick r:id="rId5"/>
              </a:rPr>
              <a:t>https://bgmstore.net/view/5bb0d13f352039d2270a75b9/Nine%20Sisters%20-%20Kenji%20Kawai%20%EC%B2%A0%EA%B5%AC%EB%B8%8C%EA%B8%88,%20%EA%B8%B4%EC%9E%A5,%EA%B8%B4%EB%B0%95,%EC%9B%85%EC%9E%A5,%EC%98%81%ED%99%94OST</a:t>
            </a:r>
            <a:endParaRPr lang="ko-KR" altLang="ko-KR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ko-KR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스토리씬 배경</a:t>
            </a:r>
            <a:endParaRPr lang="ko-KR" altLang="ko-KR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  <a:hlinkClick r:id="rId6"/>
              </a:rPr>
              <a:t>https://www.pngegg.com/en/png-pmuop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 게임승리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ko-KR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  <a:hlinkClick r:id="rId7"/>
              </a:rPr>
              <a:t>https://www.pngegg.com/en/png-xpjfv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 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게임패배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  <a:hlinkClick r:id="rId8"/>
              </a:rPr>
              <a:t>https://www.pngegg.com/en/png-dkkiy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 검은물감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  <a:hlinkClick r:id="rId9"/>
              </a:rPr>
              <a:t>https://imagensemoldes.com.br/placa-madeira-png-2/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 표지판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  <a:hlinkClick r:id="rId10"/>
              </a:rPr>
              <a:t>https://assetstore.unity.com/packages/3d/characters/animals/dog-knight-pbr-polyart-135227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 강아지기사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  <a:hlinkClick r:id="rId11"/>
              </a:rPr>
              <a:t>https://www.istockphoto.com/kr/%EB%B2%A1%ED%84%B0/%EB%8A%99%EC%9D%8C-2d-%EC%84%B1-gm526155343-52836516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 성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(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원본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)</a:t>
            </a:r>
            <a:endParaRPr lang="en-US" altLang="ko-KR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  <a:hlinkClick r:id="rId12"/>
              </a:rPr>
              <a:t>https://assetstore.unity.com/packages/3d/characters/small-red-dragon-52959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 레드드래곤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  <a:hlinkClick r:id="rId13"/>
              </a:rPr>
              <a:t>https://assetstore.unity.com/packages/3d/characters/humanoids/fantasy/mini-legion-rock-golem-pbr-hp-polyart-94707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 골렘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  <a:hlinkClick r:id="rId14"/>
              </a:rPr>
              <a:t>https://assetstore.unity.com/packages/3d/props/industrial/free-barrel-model-pack-591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 길막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  <a:hlinkClick r:id="rId15"/>
              </a:rPr>
              <a:t>https://assetstore.unity.com/packages/3d/characters/creatures/rpg-monster-duo-pbr-polyart-157762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 슬라임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  <a:hlinkClick r:id="rId16"/>
              </a:rPr>
              <a:t>https://assetstore.unity.com/packages/vfx/particles/spells/ky-magic-effects-free-21927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rPr>
              <a:t> 스킬 이펙트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latin typeface="나눔스퀘어라운드 Bold"/>
                <a:ea typeface="나눔스퀘어라운드 Bold"/>
                <a:hlinkClick r:id="rId17"/>
              </a:rPr>
              <a:t>https://www.furaffinity.net/view/29168331/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 대화창 강아지</a:t>
            </a:r>
            <a:endParaRPr lang="ko-KR" altLang="en-US" sz="1200"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en-US" sz="1200">
                <a:latin typeface="나눔스퀘어라운드 Bold"/>
                <a:ea typeface="나눔스퀘어라운드 Bold"/>
                <a:hlinkClick r:id="rId18"/>
              </a:rPr>
              <a:t>https://pixabay.com/nl/vectors/kogge-tandrad-vistuig-grijs-ijzer-147414/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 옵션 이미지</a:t>
            </a:r>
            <a:endParaRPr lang="ko-KR" altLang="en-US" sz="1200"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en-US" sz="1200">
                <a:latin typeface="나눔스퀘어라운드 Bold"/>
                <a:ea typeface="나눔스퀘어라운드 Bold"/>
                <a:hlinkClick r:id="rId19"/>
              </a:rPr>
              <a:t>https://assetstore.unity.com/packages/3d/animations/sd-unity-chan-haon-custom-bundle-84992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 용사</a:t>
            </a:r>
            <a:r>
              <a:rPr lang="en-US" altLang="ko-KR" sz="1200">
                <a:latin typeface="나눔스퀘어라운드 Bold"/>
                <a:ea typeface="나눔스퀘어라운드 Bold"/>
              </a:rPr>
              <a:t>SD</a:t>
            </a:r>
            <a:endParaRPr lang="en-US" altLang="ko-KR" sz="1200"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latin typeface="나눔스퀘어라운드 Bold"/>
                <a:ea typeface="나눔스퀘어라운드 Bold"/>
                <a:hlinkClick r:id="rId20"/>
              </a:rPr>
              <a:t>https://assetstore.unity.com/packages/3d/environments/dungeons/low-poly-dungeons-lite-177937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 배경</a:t>
            </a:r>
            <a:endParaRPr lang="ko-KR" altLang="en-US" sz="1200"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en-US" sz="1200">
                <a:latin typeface="나눔스퀘어라운드 Bold"/>
                <a:ea typeface="나눔스퀘어라운드 Bold"/>
                <a:hlinkClick r:id="rId21"/>
              </a:rPr>
              <a:t>https://bgmstore.net/view/5bb0d13b352039d2270a7079/%EB%82%98%EB%AC%B4%20%EC%B1%85%EC%83%81(%ED%8F%89%ED%99%94,%20%EA%B7%80%EC%97%AC%EC%9B%80,%20%EC%A6%90%EA%B1%B0%EC%9B%80)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 전투배경음악</a:t>
            </a:r>
            <a:endParaRPr lang="ko-KR" altLang="en-US" sz="1200">
              <a:latin typeface="나눔스퀘어라운드 Bold"/>
              <a:ea typeface="나눔스퀘어라운드 Bold"/>
            </a:endParaRPr>
          </a:p>
        </p:txBody>
      </p:sp>
      <p:sp>
        <p:nvSpPr>
          <p:cNvPr id="126" name="TextBox 28"/>
          <p:cNvSpPr txBox="1"/>
          <p:nvPr/>
        </p:nvSpPr>
        <p:spPr>
          <a:xfrm>
            <a:off x="11776709" y="6519446"/>
            <a:ext cx="41529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13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35431" y="0"/>
            <a:ext cx="12227432" cy="686255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8331843" y="3441066"/>
            <a:ext cx="3654904" cy="3201432"/>
          </a:xfrm>
          <a:prstGeom prst="rect">
            <a:avLst/>
          </a:prstGeom>
          <a:gradFill>
            <a:gsLst>
              <a:gs pos="0">
                <a:srgbClr val="465081"/>
              </a:gs>
              <a:gs pos="100000">
                <a:srgbClr val="8293e1">
                  <a:alpha val="5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91147" y="4341287"/>
            <a:ext cx="2158769" cy="5717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감사합니다</a:t>
            </a:r>
            <a:endParaRPr lang="ko-KR" altLang="en-US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685706" y="5041782"/>
            <a:ext cx="1722143" cy="0"/>
          </a:xfrm>
          <a:prstGeom prst="line">
            <a:avLst/>
          </a:prstGeom>
          <a:ln w="22225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28"/>
          <p:cNvSpPr txBox="1"/>
          <p:nvPr/>
        </p:nvSpPr>
        <p:spPr>
          <a:xfrm>
            <a:off x="11776709" y="6519446"/>
            <a:ext cx="41529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14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9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372618" y="2268283"/>
            <a:ext cx="2085974" cy="3330575"/>
          </a:xfrm>
          <a:prstGeom prst="roundRect">
            <a:avLst>
              <a:gd name="adj" fmla="val 16667"/>
            </a:avLst>
          </a:prstGeom>
          <a:solidFill>
            <a:srgbClr val="e6efff">
              <a:alpha val="70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623560" y="1080600"/>
            <a:ext cx="973454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목차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2" name="그룹 81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83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4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690234" y="477866"/>
            <a:ext cx="754380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목차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9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2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0" name="TextBox 47"/>
          <p:cNvSpPr txBox="1"/>
          <p:nvPr/>
        </p:nvSpPr>
        <p:spPr>
          <a:xfrm>
            <a:off x="372618" y="2628328"/>
            <a:ext cx="2155433" cy="254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소개 </a:t>
            </a:r>
            <a:endParaRPr lang="ko-KR" altLang="en-US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(3p)</a:t>
            </a:r>
            <a:endParaRPr lang="en-US" altLang="ko-KR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제목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장르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스토리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8" name=""/>
          <p:cNvSpPr/>
          <p:nvPr/>
        </p:nvSpPr>
        <p:spPr>
          <a:xfrm>
            <a:off x="2712910" y="2268283"/>
            <a:ext cx="2085974" cy="3330575"/>
          </a:xfrm>
          <a:prstGeom prst="roundRect">
            <a:avLst>
              <a:gd name="adj" fmla="val 16667"/>
            </a:avLst>
          </a:prstGeom>
          <a:solidFill>
            <a:srgbClr val="e6efff">
              <a:alpha val="70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19" name="TextBox 47"/>
          <p:cNvSpPr txBox="1"/>
          <p:nvPr/>
        </p:nvSpPr>
        <p:spPr>
          <a:xfrm>
            <a:off x="2712910" y="2628328"/>
            <a:ext cx="2155433" cy="254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기본 매커니즘 </a:t>
            </a:r>
            <a:r>
              <a:rPr lang="en-US" altLang="ko-KR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(4p~8p)</a:t>
            </a:r>
            <a:endParaRPr lang="en-US" altLang="ko-KR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설명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방법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구조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20" name=""/>
          <p:cNvSpPr/>
          <p:nvPr/>
        </p:nvSpPr>
        <p:spPr>
          <a:xfrm>
            <a:off x="5089207" y="2268283"/>
            <a:ext cx="2085974" cy="3330575"/>
          </a:xfrm>
          <a:prstGeom prst="roundRect">
            <a:avLst>
              <a:gd name="adj" fmla="val 16667"/>
            </a:avLst>
          </a:prstGeom>
          <a:solidFill>
            <a:srgbClr val="e6efff">
              <a:alpha val="70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21" name="TextBox 47"/>
          <p:cNvSpPr txBox="1"/>
          <p:nvPr/>
        </p:nvSpPr>
        <p:spPr>
          <a:xfrm>
            <a:off x="5089207" y="2628328"/>
            <a:ext cx="2155433" cy="1875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활용 기술 </a:t>
            </a:r>
            <a:endParaRPr lang="ko-KR" altLang="en-US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(9~10p)</a:t>
            </a:r>
            <a:endParaRPr lang="en-US" altLang="ko-KR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활용 기술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(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진석진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)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활용 기술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(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최준영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)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22" name=""/>
          <p:cNvSpPr/>
          <p:nvPr/>
        </p:nvSpPr>
        <p:spPr>
          <a:xfrm>
            <a:off x="7429500" y="2268283"/>
            <a:ext cx="2085974" cy="3330575"/>
          </a:xfrm>
          <a:prstGeom prst="roundRect">
            <a:avLst>
              <a:gd name="adj" fmla="val 16667"/>
            </a:avLst>
          </a:prstGeom>
          <a:solidFill>
            <a:srgbClr val="e6efff">
              <a:alpha val="70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23" name="TextBox 47"/>
          <p:cNvSpPr txBox="1"/>
          <p:nvPr/>
        </p:nvSpPr>
        <p:spPr>
          <a:xfrm>
            <a:off x="7429498" y="2628328"/>
            <a:ext cx="2155434" cy="1217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개발 계획 </a:t>
            </a:r>
            <a:endParaRPr lang="ko-KR" altLang="en-US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(11p)</a:t>
            </a:r>
            <a:endParaRPr lang="en-US" altLang="ko-KR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개발 계획 소개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24" name=""/>
          <p:cNvSpPr/>
          <p:nvPr/>
        </p:nvSpPr>
        <p:spPr>
          <a:xfrm>
            <a:off x="9769793" y="2268283"/>
            <a:ext cx="2085974" cy="3330575"/>
          </a:xfrm>
          <a:prstGeom prst="roundRect">
            <a:avLst>
              <a:gd name="adj" fmla="val 16667"/>
            </a:avLst>
          </a:prstGeom>
          <a:solidFill>
            <a:srgbClr val="e6efff">
              <a:alpha val="70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25" name="TextBox 47"/>
          <p:cNvSpPr txBox="1"/>
          <p:nvPr/>
        </p:nvSpPr>
        <p:spPr>
          <a:xfrm>
            <a:off x="9768021" y="2628328"/>
            <a:ext cx="2155433" cy="1856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1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깃 커밋</a:t>
            </a:r>
            <a:r>
              <a:rPr lang="en-US" altLang="ko-KR" sz="21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21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출처 </a:t>
            </a:r>
            <a:r>
              <a:rPr lang="en-US" altLang="ko-KR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(12p~13p)</a:t>
            </a:r>
            <a:endParaRPr lang="en-US" altLang="ko-KR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커밋 횟수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깃 주소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출처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cff">
            <a:alpha val="9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66360" y="1080600"/>
            <a:ext cx="1887854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게임 소개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2" name="그룹 81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83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4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소개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127" name="그룹 17"/>
          <p:cNvGrpSpPr/>
          <p:nvPr/>
        </p:nvGrpSpPr>
        <p:grpSpPr>
          <a:xfrm rot="0">
            <a:off x="576070" y="1704975"/>
            <a:ext cx="6346432" cy="960120"/>
            <a:chOff x="6468635" y="1442383"/>
            <a:chExt cx="6346432" cy="960120"/>
          </a:xfrm>
        </p:grpSpPr>
        <p:sp>
          <p:nvSpPr>
            <p:cNvPr id="128" name="TextBox 47"/>
            <p:cNvSpPr txBox="1"/>
            <p:nvPr/>
          </p:nvSpPr>
          <p:spPr>
            <a:xfrm>
              <a:off x="6468635" y="1950028"/>
              <a:ext cx="6346433" cy="4524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나한테 왜 그래 </a:t>
              </a:r>
              <a:r>
                <a:rPr lang="en-US" altLang="ko-KR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(Why are you doing  this to me?)</a:t>
              </a:r>
              <a:endParaRPr lang="en-US" altLang="ko-KR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  <p:grpSp>
          <p:nvGrpSpPr>
            <p:cNvPr id="130" name="그룹 5"/>
            <p:cNvGrpSpPr/>
            <p:nvPr/>
          </p:nvGrpSpPr>
          <p:grpSpPr>
            <a:xfrm rot="0">
              <a:off x="6534010" y="1442383"/>
              <a:ext cx="2571742" cy="459136"/>
              <a:chOff x="6613600" y="823125"/>
              <a:chExt cx="2571742" cy="459136"/>
            </a:xfrm>
          </p:grpSpPr>
          <p:sp>
            <p:nvSpPr>
              <p:cNvPr id="131" name="모서리가 둥근 직사각형 160"/>
              <p:cNvSpPr/>
              <p:nvPr/>
            </p:nvSpPr>
            <p:spPr>
              <a:xfrm>
                <a:off x="6613600" y="823125"/>
                <a:ext cx="2571742" cy="459136"/>
              </a:xfrm>
              <a:prstGeom prst="roundRect">
                <a:avLst>
                  <a:gd name="adj" fmla="val 50000"/>
                </a:avLst>
              </a:prstGeom>
              <a:solidFill>
                <a:srgbClr val="dda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2" name="타원 168"/>
              <p:cNvSpPr/>
              <p:nvPr/>
            </p:nvSpPr>
            <p:spPr>
              <a:xfrm>
                <a:off x="6776223" y="1035854"/>
                <a:ext cx="66622" cy="66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3" name="TextBox 171"/>
              <p:cNvSpPr txBox="1"/>
              <p:nvPr/>
            </p:nvSpPr>
            <p:spPr>
              <a:xfrm>
                <a:off x="6855673" y="859186"/>
                <a:ext cx="1959973" cy="390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>
                    <a:ln w="9525"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/>
                    <a:ea typeface="배달의민족 주아"/>
                  </a:rPr>
                  <a:t>게임 제목</a:t>
                </a:r>
                <a:endPara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endParaRPr>
              </a:p>
            </p:txBody>
          </p:sp>
        </p:grpSp>
      </p:grpSp>
      <p:grpSp>
        <p:nvGrpSpPr>
          <p:cNvPr id="154" name="그룹 17"/>
          <p:cNvGrpSpPr/>
          <p:nvPr/>
        </p:nvGrpSpPr>
        <p:grpSpPr>
          <a:xfrm rot="0">
            <a:off x="576072" y="3865245"/>
            <a:ext cx="7574100" cy="2790825"/>
            <a:chOff x="6468636" y="1442383"/>
            <a:chExt cx="7574100" cy="2790825"/>
          </a:xfrm>
        </p:grpSpPr>
        <p:sp>
          <p:nvSpPr>
            <p:cNvPr id="155" name="TextBox 47"/>
            <p:cNvSpPr txBox="1"/>
            <p:nvPr/>
          </p:nvSpPr>
          <p:spPr>
            <a:xfrm>
              <a:off x="6468636" y="1950028"/>
              <a:ext cx="7574100" cy="22831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마왕과 용사의 기나긴 싸움 끝에 마왕이 쓰러졌다</a:t>
              </a:r>
              <a:r>
                <a:rPr lang="en-US" altLang="ko-KR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.</a:t>
              </a:r>
              <a:endParaRPr lang="en-US" altLang="ko-KR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얼마 지나지 않아 새로운 마왕이 선발되었지만</a:t>
              </a:r>
              <a:endPara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사람들과 꽃을 가꾸는걸 좋아하는 마왕의 성향 덕에</a:t>
              </a:r>
              <a:endPara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마왕의 병사도 점차 모습이 변해갔고 세계는 평화가 찾아왔다</a:t>
              </a:r>
              <a:r>
                <a:rPr lang="en-US" altLang="ko-KR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.</a:t>
              </a:r>
              <a:endParaRPr lang="en-US" altLang="ko-KR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하지만 너무 평화로운 나머지 용사들이 실직할 위기에 처했고</a:t>
              </a:r>
              <a:endPara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결국 거짓 명분을 만들어 마왕을 토벌하기로 한다</a:t>
              </a:r>
              <a:r>
                <a:rPr lang="en-US" altLang="ko-KR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.</a:t>
              </a: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 </a:t>
              </a:r>
              <a:endPara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  <p:grpSp>
          <p:nvGrpSpPr>
            <p:cNvPr id="156" name="그룹 5"/>
            <p:cNvGrpSpPr/>
            <p:nvPr/>
          </p:nvGrpSpPr>
          <p:grpSpPr>
            <a:xfrm rot="0">
              <a:off x="6534010" y="1442383"/>
              <a:ext cx="2571742" cy="459136"/>
              <a:chOff x="6613600" y="823125"/>
              <a:chExt cx="2571742" cy="459136"/>
            </a:xfrm>
          </p:grpSpPr>
          <p:sp>
            <p:nvSpPr>
              <p:cNvPr id="157" name="모서리가 둥근 직사각형 160"/>
              <p:cNvSpPr/>
              <p:nvPr/>
            </p:nvSpPr>
            <p:spPr>
              <a:xfrm>
                <a:off x="6613600" y="823125"/>
                <a:ext cx="2571742" cy="459136"/>
              </a:xfrm>
              <a:prstGeom prst="roundRect">
                <a:avLst>
                  <a:gd name="adj" fmla="val 50000"/>
                </a:avLst>
              </a:prstGeom>
              <a:solidFill>
                <a:srgbClr val="4650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8" name="타원 168"/>
              <p:cNvSpPr/>
              <p:nvPr/>
            </p:nvSpPr>
            <p:spPr>
              <a:xfrm>
                <a:off x="6776223" y="1035854"/>
                <a:ext cx="66622" cy="66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9" name="TextBox 171"/>
              <p:cNvSpPr txBox="1"/>
              <p:nvPr/>
            </p:nvSpPr>
            <p:spPr>
              <a:xfrm>
                <a:off x="6855669" y="859186"/>
                <a:ext cx="1959973" cy="394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>
                    <a:ln w="9525"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/>
                    <a:ea typeface="배달의민족 주아"/>
                  </a:rPr>
                  <a:t>스토리</a:t>
                </a:r>
                <a:endPara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endParaRPr>
              </a:p>
            </p:txBody>
          </p:sp>
        </p:grpSp>
      </p:grpSp>
      <p:grpSp>
        <p:nvGrpSpPr>
          <p:cNvPr id="160" name="그룹 17"/>
          <p:cNvGrpSpPr/>
          <p:nvPr/>
        </p:nvGrpSpPr>
        <p:grpSpPr>
          <a:xfrm rot="0">
            <a:off x="576072" y="2785110"/>
            <a:ext cx="6346433" cy="960120"/>
            <a:chOff x="6468636" y="1442383"/>
            <a:chExt cx="6346433" cy="960120"/>
          </a:xfrm>
        </p:grpSpPr>
        <p:sp>
          <p:nvSpPr>
            <p:cNvPr id="161" name="TextBox 47"/>
            <p:cNvSpPr txBox="1"/>
            <p:nvPr/>
          </p:nvSpPr>
          <p:spPr>
            <a:xfrm>
              <a:off x="6468636" y="1950027"/>
              <a:ext cx="6346433" cy="452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디펜스 </a:t>
              </a:r>
              <a:endPara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  <p:grpSp>
          <p:nvGrpSpPr>
            <p:cNvPr id="162" name="그룹 5"/>
            <p:cNvGrpSpPr/>
            <p:nvPr/>
          </p:nvGrpSpPr>
          <p:grpSpPr>
            <a:xfrm rot="0">
              <a:off x="6534010" y="1442383"/>
              <a:ext cx="2571742" cy="459136"/>
              <a:chOff x="6613600" y="823125"/>
              <a:chExt cx="2571742" cy="459136"/>
            </a:xfrm>
          </p:grpSpPr>
          <p:sp>
            <p:nvSpPr>
              <p:cNvPr id="163" name="모서리가 둥근 직사각형 160"/>
              <p:cNvSpPr/>
              <p:nvPr/>
            </p:nvSpPr>
            <p:spPr>
              <a:xfrm>
                <a:off x="6613600" y="823125"/>
                <a:ext cx="2571742" cy="459136"/>
              </a:xfrm>
              <a:prstGeom prst="roundRect">
                <a:avLst>
                  <a:gd name="adj" fmla="val 50000"/>
                </a:avLst>
              </a:prstGeom>
              <a:solidFill>
                <a:srgbClr val="829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4" name="타원 168"/>
              <p:cNvSpPr/>
              <p:nvPr/>
            </p:nvSpPr>
            <p:spPr>
              <a:xfrm>
                <a:off x="6776223" y="1035854"/>
                <a:ext cx="66622" cy="66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5" name="TextBox 171"/>
              <p:cNvSpPr txBox="1"/>
              <p:nvPr/>
            </p:nvSpPr>
            <p:spPr>
              <a:xfrm>
                <a:off x="6855671" y="859186"/>
                <a:ext cx="1959973" cy="390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>
                    <a:ln w="9525"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/>
                    <a:ea typeface="배달의민족 주아"/>
                  </a:rPr>
                  <a:t>장르</a:t>
                </a:r>
                <a:endPara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endParaRPr>
              </a:p>
            </p:txBody>
          </p:sp>
        </p:grpSp>
      </p:grpSp>
      <p:sp>
        <p:nvSpPr>
          <p:cNvPr id="166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3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766310" y="1080600"/>
            <a:ext cx="2668904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기본 매커니즘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08708" y="2594769"/>
            <a:ext cx="9974582" cy="27563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1.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 수비 포지션에서 게임이 진행된다.</a:t>
            </a:r>
            <a:endParaRPr lang="ko-KR" altLang="en-US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endParaRPr lang="ko-KR" altLang="en-US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2.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 시간에 따라 몰려오는 용사들을 자신의 기물을 사용하여 방어한다.</a:t>
            </a:r>
            <a:endParaRPr lang="ko-KR" altLang="en-US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endParaRPr lang="ko-KR" altLang="en-US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3.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 마왕을 지켜내지 못하면 패배한다.</a:t>
            </a:r>
            <a:endParaRPr lang="ko-KR" altLang="en-US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endParaRPr lang="ko-KR" altLang="en-US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4.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 모든 용사를 저지하면 게임에 승리한다.</a:t>
            </a:r>
            <a:endParaRPr lang="ko-KR" altLang="en-US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기본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75" name="TextBox 75"/>
          <p:cNvSpPr txBox="1"/>
          <p:nvPr/>
        </p:nvSpPr>
        <p:spPr>
          <a:xfrm>
            <a:off x="5544693" y="1654970"/>
            <a:ext cx="10401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설명</a:t>
            </a:r>
            <a:endParaRPr lang="ko-KR" altLang="en-US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76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4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766310" y="1080600"/>
            <a:ext cx="2668904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기본 매커니즘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기본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75" name="TextBox 75"/>
          <p:cNvSpPr txBox="1"/>
          <p:nvPr/>
        </p:nvSpPr>
        <p:spPr>
          <a:xfrm>
            <a:off x="5545741" y="1654970"/>
            <a:ext cx="10401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설명</a:t>
            </a:r>
            <a:endParaRPr lang="ko-KR" altLang="en-US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81" name="TextBox 87"/>
          <p:cNvSpPr txBox="1"/>
          <p:nvPr/>
        </p:nvSpPr>
        <p:spPr>
          <a:xfrm>
            <a:off x="2670810" y="2052256"/>
            <a:ext cx="982980" cy="317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용사 진형</a:t>
            </a:r>
            <a:endParaRPr lang="ko-KR" altLang="en-US" sz="15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82" name="TextBox 87"/>
          <p:cNvSpPr txBox="1"/>
          <p:nvPr/>
        </p:nvSpPr>
        <p:spPr>
          <a:xfrm>
            <a:off x="8490584" y="2052256"/>
            <a:ext cx="982980" cy="317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마왕 진형</a:t>
            </a:r>
            <a:endParaRPr lang="ko-KR" altLang="en-US" sz="15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83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5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803" y="2471926"/>
            <a:ext cx="5923571" cy="3307381"/>
          </a:xfrm>
          <a:prstGeom prst="rect">
            <a:avLst/>
          </a:prstGeom>
        </p:spPr>
      </p:pic>
      <p:sp>
        <p:nvSpPr>
          <p:cNvPr id="187" name=""/>
          <p:cNvSpPr/>
          <p:nvPr/>
        </p:nvSpPr>
        <p:spPr>
          <a:xfrm>
            <a:off x="142874" y="3618267"/>
            <a:ext cx="2487083" cy="1989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8" name=""/>
          <p:cNvSpPr/>
          <p:nvPr/>
        </p:nvSpPr>
        <p:spPr>
          <a:xfrm>
            <a:off x="3179317" y="3645869"/>
            <a:ext cx="2840482" cy="19896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9" name=""/>
          <p:cNvSpPr txBox="1"/>
          <p:nvPr/>
        </p:nvSpPr>
        <p:spPr>
          <a:xfrm>
            <a:off x="142874" y="5828067"/>
            <a:ext cx="5663566" cy="7708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아래의 검은 캐릭터가 </a:t>
            </a:r>
            <a:r>
              <a:rPr lang="en-US" altLang="ko-KR" sz="1500"/>
              <a:t>UI</a:t>
            </a:r>
            <a:r>
              <a:rPr lang="ko-KR" altLang="en-US" sz="1500"/>
              <a:t>창에 나타나 목표 지점까지 도달하면 위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텍스쳐가 입혀진 용사가 게임에 나타나 마왕을 공격한다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막아야 할 용사는 </a:t>
            </a:r>
            <a:r>
              <a:rPr lang="en-US" altLang="ko-KR" sz="1500"/>
              <a:t>2</a:t>
            </a:r>
            <a:r>
              <a:rPr lang="ko-KR" altLang="en-US" sz="1500"/>
              <a:t>가지 종류가 있다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sp>
        <p:nvSpPr>
          <p:cNvPr id="190" name=""/>
          <p:cNvSpPr txBox="1"/>
          <p:nvPr/>
        </p:nvSpPr>
        <p:spPr>
          <a:xfrm>
            <a:off x="744005" y="2464683"/>
            <a:ext cx="1538185" cy="11550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>
                <a:solidFill>
                  <a:srgbClr val="ffffff"/>
                </a:solidFill>
              </a:rPr>
              <a:t>체력 </a:t>
            </a:r>
            <a:r>
              <a:rPr lang="en-US" altLang="ko-KR" sz="1400">
                <a:solidFill>
                  <a:srgbClr val="ffffff"/>
                </a:solidFill>
              </a:rPr>
              <a:t>:220</a:t>
            </a:r>
            <a:endParaRPr lang="en-US" altLang="ko-KR" sz="1400">
              <a:solidFill>
                <a:srgbClr val="ffffff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rgbClr val="ffffff"/>
                </a:solidFill>
              </a:rPr>
              <a:t>속도 </a:t>
            </a:r>
            <a:r>
              <a:rPr lang="en-US" altLang="ko-KR" sz="1400">
                <a:solidFill>
                  <a:srgbClr val="ffffff"/>
                </a:solidFill>
              </a:rPr>
              <a:t>:1km</a:t>
            </a:r>
            <a:endParaRPr lang="en-US" altLang="ko-KR" sz="1400">
              <a:solidFill>
                <a:srgbClr val="ffffff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rgbClr val="ffffff"/>
                </a:solidFill>
              </a:rPr>
              <a:t>뛰는 속도 </a:t>
            </a:r>
            <a:r>
              <a:rPr lang="en-US" altLang="ko-KR" sz="1400">
                <a:solidFill>
                  <a:srgbClr val="ffffff"/>
                </a:solidFill>
              </a:rPr>
              <a:t>:3km</a:t>
            </a:r>
            <a:endParaRPr lang="en-US" altLang="ko-KR" sz="1400">
              <a:solidFill>
                <a:srgbClr val="ffffff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rgbClr val="ffffff"/>
                </a:solidFill>
              </a:rPr>
              <a:t>데미지 </a:t>
            </a:r>
            <a:r>
              <a:rPr lang="en-US" altLang="ko-KR" sz="1400">
                <a:solidFill>
                  <a:srgbClr val="ffffff"/>
                </a:solidFill>
              </a:rPr>
              <a:t>:8</a:t>
            </a:r>
            <a:r>
              <a:rPr lang="ko-KR" altLang="en-US" sz="1400">
                <a:solidFill>
                  <a:srgbClr val="ffffff"/>
                </a:solidFill>
              </a:rPr>
              <a:t> </a:t>
            </a:r>
            <a:r>
              <a:rPr lang="en-US" altLang="ko-KR" sz="1400">
                <a:solidFill>
                  <a:srgbClr val="ffffff"/>
                </a:solidFill>
              </a:rPr>
              <a:t>(2</a:t>
            </a:r>
            <a:r>
              <a:rPr lang="ko-KR" altLang="en-US" sz="1400">
                <a:solidFill>
                  <a:srgbClr val="ffffff"/>
                </a:solidFill>
              </a:rPr>
              <a:t>콤보</a:t>
            </a:r>
            <a:r>
              <a:rPr lang="en-US" altLang="ko-KR" sz="1400">
                <a:solidFill>
                  <a:srgbClr val="ffffff"/>
                </a:solidFill>
              </a:rPr>
              <a:t>)</a:t>
            </a:r>
            <a:endParaRPr lang="en-US" altLang="ko-KR" sz="1400">
              <a:solidFill>
                <a:srgbClr val="ffffff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rgbClr val="ffffff"/>
                </a:solidFill>
              </a:rPr>
              <a:t>느린 공격속도</a:t>
            </a:r>
            <a:endParaRPr lang="ko-KR" altLang="en-US" sz="1400">
              <a:solidFill>
                <a:srgbClr val="ffffff"/>
              </a:solidFill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3946603" y="2471116"/>
            <a:ext cx="1535986" cy="11560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>
                <a:solidFill>
                  <a:srgbClr val="ffffff"/>
                </a:solidFill>
              </a:rPr>
              <a:t>체력 </a:t>
            </a:r>
            <a:r>
              <a:rPr lang="en-US" altLang="ko-KR" sz="1400">
                <a:solidFill>
                  <a:srgbClr val="ffffff"/>
                </a:solidFill>
              </a:rPr>
              <a:t>:150</a:t>
            </a:r>
            <a:endParaRPr lang="en-US" altLang="ko-KR" sz="1400">
              <a:solidFill>
                <a:srgbClr val="ffffff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rgbClr val="ffffff"/>
                </a:solidFill>
              </a:rPr>
              <a:t>속도 </a:t>
            </a:r>
            <a:r>
              <a:rPr lang="en-US" altLang="ko-KR" sz="1400">
                <a:solidFill>
                  <a:srgbClr val="ffffff"/>
                </a:solidFill>
              </a:rPr>
              <a:t>:3km</a:t>
            </a:r>
            <a:endParaRPr lang="en-US" altLang="ko-KR" sz="1400">
              <a:solidFill>
                <a:srgbClr val="ffffff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rgbClr val="ffffff"/>
                </a:solidFill>
              </a:rPr>
              <a:t>뛰는 속도 </a:t>
            </a:r>
            <a:r>
              <a:rPr lang="en-US" altLang="ko-KR" sz="1400">
                <a:solidFill>
                  <a:srgbClr val="ffffff"/>
                </a:solidFill>
              </a:rPr>
              <a:t>:6km</a:t>
            </a:r>
            <a:endParaRPr lang="en-US" altLang="ko-KR" sz="1400">
              <a:solidFill>
                <a:srgbClr val="ffffff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rgbClr val="ffffff"/>
                </a:solidFill>
              </a:rPr>
              <a:t>데미지 </a:t>
            </a:r>
            <a:r>
              <a:rPr lang="en-US" altLang="ko-KR" sz="1400">
                <a:solidFill>
                  <a:srgbClr val="ffffff"/>
                </a:solidFill>
              </a:rPr>
              <a:t>:4</a:t>
            </a:r>
            <a:r>
              <a:rPr lang="ko-KR" altLang="en-US" sz="1400">
                <a:solidFill>
                  <a:srgbClr val="ffffff"/>
                </a:solidFill>
              </a:rPr>
              <a:t> </a:t>
            </a:r>
            <a:r>
              <a:rPr lang="en-US" altLang="ko-KR" sz="1400">
                <a:solidFill>
                  <a:srgbClr val="ffffff"/>
                </a:solidFill>
              </a:rPr>
              <a:t>(3</a:t>
            </a:r>
            <a:r>
              <a:rPr lang="ko-KR" altLang="en-US" sz="1400">
                <a:solidFill>
                  <a:srgbClr val="ffffff"/>
                </a:solidFill>
              </a:rPr>
              <a:t>콤보</a:t>
            </a:r>
            <a:r>
              <a:rPr lang="en-US" altLang="ko-KR" sz="1400">
                <a:solidFill>
                  <a:srgbClr val="ffffff"/>
                </a:solidFill>
              </a:rPr>
              <a:t>)</a:t>
            </a:r>
            <a:endParaRPr lang="en-US" altLang="ko-KR" sz="1400">
              <a:solidFill>
                <a:srgbClr val="ffffff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rgbClr val="ffffff"/>
                </a:solidFill>
              </a:rPr>
              <a:t>빠른 공격속도</a:t>
            </a:r>
            <a:endParaRPr lang="ko-KR" altLang="en-US" sz="1400">
              <a:solidFill>
                <a:srgbClr val="ffffff"/>
              </a:solidFill>
            </a:endParaRPr>
          </a:p>
        </p:txBody>
      </p:sp>
      <p:pic>
        <p:nvPicPr>
          <p:cNvPr id="19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24575" y="2466108"/>
            <a:ext cx="5941563" cy="3308813"/>
          </a:xfrm>
          <a:prstGeom prst="rect">
            <a:avLst/>
          </a:prstGeom>
        </p:spPr>
      </p:pic>
      <p:sp>
        <p:nvSpPr>
          <p:cNvPr id="195" name=""/>
          <p:cNvSpPr txBox="1"/>
          <p:nvPr/>
        </p:nvSpPr>
        <p:spPr>
          <a:xfrm>
            <a:off x="5978522" y="5809017"/>
            <a:ext cx="8730618" cy="7708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마왕은 공격 할 수 없다</a:t>
            </a:r>
            <a:r>
              <a:rPr lang="en-US" altLang="ko-KR" sz="1500"/>
              <a:t>.</a:t>
            </a:r>
            <a:r>
              <a:rPr lang="ko-KR" altLang="en-US" sz="1500"/>
              <a:t> 또한 마왕이 잡기히전에 미니언들과 스킬들을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활용하여 용사들을 저지해야 한다</a:t>
            </a:r>
            <a:r>
              <a:rPr lang="en-US" altLang="ko-KR" sz="1500"/>
              <a:t>.</a:t>
            </a:r>
            <a:r>
              <a:rPr lang="ko-KR" altLang="en-US" sz="1500"/>
              <a:t> 미니언은 총 </a:t>
            </a:r>
            <a:r>
              <a:rPr lang="en-US" altLang="ko-KR" sz="1500"/>
              <a:t>5</a:t>
            </a:r>
            <a:r>
              <a:rPr lang="ko-KR" altLang="en-US" sz="1500"/>
              <a:t>가지이며 이동하지 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않는다</a:t>
            </a:r>
            <a:r>
              <a:rPr lang="en-US" altLang="ko-KR" sz="1500"/>
              <a:t>.</a:t>
            </a:r>
            <a:r>
              <a:rPr lang="ko-KR" altLang="en-US" sz="1500"/>
              <a:t> 미니언 외 방해물 </a:t>
            </a:r>
            <a:r>
              <a:rPr lang="en-US" altLang="ko-KR" sz="1500"/>
              <a:t>1</a:t>
            </a:r>
            <a:r>
              <a:rPr lang="ko-KR" altLang="en-US" sz="1500"/>
              <a:t>개</a:t>
            </a:r>
            <a:r>
              <a:rPr lang="en-US" altLang="ko-KR" sz="1500"/>
              <a:t>,</a:t>
            </a:r>
            <a:r>
              <a:rPr lang="ko-KR" altLang="en-US" sz="1500"/>
              <a:t> 메테오</a:t>
            </a:r>
            <a:r>
              <a:rPr lang="en-US" altLang="ko-KR" sz="1500"/>
              <a:t>(</a:t>
            </a:r>
            <a:r>
              <a:rPr lang="ko-KR" altLang="en-US" sz="1500"/>
              <a:t>딜</a:t>
            </a:r>
            <a:r>
              <a:rPr lang="en-US" altLang="ko-KR" sz="1500"/>
              <a:t>200),</a:t>
            </a:r>
            <a:r>
              <a:rPr lang="ko-KR" altLang="en-US" sz="1500"/>
              <a:t> 힐 </a:t>
            </a:r>
            <a:r>
              <a:rPr lang="en-US" altLang="ko-KR" sz="1500"/>
              <a:t>(200</a:t>
            </a:r>
            <a:r>
              <a:rPr lang="ko-KR" altLang="en-US" sz="1500"/>
              <a:t>회복</a:t>
            </a:r>
            <a:r>
              <a:rPr lang="en-US" altLang="ko-KR" sz="1500"/>
              <a:t>)</a:t>
            </a:r>
            <a:r>
              <a:rPr lang="ko-KR" altLang="en-US" sz="1500"/>
              <a:t>이 있다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sp>
        <p:nvSpPr>
          <p:cNvPr id="196" name=""/>
          <p:cNvSpPr txBox="1"/>
          <p:nvPr/>
        </p:nvSpPr>
        <p:spPr>
          <a:xfrm>
            <a:off x="7633759" y="2719742"/>
            <a:ext cx="725381" cy="29777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400">
                <a:solidFill>
                  <a:schemeClr val="lt1"/>
                </a:solidFill>
              </a:rPr>
              <a:t>미구현</a:t>
            </a:r>
            <a:endParaRPr lang="ko-KR" altLang="en-US" sz="1400">
              <a:solidFill>
                <a:schemeClr val="lt1"/>
              </a:solidFill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6542701" y="3846950"/>
            <a:ext cx="1016339" cy="516854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400">
                <a:solidFill>
                  <a:schemeClr val="lt1"/>
                </a:solidFill>
              </a:rPr>
              <a:t>체력 </a:t>
            </a:r>
            <a:r>
              <a:rPr lang="en-US" altLang="ko-KR" sz="1400">
                <a:solidFill>
                  <a:schemeClr val="lt1"/>
                </a:solidFill>
              </a:rPr>
              <a:t>:50</a:t>
            </a:r>
            <a:endParaRPr lang="en-US" altLang="ko-KR" sz="14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lt1"/>
                </a:solidFill>
              </a:rPr>
              <a:t>데미지 </a:t>
            </a:r>
            <a:r>
              <a:rPr lang="en-US" altLang="ko-KR" sz="1400">
                <a:solidFill>
                  <a:schemeClr val="lt1"/>
                </a:solidFill>
              </a:rPr>
              <a:t>:10</a:t>
            </a:r>
            <a:endParaRPr lang="en-US" altLang="ko-KR" sz="1400">
              <a:solidFill>
                <a:schemeClr val="lt1"/>
              </a:solidFill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7676260" y="4266134"/>
            <a:ext cx="976695" cy="51351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400">
                <a:solidFill>
                  <a:schemeClr val="lt1"/>
                </a:solidFill>
              </a:rPr>
              <a:t>체력 </a:t>
            </a:r>
            <a:r>
              <a:rPr lang="en-US" altLang="ko-KR" sz="1400">
                <a:solidFill>
                  <a:schemeClr val="lt1"/>
                </a:solidFill>
              </a:rPr>
              <a:t>:30</a:t>
            </a:r>
            <a:endParaRPr lang="en-US" altLang="ko-KR" sz="14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lt1"/>
                </a:solidFill>
              </a:rPr>
              <a:t>데미지 </a:t>
            </a:r>
            <a:r>
              <a:rPr lang="en-US" altLang="ko-KR" sz="1400">
                <a:solidFill>
                  <a:schemeClr val="lt1"/>
                </a:solidFill>
              </a:rPr>
              <a:t>:5</a:t>
            </a:r>
            <a:endParaRPr lang="en-US" altLang="ko-KR" sz="1400">
              <a:solidFill>
                <a:schemeClr val="lt1"/>
              </a:solidFill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8980212" y="4211184"/>
            <a:ext cx="976695" cy="51131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400">
                <a:solidFill>
                  <a:schemeClr val="lt1"/>
                </a:solidFill>
              </a:rPr>
              <a:t>체력 </a:t>
            </a:r>
            <a:r>
              <a:rPr lang="en-US" altLang="ko-KR" sz="1400">
                <a:solidFill>
                  <a:schemeClr val="lt1"/>
                </a:solidFill>
              </a:rPr>
              <a:t>:50</a:t>
            </a:r>
            <a:endParaRPr lang="en-US" altLang="ko-KR" sz="14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lt1"/>
                </a:solidFill>
              </a:rPr>
              <a:t>데미지 </a:t>
            </a:r>
            <a:r>
              <a:rPr lang="en-US" altLang="ko-KR" sz="1400">
                <a:solidFill>
                  <a:schemeClr val="lt1"/>
                </a:solidFill>
              </a:rPr>
              <a:t>:7</a:t>
            </a:r>
            <a:endParaRPr lang="en-US" altLang="ko-KR" sz="1400">
              <a:solidFill>
                <a:schemeClr val="lt1"/>
              </a:solidFill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0162209" y="3141766"/>
            <a:ext cx="1167195" cy="51392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400">
                <a:solidFill>
                  <a:schemeClr val="lt1"/>
                </a:solidFill>
              </a:rPr>
              <a:t>체력 </a:t>
            </a:r>
            <a:r>
              <a:rPr lang="en-US" altLang="ko-KR" sz="1400">
                <a:solidFill>
                  <a:schemeClr val="lt1"/>
                </a:solidFill>
              </a:rPr>
              <a:t>:150</a:t>
            </a:r>
            <a:endParaRPr lang="en-US" altLang="ko-KR" sz="14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lt1"/>
                </a:solidFill>
              </a:rPr>
              <a:t>데미지 </a:t>
            </a:r>
            <a:r>
              <a:rPr lang="en-US" altLang="ko-KR" sz="1400">
                <a:solidFill>
                  <a:schemeClr val="lt1"/>
                </a:solidFill>
              </a:rPr>
              <a:t>:30</a:t>
            </a:r>
            <a:endParaRPr lang="en-US" altLang="ko-KR" sz="1400">
              <a:solidFill>
                <a:schemeClr val="lt1"/>
              </a:solidFill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8437455" y="3518956"/>
            <a:ext cx="1020656" cy="51879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400">
                <a:solidFill>
                  <a:schemeClr val="lt1"/>
                </a:solidFill>
              </a:rPr>
              <a:t>마왕</a:t>
            </a:r>
            <a:endParaRPr lang="ko-KR" altLang="en-US" sz="14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lt1"/>
                </a:solidFill>
              </a:rPr>
              <a:t>체력 </a:t>
            </a:r>
            <a:r>
              <a:rPr lang="en-US" altLang="ko-KR" sz="1400">
                <a:solidFill>
                  <a:schemeClr val="lt1"/>
                </a:solidFill>
              </a:rPr>
              <a:t>:100</a:t>
            </a:r>
            <a:endParaRPr lang="en-US" altLang="ko-KR" sz="14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766310" y="1080600"/>
            <a:ext cx="2668904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기본 매커니즘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기본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75" name="TextBox 75"/>
          <p:cNvSpPr txBox="1"/>
          <p:nvPr/>
        </p:nvSpPr>
        <p:spPr>
          <a:xfrm>
            <a:off x="5545741" y="1654970"/>
            <a:ext cx="10401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설명</a:t>
            </a:r>
            <a:endParaRPr lang="ko-KR" altLang="en-US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78" name="TextBox 87"/>
          <p:cNvSpPr txBox="1"/>
          <p:nvPr/>
        </p:nvSpPr>
        <p:spPr>
          <a:xfrm>
            <a:off x="1118235" y="5371827"/>
            <a:ext cx="4021455" cy="11508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소울을 사용하여 기물을 소환할 수 있다</a:t>
            </a: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.</a:t>
            </a:r>
            <a:endParaRPr lang="en-US" altLang="ko-KR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기물은 유닛</a:t>
            </a: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마법 등으로 구성된다</a:t>
            </a: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.</a:t>
            </a:r>
            <a:endParaRPr lang="en-US" altLang="ko-KR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코스트는 소울을 사용하여 레벨업을 할 수 있으며 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레벨에 따라 더 좋은 성능과 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높은 소울을 사용하는 기물이 나온다</a:t>
            </a: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.</a:t>
            </a:r>
            <a:endParaRPr lang="en-US" altLang="ko-KR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80" name="TextBox 87"/>
          <p:cNvSpPr txBox="1"/>
          <p:nvPr/>
        </p:nvSpPr>
        <p:spPr>
          <a:xfrm>
            <a:off x="7347584" y="5371871"/>
            <a:ext cx="3516632" cy="299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카메라 구조는 탑뷰 형식으로 하였다</a:t>
            </a: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.</a:t>
            </a:r>
            <a:endParaRPr lang="en-US" altLang="ko-KR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81" name="TextBox 87"/>
          <p:cNvSpPr txBox="1"/>
          <p:nvPr/>
        </p:nvSpPr>
        <p:spPr>
          <a:xfrm>
            <a:off x="2870835" y="2052256"/>
            <a:ext cx="744855" cy="317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코스트</a:t>
            </a:r>
            <a:endParaRPr lang="ko-KR" altLang="en-US" sz="15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82" name="TextBox 87"/>
          <p:cNvSpPr txBox="1"/>
          <p:nvPr/>
        </p:nvSpPr>
        <p:spPr>
          <a:xfrm>
            <a:off x="8900160" y="2052256"/>
            <a:ext cx="373380" cy="317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맵</a:t>
            </a:r>
            <a:endParaRPr lang="ko-KR" altLang="en-US" sz="15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83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6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1122" y="2409875"/>
            <a:ext cx="5229871" cy="2934366"/>
          </a:xfrm>
          <a:prstGeom prst="rect">
            <a:avLst/>
          </a:prstGeom>
        </p:spPr>
      </p:pic>
      <p:pic>
        <p:nvPicPr>
          <p:cNvPr id="1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96307" y="2408701"/>
            <a:ext cx="5286964" cy="2934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766310" y="1080600"/>
            <a:ext cx="2668904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기본 매커니즘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기본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75" name="TextBox 75"/>
          <p:cNvSpPr txBox="1"/>
          <p:nvPr/>
        </p:nvSpPr>
        <p:spPr>
          <a:xfrm>
            <a:off x="5544693" y="1654970"/>
            <a:ext cx="10401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방법</a:t>
            </a:r>
            <a:endParaRPr lang="ko-KR" altLang="en-US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83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7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37684" y="2195360"/>
            <a:ext cx="7649720" cy="4385712"/>
          </a:xfrm>
          <a:prstGeom prst="rect">
            <a:avLst/>
          </a:prstGeom>
        </p:spPr>
      </p:pic>
      <p:sp>
        <p:nvSpPr>
          <p:cNvPr id="188" name=""/>
          <p:cNvSpPr/>
          <p:nvPr/>
        </p:nvSpPr>
        <p:spPr>
          <a:xfrm>
            <a:off x="5525556" y="2212800"/>
            <a:ext cx="3864705" cy="726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9" name=""/>
          <p:cNvSpPr/>
          <p:nvPr/>
        </p:nvSpPr>
        <p:spPr>
          <a:xfrm>
            <a:off x="210788" y="3944302"/>
            <a:ext cx="468058" cy="468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0" name=""/>
          <p:cNvSpPr/>
          <p:nvPr/>
        </p:nvSpPr>
        <p:spPr>
          <a:xfrm>
            <a:off x="3652391" y="2223467"/>
            <a:ext cx="1481804" cy="685164"/>
          </a:xfrm>
          <a:prstGeom prst="rect">
            <a:avLst/>
          </a:prstGeom>
          <a:noFill/>
          <a:ln w="38100"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1" name=""/>
          <p:cNvSpPr/>
          <p:nvPr/>
        </p:nvSpPr>
        <p:spPr>
          <a:xfrm>
            <a:off x="210788" y="2864167"/>
            <a:ext cx="468058" cy="468058"/>
          </a:xfrm>
          <a:prstGeom prst="rect">
            <a:avLst/>
          </a:prstGeom>
          <a:noFill/>
          <a:ln w="38100"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3" name=""/>
          <p:cNvSpPr/>
          <p:nvPr/>
        </p:nvSpPr>
        <p:spPr>
          <a:xfrm>
            <a:off x="6397709" y="5022760"/>
            <a:ext cx="2065516" cy="147906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4" name=""/>
          <p:cNvSpPr/>
          <p:nvPr/>
        </p:nvSpPr>
        <p:spPr>
          <a:xfrm>
            <a:off x="210788" y="5281612"/>
            <a:ext cx="468058" cy="46805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721779" y="2715508"/>
            <a:ext cx="2741511" cy="76873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500"/>
              <a:t>현재 라운드에 따라 소환되는 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용사의 수와 체력이 높아지며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남은 용사들의 수를 보여준다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sp>
        <p:nvSpPr>
          <p:cNvPr id="196" name=""/>
          <p:cNvSpPr txBox="1"/>
          <p:nvPr/>
        </p:nvSpPr>
        <p:spPr>
          <a:xfrm>
            <a:off x="722051" y="3769692"/>
            <a:ext cx="2674564" cy="77182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500"/>
              <a:t>소환될 용사의 모습이 나오며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대비를 할 수 있게 한다.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스킵버튼이 구현되어 있다.</a:t>
            </a:r>
            <a:endParaRPr lang="ko-KR" altLang="en-US" sz="1500"/>
          </a:p>
        </p:txBody>
      </p:sp>
      <p:sp>
        <p:nvSpPr>
          <p:cNvPr id="197" name=""/>
          <p:cNvSpPr txBox="1"/>
          <p:nvPr/>
        </p:nvSpPr>
        <p:spPr>
          <a:xfrm>
            <a:off x="722050" y="4861976"/>
            <a:ext cx="2779340" cy="146071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500"/>
              <a:t>코스트를 활용하여 기물들을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사용할 수 있으며 </a:t>
            </a:r>
            <a:r>
              <a:rPr lang="en-US" altLang="ko-KR" sz="1500"/>
              <a:t>10</a:t>
            </a:r>
            <a:r>
              <a:rPr lang="ko-KR" altLang="en-US" sz="1500"/>
              <a:t>코스트를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사용하여 레벨업을 할 수 있다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또한 </a:t>
            </a:r>
            <a:r>
              <a:rPr lang="en-US" altLang="ko-KR" sz="1500"/>
              <a:t>2</a:t>
            </a:r>
            <a:r>
              <a:rPr lang="ko-KR" altLang="en-US" sz="1500"/>
              <a:t>코스트를 사용하여 현재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사용할 수 있는 기물을들 변경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할 수 있다</a:t>
            </a:r>
            <a:r>
              <a:rPr lang="en-US" altLang="ko-KR" sz="1500"/>
              <a:t>.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766310" y="1080600"/>
            <a:ext cx="2668904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기본 매커니즘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기본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75" name="TextBox 75"/>
          <p:cNvSpPr txBox="1"/>
          <p:nvPr/>
        </p:nvSpPr>
        <p:spPr>
          <a:xfrm>
            <a:off x="5544693" y="1654970"/>
            <a:ext cx="10401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구조</a:t>
            </a:r>
            <a:endParaRPr lang="ko-KR" altLang="en-US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84" name=""/>
          <p:cNvSpPr/>
          <p:nvPr/>
        </p:nvSpPr>
        <p:spPr>
          <a:xfrm>
            <a:off x="6143625" y="2509459"/>
            <a:ext cx="2095500" cy="5179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메인 화면</a:t>
            </a:r>
            <a:endParaRPr lang="ko-KR" altLang="en-US"/>
          </a:p>
        </p:txBody>
      </p:sp>
      <p:sp>
        <p:nvSpPr>
          <p:cNvPr id="185" name=""/>
          <p:cNvSpPr/>
          <p:nvPr/>
        </p:nvSpPr>
        <p:spPr>
          <a:xfrm>
            <a:off x="3261321" y="3400046"/>
            <a:ext cx="2095500" cy="5179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게임시작</a:t>
            </a:r>
            <a:endParaRPr lang="ko-KR" altLang="en-US"/>
          </a:p>
        </p:txBody>
      </p:sp>
      <p:sp>
        <p:nvSpPr>
          <p:cNvPr id="186" name=""/>
          <p:cNvSpPr/>
          <p:nvPr/>
        </p:nvSpPr>
        <p:spPr>
          <a:xfrm>
            <a:off x="6143625" y="3400046"/>
            <a:ext cx="2095500" cy="5179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설정</a:t>
            </a:r>
            <a:endParaRPr lang="ko-KR" altLang="en-US"/>
          </a:p>
        </p:txBody>
      </p:sp>
      <p:sp>
        <p:nvSpPr>
          <p:cNvPr id="188" name=""/>
          <p:cNvSpPr/>
          <p:nvPr/>
        </p:nvSpPr>
        <p:spPr>
          <a:xfrm>
            <a:off x="6145015" y="4326352"/>
            <a:ext cx="2095500" cy="5179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설정화면</a:t>
            </a:r>
            <a:endParaRPr lang="ko-KR" altLang="en-US"/>
          </a:p>
        </p:txBody>
      </p:sp>
      <p:sp>
        <p:nvSpPr>
          <p:cNvPr id="192" name=""/>
          <p:cNvSpPr/>
          <p:nvPr/>
        </p:nvSpPr>
        <p:spPr>
          <a:xfrm>
            <a:off x="3259664" y="4345403"/>
            <a:ext cx="2095500" cy="5179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게임 진행 화면</a:t>
            </a:r>
            <a:endParaRPr lang="ko-KR" altLang="en-US"/>
          </a:p>
        </p:txBody>
      </p:sp>
      <p:cxnSp>
        <p:nvCxnSpPr>
          <p:cNvPr id="193" name=""/>
          <p:cNvCxnSpPr>
            <a:stCxn id="184" idx="2"/>
            <a:endCxn id="186" idx="0"/>
          </p:cNvCxnSpPr>
          <p:nvPr/>
        </p:nvCxnSpPr>
        <p:spPr>
          <a:xfrm rot="16200000" flipH="1">
            <a:off x="7005042" y="3213713"/>
            <a:ext cx="372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"/>
          <p:cNvCxnSpPr>
            <a:stCxn id="184" idx="1"/>
          </p:cNvCxnSpPr>
          <p:nvPr/>
        </p:nvCxnSpPr>
        <p:spPr>
          <a:xfrm rot="10800000">
            <a:off x="4339661" y="2751108"/>
            <a:ext cx="1803964" cy="1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"/>
          <p:cNvCxnSpPr/>
          <p:nvPr/>
        </p:nvCxnSpPr>
        <p:spPr>
          <a:xfrm rot="5400000">
            <a:off x="4020047" y="3063396"/>
            <a:ext cx="625673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"/>
          <p:cNvCxnSpPr>
            <a:stCxn id="186" idx="2"/>
            <a:endCxn id="188" idx="0"/>
          </p:cNvCxnSpPr>
          <p:nvPr/>
        </p:nvCxnSpPr>
        <p:spPr>
          <a:xfrm rot="16200000" flipH="1">
            <a:off x="6987878" y="4121465"/>
            <a:ext cx="408384" cy="1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"/>
          <p:cNvCxnSpPr>
            <a:stCxn id="185" idx="2"/>
          </p:cNvCxnSpPr>
          <p:nvPr/>
        </p:nvCxnSpPr>
        <p:spPr>
          <a:xfrm rot="16200000" flipH="1">
            <a:off x="4098925" y="4128113"/>
            <a:ext cx="422672" cy="2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"/>
          <p:cNvCxnSpPr/>
          <p:nvPr/>
        </p:nvCxnSpPr>
        <p:spPr>
          <a:xfrm rot="5400000">
            <a:off x="5315636" y="4136845"/>
            <a:ext cx="935921" cy="1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"/>
          <p:cNvCxnSpPr/>
          <p:nvPr/>
        </p:nvCxnSpPr>
        <p:spPr>
          <a:xfrm>
            <a:off x="5783066" y="3665050"/>
            <a:ext cx="361949" cy="3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8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24" name=""/>
          <p:cNvSpPr/>
          <p:nvPr/>
        </p:nvSpPr>
        <p:spPr>
          <a:xfrm>
            <a:off x="6143625" y="5269327"/>
            <a:ext cx="2095500" cy="5179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종료</a:t>
            </a:r>
            <a:endParaRPr lang="ko-KR" altLang="en-US"/>
          </a:p>
        </p:txBody>
      </p:sp>
      <p:cxnSp>
        <p:nvCxnSpPr>
          <p:cNvPr id="225" name=""/>
          <p:cNvCxnSpPr/>
          <p:nvPr/>
        </p:nvCxnSpPr>
        <p:spPr>
          <a:xfrm rot="16200000" flipH="1">
            <a:off x="6978353" y="5064440"/>
            <a:ext cx="408384" cy="1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"/>
          <p:cNvCxnSpPr>
            <a:endCxn id="224" idx="3"/>
          </p:cNvCxnSpPr>
          <p:nvPr/>
        </p:nvCxnSpPr>
        <p:spPr>
          <a:xfrm rot="5400000">
            <a:off x="6975867" y="4035033"/>
            <a:ext cx="2756513" cy="2299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"/>
          <p:cNvCxnSpPr/>
          <p:nvPr/>
        </p:nvCxnSpPr>
        <p:spPr>
          <a:xfrm rot="16200000">
            <a:off x="7102278" y="3233737"/>
            <a:ext cx="390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"/>
          <p:cNvCxnSpPr/>
          <p:nvPr/>
        </p:nvCxnSpPr>
        <p:spPr>
          <a:xfrm rot="10800000">
            <a:off x="5355164" y="4613889"/>
            <a:ext cx="428960" cy="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"/>
          <p:cNvCxnSpPr>
            <a:endCxn id="184" idx="3"/>
          </p:cNvCxnSpPr>
          <p:nvPr/>
        </p:nvCxnSpPr>
        <p:spPr>
          <a:xfrm rot="10800000">
            <a:off x="8239125" y="2768420"/>
            <a:ext cx="225228" cy="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 txBox="1"/>
          <p:nvPr/>
        </p:nvSpPr>
        <p:spPr>
          <a:xfrm>
            <a:off x="60321" y="1794757"/>
            <a:ext cx="12261219" cy="50327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마왕</a:t>
            </a:r>
            <a:r>
              <a:rPr lang="ko-KR" altLang="en-US"/>
              <a:t> </a:t>
            </a:r>
            <a:r>
              <a:rPr lang="en-US" altLang="ko-KR"/>
              <a:t>:VROID, CLIP STUDIO</a:t>
            </a:r>
            <a:r>
              <a:rPr lang="ko-KR" altLang="en-US"/>
              <a:t>를 사용하여 구현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VRMBlendShapeProxy(VRM</a:t>
            </a:r>
            <a:r>
              <a:rPr lang="ko-KR" altLang="en-US"/>
              <a:t> 추가파일</a:t>
            </a:r>
            <a:r>
              <a:rPr lang="en-US" altLang="ko-KR"/>
              <a:t>)</a:t>
            </a:r>
            <a:r>
              <a:rPr lang="ko-KR" altLang="en-US"/>
              <a:t>을 사용한 표정 사용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메인메뉴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노가다 구현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스토리씬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구조체배열</a:t>
            </a:r>
            <a:r>
              <a:rPr lang="en-US" altLang="ko-KR"/>
              <a:t>(INT</a:t>
            </a:r>
            <a:r>
              <a:rPr lang="ko-KR" altLang="en-US"/>
              <a:t>이미지 번호</a:t>
            </a:r>
            <a:r>
              <a:rPr lang="en-US" altLang="ko-KR"/>
              <a:t>, STRING</a:t>
            </a:r>
            <a:r>
              <a:rPr lang="ko-KR" altLang="en-US"/>
              <a:t>대사</a:t>
            </a:r>
            <a:r>
              <a:rPr lang="en-US" altLang="ko-KR"/>
              <a:t>)</a:t>
            </a:r>
            <a:r>
              <a:rPr lang="ko-KR" altLang="en-US"/>
              <a:t> 리스트를 사용하여 대화창 구현</a:t>
            </a:r>
            <a:r>
              <a:rPr lang="en-US" altLang="ko-KR"/>
              <a:t>,</a:t>
            </a:r>
            <a:r>
              <a:rPr lang="ko-KR" altLang="en-US"/>
              <a:t> 카메를 </a:t>
            </a:r>
            <a:r>
              <a:rPr lang="en-US" altLang="ko-KR"/>
              <a:t>2</a:t>
            </a:r>
            <a:r>
              <a:rPr lang="ko-KR" altLang="en-US"/>
              <a:t>대를 활용한 화면 전환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TOPUI</a:t>
            </a:r>
            <a:r>
              <a:rPr lang="en-US" altLang="ko-KR"/>
              <a:t> :UI</a:t>
            </a:r>
            <a:r>
              <a:rPr lang="ko-KR" altLang="en-US"/>
              <a:t>창 구현</a:t>
            </a:r>
            <a:r>
              <a:rPr lang="en-US" altLang="ko-KR"/>
              <a:t>,</a:t>
            </a:r>
            <a:r>
              <a:rPr lang="ko-KR" altLang="en-US"/>
              <a:t> 코루틴을 사용한 </a:t>
            </a:r>
            <a:r>
              <a:rPr lang="en-US" altLang="ko-KR"/>
              <a:t>SKIP</a:t>
            </a:r>
            <a:r>
              <a:rPr lang="ko-KR" altLang="en-US"/>
              <a:t>버튼과 라운드구현</a:t>
            </a:r>
            <a:r>
              <a:rPr lang="en-US" altLang="ko-KR"/>
              <a:t>(UI</a:t>
            </a:r>
            <a:r>
              <a:rPr lang="ko-KR" altLang="en-US"/>
              <a:t>에 나오는 용사 수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HP</a:t>
            </a:r>
            <a:r>
              <a:rPr lang="ko-KR" altLang="en-US">
                <a:solidFill>
                  <a:srgbClr val="ff0000"/>
                </a:solidFill>
              </a:rPr>
              <a:t>바 </a:t>
            </a:r>
            <a:r>
              <a:rPr lang="en-US" altLang="ko-KR">
                <a:solidFill>
                  <a:srgbClr val="ff0000"/>
                </a:solidFill>
              </a:rPr>
              <a:t>UI </a:t>
            </a:r>
            <a:r>
              <a:rPr lang="ko-KR" altLang="en-US">
                <a:solidFill>
                  <a:srgbClr val="ff0000"/>
                </a:solidFill>
              </a:rPr>
              <a:t>캔버스 구현</a:t>
            </a:r>
            <a:r>
              <a:rPr lang="ko-KR" altLang="en-US"/>
              <a:t> </a:t>
            </a:r>
            <a:r>
              <a:rPr lang="en-US" altLang="ko-KR"/>
              <a:t>:Slider</a:t>
            </a:r>
            <a:r>
              <a:rPr lang="ko-KR" altLang="en-US"/>
              <a:t>사용</a:t>
            </a:r>
            <a:r>
              <a:rPr lang="en-US" altLang="ko-KR"/>
              <a:t>,</a:t>
            </a:r>
            <a:r>
              <a:rPr lang="ko-KR" altLang="en-US"/>
              <a:t> 게임오브젝트</a:t>
            </a:r>
            <a:r>
              <a:rPr lang="en-US" altLang="ko-KR"/>
              <a:t>2</a:t>
            </a:r>
            <a:r>
              <a:rPr lang="ko-KR" altLang="en-US"/>
              <a:t>개의 리스트</a:t>
            </a:r>
            <a:r>
              <a:rPr lang="en-US" altLang="ko-KR"/>
              <a:t>(HP</a:t>
            </a:r>
            <a:r>
              <a:rPr lang="ko-KR" altLang="en-US"/>
              <a:t>캐릭터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HP</a:t>
            </a:r>
            <a:r>
              <a:rPr lang="ko-KR" altLang="en-US"/>
              <a:t>바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HP</a:t>
            </a:r>
            <a:r>
              <a:rPr lang="ko-KR" altLang="en-US"/>
              <a:t>바가 들어간 캐릭터들의 </a:t>
            </a:r>
            <a:r>
              <a:rPr lang="en-US" altLang="ko-KR"/>
              <a:t>HP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실시간으로 받아와 리스트에 담긴 </a:t>
            </a:r>
            <a:r>
              <a:rPr lang="en-US" altLang="ko-KR"/>
              <a:t>HP</a:t>
            </a:r>
            <a:r>
              <a:rPr lang="ko-KR" altLang="en-US"/>
              <a:t>바들을 업데이트하고 검사함</a:t>
            </a:r>
            <a:r>
              <a:rPr lang="en-US" altLang="ko-KR"/>
              <a:t>.</a:t>
            </a:r>
            <a:r>
              <a:rPr lang="ko-KR" altLang="en-US"/>
              <a:t> 캐릭터가 생성</a:t>
            </a:r>
            <a:r>
              <a:rPr lang="en-US" altLang="ko-KR"/>
              <a:t>,</a:t>
            </a:r>
            <a:r>
              <a:rPr lang="ko-KR" altLang="en-US"/>
              <a:t> 삭제</a:t>
            </a:r>
            <a:r>
              <a:rPr lang="en-US" altLang="ko-KR"/>
              <a:t>(HP</a:t>
            </a:r>
            <a:r>
              <a:rPr lang="ko-KR" altLang="en-US"/>
              <a:t>바가 </a:t>
            </a:r>
            <a:r>
              <a:rPr lang="en-US" altLang="ko-KR"/>
              <a:t>0</a:t>
            </a:r>
            <a:r>
              <a:rPr lang="ko-KR" altLang="en-US"/>
              <a:t>이된 같은리스트 번호를 삭제</a:t>
            </a:r>
            <a:r>
              <a:rPr lang="en-US" altLang="ko-KR"/>
              <a:t>)</a:t>
            </a:r>
            <a:r>
              <a:rPr lang="ko-KR" altLang="en-US"/>
              <a:t>가 될시 현재 담긴 리스트 모두 초기화하고 </a:t>
            </a:r>
            <a:r>
              <a:rPr lang="en-US" altLang="ko-KR"/>
              <a:t>HP</a:t>
            </a:r>
            <a:r>
              <a:rPr lang="ko-KR" altLang="en-US"/>
              <a:t>바가 들어가야 할 오브젝트들을 찾고 태그를 통해</a:t>
            </a:r>
            <a:r>
              <a:rPr lang="en-US" altLang="ko-KR"/>
              <a:t> HP</a:t>
            </a:r>
            <a:r>
              <a:rPr lang="ko-KR" altLang="en-US"/>
              <a:t>바의 색상을 정한다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HP</a:t>
            </a:r>
            <a:r>
              <a:rPr lang="ko-KR" altLang="en-US"/>
              <a:t>바 위치는 </a:t>
            </a:r>
            <a:r>
              <a:rPr lang="en-US" altLang="en-US"/>
              <a:t>Camera</a:t>
            </a:r>
            <a:r>
              <a:rPr lang="ko-KR" altLang="en-US"/>
              <a:t>의 </a:t>
            </a:r>
            <a:r>
              <a:rPr lang="en-US" altLang="en-US"/>
              <a:t>WorldToScreenPoint</a:t>
            </a:r>
            <a:r>
              <a:rPr lang="en-US" altLang="ko-KR"/>
              <a:t>(UI</a:t>
            </a:r>
            <a:r>
              <a:rPr lang="ko-KR" altLang="en-US"/>
              <a:t>계열 객체를 </a:t>
            </a:r>
            <a:r>
              <a:rPr lang="en-US" altLang="ko-KR"/>
              <a:t>World Space</a:t>
            </a:r>
            <a:r>
              <a:rPr lang="ko-KR" altLang="en-US"/>
              <a:t>로 보냄</a:t>
            </a:r>
            <a:r>
              <a:rPr lang="en-US" altLang="ko-KR"/>
              <a:t>)</a:t>
            </a:r>
            <a:r>
              <a:rPr lang="ko-KR" altLang="en-US"/>
              <a:t>를 사용하였다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용사 구현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피격</a:t>
            </a:r>
            <a:r>
              <a:rPr lang="en-US" altLang="ko-KR"/>
              <a:t>,</a:t>
            </a:r>
            <a:r>
              <a:rPr lang="ko-KR" altLang="en-US"/>
              <a:t> 공격</a:t>
            </a:r>
            <a:r>
              <a:rPr lang="en-US" altLang="ko-KR"/>
              <a:t>,</a:t>
            </a:r>
            <a:r>
              <a:rPr lang="ko-KR" altLang="en-US"/>
              <a:t> 소리 구현 상황별 애니메이션 </a:t>
            </a:r>
            <a:r>
              <a:rPr lang="en-US" altLang="ko-KR"/>
              <a:t>3</a:t>
            </a:r>
            <a:r>
              <a:rPr lang="ko-KR" altLang="en-US"/>
              <a:t>가지</a:t>
            </a:r>
            <a:r>
              <a:rPr lang="en-US" altLang="ko-KR"/>
              <a:t>(</a:t>
            </a:r>
            <a:r>
              <a:rPr lang="ko-KR" altLang="en-US"/>
              <a:t>걷기</a:t>
            </a:r>
            <a:r>
              <a:rPr lang="en-US" altLang="ko-KR"/>
              <a:t>,</a:t>
            </a:r>
            <a:r>
              <a:rPr lang="ko-KR" altLang="en-US"/>
              <a:t> 뛰기</a:t>
            </a:r>
            <a:r>
              <a:rPr lang="en-US" altLang="ko-KR"/>
              <a:t>,</a:t>
            </a:r>
            <a:r>
              <a:rPr lang="ko-KR" altLang="en-US"/>
              <a:t> 공격</a:t>
            </a:r>
            <a:r>
              <a:rPr lang="en-US" altLang="ko-KR"/>
              <a:t>),</a:t>
            </a:r>
            <a:r>
              <a:rPr lang="ko-KR" altLang="en-US"/>
              <a:t> 라운드마다 체력이 </a:t>
            </a:r>
            <a:r>
              <a:rPr lang="en-US" altLang="ko-KR"/>
              <a:t>0.2</a:t>
            </a:r>
            <a:r>
              <a:rPr lang="ko-KR" altLang="en-US"/>
              <a:t>퍼씩 증가</a:t>
            </a:r>
            <a:r>
              <a:rPr lang="en-US" altLang="ko-KR"/>
              <a:t>(</a:t>
            </a:r>
            <a:r>
              <a:rPr lang="ko-KR" altLang="en-US"/>
              <a:t>소환시 결정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UI</a:t>
            </a:r>
            <a:r>
              <a:rPr lang="ko-KR" altLang="en-US"/>
              <a:t>의 용사가 마왕성에 도착하면 값을 반환받아 용사 생성 용사는 네비메쉬를 사용하였으며 메인타겟으로 마왕을 찾아간다</a:t>
            </a:r>
            <a:r>
              <a:rPr lang="en-US" altLang="ko-KR"/>
              <a:t>.</a:t>
            </a:r>
            <a:r>
              <a:rPr lang="ko-KR" altLang="en-US"/>
              <a:t> 찾아가는 도중 </a:t>
            </a:r>
            <a:r>
              <a:rPr lang="en-US" altLang="en-US"/>
              <a:t>Collider[]</a:t>
            </a:r>
            <a:r>
              <a:rPr lang="ko-KR" altLang="en-US"/>
              <a:t>와 </a:t>
            </a:r>
            <a:r>
              <a:rPr lang="en-US" altLang="en-US"/>
              <a:t>Physics.OverlapSphere</a:t>
            </a:r>
            <a:r>
              <a:rPr lang="en-US" altLang="ko-KR"/>
              <a:t>()</a:t>
            </a:r>
            <a:r>
              <a:rPr lang="ko-KR" altLang="en-US"/>
              <a:t>를 사용하여 </a:t>
            </a:r>
            <a:r>
              <a:rPr lang="en-US" altLang="en-US"/>
              <a:t>LayerMask</a:t>
            </a:r>
            <a:r>
              <a:rPr lang="ko-KR" altLang="en-US"/>
              <a:t>가 몬스터인 콜라이더를 찾으면 그 몬스터로 타겟이 바뀌며 몬스터가 사라지면 다시 메인타겟인 마왕을 찾아간다</a:t>
            </a:r>
            <a:r>
              <a:rPr lang="en-US" altLang="ko-KR"/>
              <a:t>.</a:t>
            </a:r>
            <a:r>
              <a:rPr lang="ko-KR" altLang="en-US"/>
              <a:t> 우선적으로 공격범위를 검사하고 다음으로 뛰는 범위를 검사한다</a:t>
            </a:r>
            <a:r>
              <a:rPr lang="en-US" altLang="ko-KR"/>
              <a:t>(</a:t>
            </a:r>
            <a:r>
              <a:rPr lang="ko-KR" altLang="en-US"/>
              <a:t>찾으면 뛰는 순간 속도 증가</a:t>
            </a:r>
            <a:r>
              <a:rPr lang="en-US" altLang="ko-KR"/>
              <a:t>).</a:t>
            </a:r>
            <a:r>
              <a:rPr lang="ko-KR" altLang="en-US"/>
              <a:t> 아무것도 찾지 못하면 걷는 애니메이션이 나온다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442460" y="1080600"/>
            <a:ext cx="3335654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활용 기술</a:t>
            </a:r>
            <a:r>
              <a:rPr lang="en-US" altLang="ko-KR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(</a:t>
            </a: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진석진</a:t>
            </a:r>
            <a:r>
              <a:rPr lang="en-US" altLang="ko-KR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)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기술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2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9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</ep:Company>
  <ep:Words>907</ep:Words>
  <ep:PresentationFormat>와이드스크린</ep:PresentationFormat>
  <ep:Paragraphs>276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2018-05-04T06:04:42.000</dcterms:created>
  <dc:creator>민 병조</dc:creator>
  <cp:lastModifiedBy>82105</cp:lastModifiedBy>
  <dcterms:modified xsi:type="dcterms:W3CDTF">2020-12-14T18:11:12.278</dcterms:modified>
  <cp:revision>275</cp:revision>
  <dc:title>PowerPoint 프레젠테이션</dc:title>
  <cp:version>1000.0000.01</cp:version>
</cp:coreProperties>
</file>