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75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HY강B" panose="02030600000101010101" pitchFamily="18" charset="-127"/>
      <p:regular r:id="rId25"/>
    </p:embeddedFont>
    <p:embeddedFont>
      <p:font typeface="HY강M" panose="0203060000010101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5" autoAdjust="0"/>
    <p:restoredTop sz="85342" autoAdjust="0"/>
  </p:normalViewPr>
  <p:slideViewPr>
    <p:cSldViewPr>
      <p:cViewPr>
        <p:scale>
          <a:sx n="70" d="100"/>
          <a:sy n="70" d="100"/>
        </p:scale>
        <p:origin x="-638" y="307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B58DAD3B-958E-4323-BF8C-2AD929E351BD}" type="datetime1">
              <a:rPr lang="ko-KR" altLang="en-US"/>
              <a:pPr lvl="0">
                <a:defRPr/>
              </a:pPr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8B719A01-B2FD-4DD0-8CA8-547EB37FEF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84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5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2020-12-10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126" y="6356540"/>
            <a:ext cx="2896093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7859DC64-4319-49B1-95CE-65307693E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625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uraffinity.net/view/29168331/" TargetMode="External"/><Relationship Id="rId13" Type="http://schemas.openxmlformats.org/officeDocument/2006/relationships/hyperlink" Target="https://www.pinterest.co.kr/pin/425519864769338420/" TargetMode="External"/><Relationship Id="rId18" Type="http://schemas.openxmlformats.org/officeDocument/2006/relationships/hyperlink" Target="https://www.pngegg.com/ko/png-oubjq" TargetMode="External"/><Relationship Id="rId3" Type="http://schemas.openxmlformats.org/officeDocument/2006/relationships/hyperlink" Target="https://www.pngegg.com/ko/png-wgjko" TargetMode="External"/><Relationship Id="rId21" Type="http://schemas.openxmlformats.org/officeDocument/2006/relationships/hyperlink" Target="https://www.pngegg.com/ko/png-yicos/download" TargetMode="External"/><Relationship Id="rId7" Type="http://schemas.openxmlformats.org/officeDocument/2006/relationships/hyperlink" Target="https://www.pngegg.com/ko/png-nooda" TargetMode="External"/><Relationship Id="rId12" Type="http://schemas.openxmlformats.org/officeDocument/2006/relationships/hyperlink" Target="https://assetstore.unity.com/packages/3d/characters/small-red-dragon-52959" TargetMode="External"/><Relationship Id="rId17" Type="http://schemas.openxmlformats.org/officeDocument/2006/relationships/hyperlink" Target="https://www.pngegg.com/ko/png-ytuuy/download" TargetMode="External"/><Relationship Id="rId2" Type="http://schemas.openxmlformats.org/officeDocument/2006/relationships/hyperlink" Target="https://www.pngegg.com/ko/png-bxfnt" TargetMode="External"/><Relationship Id="rId16" Type="http://schemas.openxmlformats.org/officeDocument/2006/relationships/hyperlink" Target="https://hsreplay.net/cards/77/byeoni?hl=ko#tab=recommended-decks" TargetMode="External"/><Relationship Id="rId20" Type="http://schemas.openxmlformats.org/officeDocument/2006/relationships/hyperlink" Target="https://m.blog.naver.com/PostView.nhn?blogId=achika0123&amp;logNo=221225641841&amp;proxyReferer=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egg.com/ko/png-itrdl" TargetMode="External"/><Relationship Id="rId11" Type="http://schemas.openxmlformats.org/officeDocument/2006/relationships/hyperlink" Target="https://chocofantasy.tistory.com/63" TargetMode="External"/><Relationship Id="rId5" Type="http://schemas.openxmlformats.org/officeDocument/2006/relationships/hyperlink" Target="https://www.pngegg.com/ko/png-ehmwv" TargetMode="External"/><Relationship Id="rId15" Type="http://schemas.openxmlformats.org/officeDocument/2006/relationships/hyperlink" Target="https://wiki.dungeondefenders2.com/wiki/Heal_Self" TargetMode="External"/><Relationship Id="rId10" Type="http://schemas.openxmlformats.org/officeDocument/2006/relationships/hyperlink" Target="https://assetstore.unity.com/packages/3d/characters/creatures/monkey-monster-35773" TargetMode="External"/><Relationship Id="rId19" Type="http://schemas.openxmlformats.org/officeDocument/2006/relationships/hyperlink" Target="https://www.pngegg.com/ko/png-idxuy/download" TargetMode="External"/><Relationship Id="rId4" Type="http://schemas.openxmlformats.org/officeDocument/2006/relationships/hyperlink" Target="https://www.pngegg.com/ko/png-tiaot" TargetMode="External"/><Relationship Id="rId9" Type="http://schemas.openxmlformats.org/officeDocument/2006/relationships/hyperlink" Target="https://assetstore.unity.com/packages/3d/characters/rabbitarcher-166557" TargetMode="External"/><Relationship Id="rId14" Type="http://schemas.openxmlformats.org/officeDocument/2006/relationships/hyperlink" Target="https://twitter.com/neo_aca/status/943385372959977473/photo/1" TargetMode="External"/><Relationship Id="rId22" Type="http://schemas.openxmlformats.org/officeDocument/2006/relationships/hyperlink" Target="https://m.blog.naver.com/grooo02/22200473177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5" y="1586989"/>
            <a:ext cx="7596873" cy="378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승리</a:t>
            </a:r>
            <a:r>
              <a:rPr lang="en-US" altLang="ko-KR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/ </a:t>
            </a: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패배 조건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 유저는 제한시간</a:t>
            </a:r>
            <a:r>
              <a:rPr lang="en-US" altLang="ko-KR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(5</a:t>
            </a: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분</a:t>
            </a:r>
            <a:r>
              <a:rPr lang="en-US" altLang="ko-KR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내로 몬스터와 함정들을 격파하고 마왕을 포휙하면 게임에서 승리합니다</a:t>
            </a:r>
            <a:r>
              <a:rPr lang="en-US" altLang="ko-KR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제한시간동안 용사를 저지하면 승리합니다</a:t>
            </a:r>
            <a:r>
              <a:rPr lang="en-US" altLang="ko-KR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용사 플레이 유저를 전투불능 상태로 만들면 승리합니다</a:t>
            </a:r>
            <a:r>
              <a:rPr lang="en-US" altLang="ko-KR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컨셉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멀티 플레이 방식의 전략 </a:t>
            </a: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 </a:t>
            </a:r>
            <a:r>
              <a:rPr lang="ko-KR" altLang="en-US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액션게임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플레이어는 배치된 적과의 전투 및 방해 요소 격파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플레이어의 기물 활용의 전략적 플레이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 방법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244827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03" name="모서리가 둥근 직사각형 4102"/>
          <p:cNvSpPr/>
          <p:nvPr/>
        </p:nvSpPr>
        <p:spPr>
          <a:xfrm>
            <a:off x="5436095" y="794389"/>
            <a:ext cx="1368152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오펜스 플레이어</a:t>
            </a:r>
          </a:p>
        </p:txBody>
      </p:sp>
      <p:sp>
        <p:nvSpPr>
          <p:cNvPr id="4104" name="모서리가 둥근 직사각형 4103"/>
          <p:cNvSpPr/>
          <p:nvPr/>
        </p:nvSpPr>
        <p:spPr>
          <a:xfrm>
            <a:off x="4932040" y="3746717"/>
            <a:ext cx="1800199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기물</a:t>
            </a:r>
          </a:p>
        </p:txBody>
      </p:sp>
      <p:sp>
        <p:nvSpPr>
          <p:cNvPr id="4105" name="모서리가 둥근 직사각형 4104"/>
          <p:cNvSpPr/>
          <p:nvPr/>
        </p:nvSpPr>
        <p:spPr>
          <a:xfrm>
            <a:off x="2699792" y="3962741"/>
            <a:ext cx="2016224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장애물</a:t>
            </a:r>
          </a:p>
        </p:txBody>
      </p:sp>
      <p:cxnSp>
        <p:nvCxnSpPr>
          <p:cNvPr id="4107" name="직선 화살표 연결선 4106"/>
          <p:cNvCxnSpPr>
            <a:stCxn id="4105" idx="0"/>
          </p:cNvCxnSpPr>
          <p:nvPr/>
        </p:nvCxnSpPr>
        <p:spPr>
          <a:xfrm rot="5400000" flipH="1" flipV="1">
            <a:off x="3671900" y="3710713"/>
            <a:ext cx="288032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직선 화살표 연결선 4107"/>
          <p:cNvCxnSpPr/>
          <p:nvPr/>
        </p:nvCxnSpPr>
        <p:spPr>
          <a:xfrm rot="10800000" flipV="1">
            <a:off x="5004048" y="1010413"/>
            <a:ext cx="432048" cy="7200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직선 화살표 연결선 4108"/>
          <p:cNvCxnSpPr/>
          <p:nvPr/>
        </p:nvCxnSpPr>
        <p:spPr>
          <a:xfrm rot="10800000">
            <a:off x="5076056" y="3530693"/>
            <a:ext cx="216024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244827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4" name="오른쪽 화살표 4123"/>
          <p:cNvSpPr/>
          <p:nvPr/>
        </p:nvSpPr>
        <p:spPr>
          <a:xfrm rot="5323348">
            <a:off x="4457340" y="1876428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9864" y="3006824"/>
            <a:ext cx="494184" cy="494184"/>
          </a:xfrm>
          <a:prstGeom prst="rect">
            <a:avLst/>
          </a:prstGeom>
        </p:spPr>
      </p:pic>
      <p:sp>
        <p:nvSpPr>
          <p:cNvPr id="4128" name="모서리가 둥근 직사각형 4127"/>
          <p:cNvSpPr/>
          <p:nvPr/>
        </p:nvSpPr>
        <p:spPr>
          <a:xfrm>
            <a:off x="4283968" y="2564904"/>
            <a:ext cx="1080120" cy="1080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9" name="오른쪽 화살표 4128"/>
          <p:cNvSpPr/>
          <p:nvPr/>
        </p:nvSpPr>
        <p:spPr>
          <a:xfrm rot="5323348">
            <a:off x="4457340" y="3964659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0" name="오른쪽 화살표 4129"/>
          <p:cNvSpPr/>
          <p:nvPr/>
        </p:nvSpPr>
        <p:spPr>
          <a:xfrm rot="10905258">
            <a:off x="3638358" y="290764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1" name="오른쪽 화살표 4130"/>
          <p:cNvSpPr/>
          <p:nvPr/>
        </p:nvSpPr>
        <p:spPr>
          <a:xfrm rot="10858136" flipH="1">
            <a:off x="5283493" y="2929834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2" name="그림 41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9912" y="2852936"/>
            <a:ext cx="494184" cy="494184"/>
          </a:xfrm>
          <a:prstGeom prst="rect">
            <a:avLst/>
          </a:prstGeom>
        </p:spPr>
      </p:pic>
      <p:sp>
        <p:nvSpPr>
          <p:cNvPr id="4133" name="모서리가 둥근 직사각형 4132"/>
          <p:cNvSpPr/>
          <p:nvPr/>
        </p:nvSpPr>
        <p:spPr>
          <a:xfrm>
            <a:off x="3419872" y="2564904"/>
            <a:ext cx="1080120" cy="11521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4134" name="오른쪽 화살표 4133"/>
          <p:cNvSpPr/>
          <p:nvPr/>
        </p:nvSpPr>
        <p:spPr>
          <a:xfrm rot="16236464">
            <a:off x="4460626" y="1873004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5" name="오른쪽 화살표 4134"/>
          <p:cNvSpPr/>
          <p:nvPr/>
        </p:nvSpPr>
        <p:spPr>
          <a:xfrm rot="5323348">
            <a:off x="3110457" y="389408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6" name="오른쪽 화살표 4135"/>
          <p:cNvSpPr/>
          <p:nvPr/>
        </p:nvSpPr>
        <p:spPr>
          <a:xfrm rot="10858136" flipH="1">
            <a:off x="3936610" y="2859255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7" name="오른쪽 화살표 4136"/>
          <p:cNvSpPr/>
          <p:nvPr/>
        </p:nvSpPr>
        <p:spPr>
          <a:xfrm rot="16236464">
            <a:off x="3113743" y="1802425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8" name="그림 413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74940" y="6138217"/>
            <a:ext cx="488947" cy="531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00025 L 0.00119 0.22494 " pathEditMode="relative" ptsTypes="">
                                      <p:cBhvr>
                                        <p:cTn id="14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22424 L 0.00119 0.28751 " pathEditMode="relative" ptsTypes="">
                                      <p:cBhvr>
                                        <p:cTn id="30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 0.29125 L -0.15916 0.28694 " pathEditMode="relative" ptsTypes="">
                                      <p:cBhvr>
                                        <p:cTn id="73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1 0.28679 L -0.15631 0.69746 " pathEditMode="relative" ptsTypes="">
                                      <p:cBhvr>
                                        <p:cTn id="97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4" grpId="0" animBg="1"/>
      <p:bldP spid="4124" grpId="1" animBg="1"/>
      <p:bldP spid="4128" grpId="2" animBg="1"/>
      <p:bldP spid="4129" grpId="3" animBg="1"/>
      <p:bldP spid="4129" grpId="7" animBg="1"/>
      <p:bldP spid="4130" grpId="4" animBg="1"/>
      <p:bldP spid="4130" grpId="8" animBg="1"/>
      <p:bldP spid="4131" grpId="5" animBg="1"/>
      <p:bldP spid="4131" grpId="10" animBg="1"/>
      <p:bldP spid="4133" grpId="11" animBg="1"/>
      <p:bldP spid="4134" grpId="6" animBg="1"/>
      <p:bldP spid="4134" grpId="9" animBg="1"/>
      <p:bldP spid="4135" grpId="12" animBg="1"/>
      <p:bldP spid="4135" grpId="15" animBg="1"/>
      <p:bldP spid="4136" grpId="13" animBg="1"/>
      <p:bldP spid="4136" grpId="17" animBg="1"/>
      <p:bldP spid="4137" grpId="14" animBg="1"/>
      <p:bldP spid="4137" grpId="1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그림 41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9072" y="1268760"/>
            <a:ext cx="3940198" cy="5517232"/>
          </a:xfrm>
          <a:prstGeom prst="rect">
            <a:avLst/>
          </a:prstGeom>
        </p:spPr>
      </p:pic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244827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02" name="모서리가 둥근 직사각형 4101"/>
          <p:cNvSpPr/>
          <p:nvPr/>
        </p:nvSpPr>
        <p:spPr>
          <a:xfrm>
            <a:off x="1259659" y="6422455"/>
            <a:ext cx="687022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24" name="모서리가 둥근 직사각형 4123"/>
          <p:cNvSpPr/>
          <p:nvPr/>
        </p:nvSpPr>
        <p:spPr>
          <a:xfrm>
            <a:off x="2697308" y="2522535"/>
            <a:ext cx="549617" cy="114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3369" y="1268760"/>
            <a:ext cx="3911119" cy="5522242"/>
          </a:xfrm>
          <a:prstGeom prst="rect">
            <a:avLst/>
          </a:prstGeom>
        </p:spPr>
      </p:pic>
      <p:sp>
        <p:nvSpPr>
          <p:cNvPr id="4126" name="모서리가 둥근 직사각형 4125"/>
          <p:cNvSpPr/>
          <p:nvPr/>
        </p:nvSpPr>
        <p:spPr>
          <a:xfrm>
            <a:off x="5388147" y="6423203"/>
            <a:ext cx="699577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</a:p>
        </p:txBody>
      </p:sp>
      <p:sp>
        <p:nvSpPr>
          <p:cNvPr id="4127" name="TextBox 4126"/>
          <p:cNvSpPr txBox="1"/>
          <p:nvPr/>
        </p:nvSpPr>
        <p:spPr>
          <a:xfrm>
            <a:off x="1403648" y="836712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행동불능</a:t>
            </a:r>
          </a:p>
        </p:txBody>
      </p:sp>
      <p:sp>
        <p:nvSpPr>
          <p:cNvPr id="4128" name="TextBox 4127"/>
          <p:cNvSpPr txBox="1"/>
          <p:nvPr/>
        </p:nvSpPr>
        <p:spPr>
          <a:xfrm>
            <a:off x="5440317" y="836712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시간초과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8126" y="1393386"/>
            <a:ext cx="7841078" cy="4725597"/>
            <a:chOff x="1418791" y="1425489"/>
            <a:chExt cx="7841078" cy="4725597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4B32C611-928D-454C-A69D-6C50229F02A1}"/>
                </a:ext>
              </a:extLst>
            </p:cNvPr>
            <p:cNvGrpSpPr/>
            <p:nvPr/>
          </p:nvGrpSpPr>
          <p:grpSpPr>
            <a:xfrm>
              <a:off x="1907704" y="4179411"/>
              <a:ext cx="7023415" cy="1971675"/>
              <a:chOff x="1878778" y="3397819"/>
              <a:chExt cx="7023415" cy="19716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878778" y="3502104"/>
                <a:ext cx="1787258" cy="167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5119138" y="3397819"/>
                <a:ext cx="3783055" cy="197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 descr="C:\Users\carpk\Downloads\pngegg (18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91" y="2037629"/>
              <a:ext cx="2765084" cy="15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arpk\Downloads\pngegg (19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0627" y="1425489"/>
              <a:ext cx="2890278" cy="289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35896" y="18989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052" name="Picture 4" descr="C:\Users\carpk\Downloads\pngegg (20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86833"/>
              <a:ext cx="2167589" cy="216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96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0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2" name="Google Shape;205;p25"/>
          <p:cNvGraphicFramePr/>
          <p:nvPr>
            <p:extLst>
              <p:ext uri="{D42A27DB-BD31-4B8C-83A1-F6EECF244321}">
                <p14:modId xmlns:p14="http://schemas.microsoft.com/office/powerpoint/2010/main" val="1311743235"/>
              </p:ext>
            </p:extLst>
          </p:nvPr>
        </p:nvGraphicFramePr>
        <p:xfrm>
          <a:off x="899592" y="1402512"/>
          <a:ext cx="8200005" cy="3898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3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3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33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508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8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C, C++프로그래밍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</a:t>
                      </a:r>
                      <a:r>
                        <a:rPr lang="ko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, C++프로그래밍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그래픽스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3024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94808" y="1268760"/>
            <a:ext cx="6639715" cy="4436224"/>
            <a:chOff x="1494808" y="1260157"/>
            <a:chExt cx="6639715" cy="4436224"/>
          </a:xfrm>
        </p:grpSpPr>
        <p:grpSp>
          <p:nvGrpSpPr>
            <p:cNvPr id="2" name="그룹 1"/>
            <p:cNvGrpSpPr/>
            <p:nvPr/>
          </p:nvGrpSpPr>
          <p:grpSpPr>
            <a:xfrm>
              <a:off x="1994338" y="1260157"/>
              <a:ext cx="2300630" cy="1091160"/>
              <a:chOff x="1471395" y="1260157"/>
              <a:chExt cx="2300630" cy="1091160"/>
            </a:xfrm>
          </p:grpSpPr>
          <p:sp>
            <p:nvSpPr>
              <p:cNvPr id="47" name="직사각형 6"/>
              <p:cNvSpPr/>
              <p:nvPr/>
            </p:nvSpPr>
            <p:spPr>
              <a:xfrm>
                <a:off x="161967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71395" y="1797319"/>
                <a:ext cx="230063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플레이어마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서로 다른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모습의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와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기능</a:t>
                </a: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872844" y="3060382"/>
              <a:ext cx="3261679" cy="819884"/>
              <a:chOff x="5292080" y="3060382"/>
              <a:chExt cx="3261679" cy="819884"/>
            </a:xfrm>
          </p:grpSpPr>
          <p:sp>
            <p:nvSpPr>
              <p:cNvPr id="51" name="직사각형 6"/>
              <p:cNvSpPr/>
              <p:nvPr/>
            </p:nvSpPr>
            <p:spPr>
              <a:xfrm>
                <a:off x="594074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 맵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292080" y="3557101"/>
                <a:ext cx="3261679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 마다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랜덤한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거대 미로 생성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45049" y="4860607"/>
              <a:ext cx="2996147" cy="835774"/>
              <a:chOff x="5464285" y="4860607"/>
              <a:chExt cx="2996147" cy="83577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94074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64285" y="5373216"/>
                <a:ext cx="2996147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불필요한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연산을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최소화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94808" y="3060382"/>
              <a:ext cx="3239830" cy="1066632"/>
              <a:chOff x="971865" y="3060382"/>
              <a:chExt cx="3239830" cy="1066632"/>
            </a:xfrm>
          </p:grpSpPr>
          <p:sp>
            <p:nvSpPr>
              <p:cNvPr id="50" name="직사각형 6"/>
              <p:cNvSpPr/>
              <p:nvPr/>
            </p:nvSpPr>
            <p:spPr>
              <a:xfrm>
                <a:off x="162020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</a:t>
                </a:r>
                <a:endParaRPr lang="en-US" altLang="ko-KR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71865" y="3573016"/>
                <a:ext cx="323983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엔진에서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제공하는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서버를 활용해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플레이어들간의 실시간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PVP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639221" y="4860607"/>
              <a:ext cx="2952063" cy="835774"/>
              <a:chOff x="1116278" y="4860607"/>
              <a:chExt cx="2952063" cy="835774"/>
            </a:xfrm>
          </p:grpSpPr>
          <p:sp>
            <p:nvSpPr>
              <p:cNvPr id="49" name="직사각형 6"/>
              <p:cNvSpPr/>
              <p:nvPr/>
            </p:nvSpPr>
            <p:spPr>
              <a:xfrm>
                <a:off x="162020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상호작용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6278" y="5373216"/>
                <a:ext cx="29520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종류에 따른 장치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118878" y="1260157"/>
              <a:ext cx="2749471" cy="1299196"/>
              <a:chOff x="5538114" y="1260157"/>
              <a:chExt cx="2749471" cy="1299196"/>
            </a:xfrm>
          </p:grpSpPr>
          <p:sp>
            <p:nvSpPr>
              <p:cNvPr id="48" name="직사각형 6"/>
              <p:cNvSpPr/>
              <p:nvPr/>
            </p:nvSpPr>
            <p:spPr>
              <a:xfrm>
                <a:off x="594074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멀티 </a:t>
                </a:r>
                <a:r>
                  <a:rPr lang="ko-KR" altLang="en-US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38114" y="1774523"/>
                <a:ext cx="2749471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플레이어의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숄더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,</a:t>
                </a: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플레이어의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탑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8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97510" y="1484784"/>
            <a:ext cx="7578946" cy="4406993"/>
            <a:chOff x="1097510" y="1605653"/>
            <a:chExt cx="7578946" cy="4406993"/>
          </a:xfrm>
        </p:grpSpPr>
        <p:grpSp>
          <p:nvGrpSpPr>
            <p:cNvPr id="5" name="그룹 4"/>
            <p:cNvGrpSpPr/>
            <p:nvPr/>
          </p:nvGrpSpPr>
          <p:grpSpPr>
            <a:xfrm>
              <a:off x="1097510" y="1605653"/>
              <a:ext cx="2462110" cy="4406993"/>
              <a:chOff x="1097510" y="1605653"/>
              <a:chExt cx="2462110" cy="440699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공격해오는 용사를 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저지하는 디펜스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레벨에 따라 활성화 되는 기물을 적재적소에 배치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디펜스에 </a:t>
                </a: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최적화된</a:t>
                </a:r>
              </a:p>
              <a:p>
                <a:pPr algn="ctr">
                  <a:defRPr/>
                </a:pP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619672" y="1605653"/>
                <a:ext cx="1473825" cy="2232938"/>
                <a:chOff x="2027968" y="1301509"/>
                <a:chExt cx="1473825" cy="2232938"/>
              </a:xfrm>
            </p:grpSpPr>
            <p:pic>
              <p:nvPicPr>
                <p:cNvPr id="30" name="Picture 3">
                  <a:extLst>
                    <a:ext uri="{FF2B5EF4-FFF2-40B4-BE49-F238E27FC236}">
                      <a16:creationId xmlns="" xmlns:a16="http://schemas.microsoft.com/office/drawing/2014/main" id="{912E8AD7-D834-4C5A-B026-11E653DA1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2393624" y="3195893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b="1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디펜스</a:t>
                  </a:r>
                  <a:r>
                    <a:rPr lang="en-US" altLang="ko-KR" sz="1600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	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3498112" y="1679046"/>
              <a:ext cx="2586056" cy="4333600"/>
              <a:chOff x="3498112" y="1679046"/>
              <a:chExt cx="2586056" cy="43336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808997" y="1679046"/>
                <a:ext cx="1944216" cy="2184116"/>
                <a:chOff x="3707904" y="1835090"/>
                <a:chExt cx="1944216" cy="2184116"/>
              </a:xfrm>
            </p:grpSpPr>
            <p:pic>
              <p:nvPicPr>
                <p:cNvPr id="32" name="Picture 2">
                  <a:extLst>
                    <a:ext uri="{FF2B5EF4-FFF2-40B4-BE49-F238E27FC236}">
                      <a16:creationId xmlns="" xmlns:a16="http://schemas.microsoft.com/office/drawing/2014/main" id="{6CFE80F7-788A-4C97-A723-3CC619514B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4453828" y="3680652"/>
                  <a:ext cx="4523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600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PVP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마왕의 기물을 모두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처치하고 마왕을 물리쳐라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활용하여 용사를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전투불능으로 빠뜨려라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용사와 마왕 결국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승자는 </a:t>
                </a:r>
                <a:r>
                  <a:rPr lang="ko-KR" altLang="en-US" sz="1600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한명이다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14346" y="1702922"/>
              <a:ext cx="2462110" cy="3801908"/>
              <a:chOff x="6214346" y="1702922"/>
              <a:chExt cx="2462110" cy="380190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516216" y="1702922"/>
                <a:ext cx="1819768" cy="2088231"/>
                <a:chOff x="6043898" y="1767893"/>
                <a:chExt cx="1819768" cy="2088231"/>
              </a:xfrm>
            </p:grpSpPr>
            <p:pic>
              <p:nvPicPr>
                <p:cNvPr id="31" name="Picture 5">
                  <a:extLst>
                    <a:ext uri="{FF2B5EF4-FFF2-40B4-BE49-F238E27FC236}">
                      <a16:creationId xmlns="" xmlns:a16="http://schemas.microsoft.com/office/drawing/2014/main" id="{028F506E-4001-4625-B62B-4210CE170F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6592877" y="3517570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spc="-150" dirty="0" err="1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오펜스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용사를 컨트롤해 마왕의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처치하고 마왕을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토벌하는 액션게임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액션게임에 최적화된 </a:t>
                </a: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34325" y="6237312"/>
            <a:ext cx="78421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나한테 왜 이래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?’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위의 액션게임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디펜스게임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PVP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장르의 특징을 모두 갖는 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차별성있는</a:t>
            </a:r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게임이다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7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1" name="Google Shape;223;p27"/>
          <p:cNvGraphicFramePr/>
          <p:nvPr>
            <p:extLst>
              <p:ext uri="{D42A27DB-BD31-4B8C-83A1-F6EECF244321}">
                <p14:modId xmlns:p14="http://schemas.microsoft.com/office/powerpoint/2010/main" val="3140029492"/>
              </p:ext>
            </p:extLst>
          </p:nvPr>
        </p:nvGraphicFramePr>
        <p:xfrm>
          <a:off x="7789950" y="5631296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>
                          <a:latin typeface="Yoon 윤고딕 520_TT"/>
                          <a:ea typeface="HY강M" panose="02030600000101010101" pitchFamily="18" charset="-127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진석진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임장빈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dirty="0">
                          <a:latin typeface="Yoon 윤고딕 520_TT"/>
                          <a:ea typeface="HY강M" panose="02030600000101010101" pitchFamily="18" charset="-127"/>
                        </a:rPr>
                        <a:t>  모두</a:t>
                      </a: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9592" y="673532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역할분담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40674"/>
              </p:ext>
            </p:extLst>
          </p:nvPr>
        </p:nvGraphicFramePr>
        <p:xfrm>
          <a:off x="971602" y="1412778"/>
          <a:ext cx="7992886" cy="4032446"/>
        </p:xfrm>
        <a:graphic>
          <a:graphicData uri="http://schemas.openxmlformats.org/drawingml/2006/table">
            <a:tbl>
              <a:tblPr/>
              <a:tblGrid>
                <a:gridCol w="2313550"/>
                <a:gridCol w="739626"/>
                <a:gridCol w="739626"/>
                <a:gridCol w="427834"/>
                <a:gridCol w="323760"/>
                <a:gridCol w="739626"/>
                <a:gridCol w="739626"/>
                <a:gridCol w="362868"/>
                <a:gridCol w="238220"/>
                <a:gridCol w="576064"/>
                <a:gridCol w="792086"/>
              </a:tblGrid>
              <a:tr h="545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7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리소스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구현 및 테스트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11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 프레임워크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버그 수정 및 최적화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7100" y="2868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473477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이미지 출처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9" y="2018117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000" dirty="0">
                <a:hlinkClick r:id="rId2" tooltip="https://www.pngegg.com/ko/png-bxfnt"/>
              </a:rPr>
              <a:t>https://www.pngegg.com/ko/png-bxfnt</a:t>
            </a:r>
            <a:endParaRPr lang="en-US" altLang="ko-KR" sz="1000" dirty="0"/>
          </a:p>
          <a:p>
            <a:pPr algn="ctr" fontAlgn="base"/>
            <a:r>
              <a:rPr lang="en-US" altLang="ko-KR" sz="1000" u="sng" dirty="0" smtClean="0">
                <a:hlinkClick r:id="rId3" tooltip="https://www.pngegg.com/ko/png-wgjko"/>
              </a:rPr>
              <a:t>https</a:t>
            </a:r>
            <a:r>
              <a:rPr lang="en-US" altLang="ko-KR" sz="1000" u="sng" dirty="0">
                <a:hlinkClick r:id="rId3" tooltip="https://www.pngegg.com/ko/png-wgjko"/>
              </a:rPr>
              <a:t>://</a:t>
            </a:r>
            <a:r>
              <a:rPr lang="en-US" altLang="ko-KR" sz="1000" u="sng" dirty="0" smtClean="0">
                <a:hlinkClick r:id="rId3" tooltip="https://www.pngegg.com/ko/png-wgjko"/>
              </a:rPr>
              <a:t>www.pngegg.com/ko/png-wgjko</a:t>
            </a:r>
            <a:endParaRPr lang="en-US" altLang="ko-KR" sz="1000" u="sng" dirty="0" smtClean="0"/>
          </a:p>
          <a:p>
            <a:pPr algn="ctr" fontAlgn="base"/>
            <a:r>
              <a:rPr lang="en-US" altLang="ko-KR" sz="1000" dirty="0" smtClean="0">
                <a:hlinkClick r:id="rId4" tooltip="https://www.pngegg.com/ko/png-tiaot"/>
              </a:rPr>
              <a:t>https</a:t>
            </a:r>
            <a:r>
              <a:rPr lang="en-US" altLang="ko-KR" sz="1000" dirty="0">
                <a:hlinkClick r:id="rId4" tooltip="https://www.pngegg.com/ko/png-tiaot"/>
              </a:rPr>
              <a:t>://</a:t>
            </a:r>
            <a:r>
              <a:rPr lang="en-US" altLang="ko-KR" sz="1000" dirty="0" smtClean="0">
                <a:hlinkClick r:id="rId4" tooltip="https://www.pngegg.com/ko/png-tiaot"/>
              </a:rPr>
              <a:t>www.pngegg.com/ko/png-tiaot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>
                <a:hlinkClick r:id="rId5" tooltip="https://www.pngegg.com/ko/png-ehmwv"/>
              </a:rPr>
              <a:t>https</a:t>
            </a:r>
            <a:r>
              <a:rPr lang="en-US" altLang="ko-KR" sz="1000" dirty="0">
                <a:hlinkClick r:id="rId5" tooltip="https://www.pngegg.com/ko/png-ehmwv"/>
              </a:rPr>
              <a:t>://</a:t>
            </a:r>
            <a:r>
              <a:rPr lang="en-US" altLang="ko-KR" sz="1000" dirty="0" smtClean="0">
                <a:hlinkClick r:id="rId5" tooltip="https://www.pngegg.com/ko/png-ehmwv"/>
              </a:rPr>
              <a:t>www.pngegg.com/ko/png-ehmwv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/>
              <a:t>4p,17p  </a:t>
            </a:r>
            <a:r>
              <a:rPr lang="ko-KR" altLang="en-US" sz="1000" dirty="0" smtClean="0"/>
              <a:t>사진 출처</a:t>
            </a:r>
            <a:endParaRPr lang="en-US" altLang="ko-KR" sz="1000" dirty="0" smtClean="0"/>
          </a:p>
          <a:p>
            <a:pPr algn="ctr" fontAlgn="base"/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6" tooltip="https://www.pngegg.com/ko/png-itrdl"/>
              </a:rPr>
              <a:t>https://www.pngegg.com/ko/png-itrdl</a:t>
            </a:r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7" tooltip="https://www.pngegg.com/ko/png-nooda"/>
              </a:rPr>
              <a:t>https://www.pngegg.com/ko/png-nooda</a:t>
            </a:r>
            <a:endParaRPr lang="en-US" altLang="ko-KR" sz="1000" dirty="0"/>
          </a:p>
          <a:p>
            <a:pPr algn="ctr" fontAlgn="base"/>
            <a:r>
              <a:rPr lang="en-US" altLang="ko-KR" sz="1000" dirty="0"/>
              <a:t>8</a:t>
            </a:r>
            <a:r>
              <a:rPr lang="en-US" altLang="ko-KR" sz="1000" dirty="0" smtClean="0"/>
              <a:t>p </a:t>
            </a:r>
            <a:r>
              <a:rPr lang="ko-KR" altLang="en-US" sz="1000" dirty="0"/>
              <a:t>사진 </a:t>
            </a:r>
            <a:r>
              <a:rPr lang="ko-KR" altLang="en-US" sz="1000" dirty="0" smtClean="0"/>
              <a:t>출처</a:t>
            </a:r>
            <a:endParaRPr lang="en-US" altLang="ko-KR" sz="1000" dirty="0" smtClean="0"/>
          </a:p>
          <a:p>
            <a:pPr algn="ctr" fontAlgn="base"/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8"/>
              </a:rPr>
              <a:t>https://www.furaffinity.net/view/29168331</a:t>
            </a:r>
            <a:r>
              <a:rPr lang="en-US" altLang="ko-KR" sz="1000" dirty="0" smtClean="0">
                <a:hlinkClick r:id="rId8"/>
              </a:rPr>
              <a:t>/</a:t>
            </a:r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9"/>
              </a:rPr>
              <a:t>https://</a:t>
            </a:r>
            <a:r>
              <a:rPr lang="en-US" altLang="ko-KR" sz="1000" dirty="0" smtClean="0">
                <a:hlinkClick r:id="rId9"/>
              </a:rPr>
              <a:t>assetstore.unity.com/packages/3d/characters/rabbitarcher-166557</a:t>
            </a:r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10"/>
              </a:rPr>
              <a:t>https://</a:t>
            </a:r>
            <a:r>
              <a:rPr lang="en-US" altLang="ko-KR" sz="1000" dirty="0" smtClean="0">
                <a:hlinkClick r:id="rId10"/>
              </a:rPr>
              <a:t>assetstore.unity.com/packages/3d/characters/creatures/monkey-monster-35773</a:t>
            </a:r>
            <a:r>
              <a:rPr lang="en-US" altLang="ko-KR" sz="1000" dirty="0" smtClean="0">
                <a:hlinkClick r:id="rId11"/>
              </a:rPr>
              <a:t>https://chocofantasy.tistory.com/63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>
                <a:hlinkClick r:id="rId12"/>
              </a:rPr>
              <a:t>https</a:t>
            </a:r>
            <a:r>
              <a:rPr lang="en-US" altLang="ko-KR" sz="1000" dirty="0">
                <a:hlinkClick r:id="rId12"/>
              </a:rPr>
              <a:t>://</a:t>
            </a:r>
            <a:r>
              <a:rPr lang="en-US" altLang="ko-KR" sz="1000" dirty="0" smtClean="0">
                <a:hlinkClick r:id="rId12"/>
              </a:rPr>
              <a:t>assetstore.unity.com/packages/3d/characters/small-red-dragon-52959</a:t>
            </a:r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13"/>
              </a:rPr>
              <a:t>https://</a:t>
            </a:r>
            <a:r>
              <a:rPr lang="en-US" altLang="ko-KR" sz="1000" dirty="0" smtClean="0">
                <a:hlinkClick r:id="rId13"/>
              </a:rPr>
              <a:t>www.pinterest.co.kr/pin/425519864769338420/</a:t>
            </a:r>
            <a:r>
              <a:rPr lang="en-US" altLang="ko-KR" sz="1000" dirty="0" smtClean="0">
                <a:hlinkClick r:id="rId14"/>
              </a:rPr>
              <a:t>https://twitter.com/neo_aca/status/943385372959977473/photo/1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>
                <a:hlinkClick r:id="rId15"/>
              </a:rPr>
              <a:t>https</a:t>
            </a:r>
            <a:r>
              <a:rPr lang="en-US" altLang="ko-KR" sz="1000" dirty="0">
                <a:hlinkClick r:id="rId15"/>
              </a:rPr>
              <a:t>://</a:t>
            </a:r>
            <a:r>
              <a:rPr lang="en-US" altLang="ko-KR" sz="1000" dirty="0" smtClean="0">
                <a:hlinkClick r:id="rId15"/>
              </a:rPr>
              <a:t>wiki.dungeondefenders2.com/wiki/Heal_Self</a:t>
            </a:r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16"/>
              </a:rPr>
              <a:t>https://</a:t>
            </a:r>
            <a:r>
              <a:rPr lang="en-US" altLang="ko-KR" sz="1000" dirty="0" smtClean="0">
                <a:hlinkClick r:id="rId16"/>
              </a:rPr>
              <a:t>hsreplay.net/cards/77/byeoni?hl=ko#tab=recommended-decks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/>
              <a:t>9p </a:t>
            </a:r>
            <a:r>
              <a:rPr lang="ko-KR" altLang="en-US" sz="1000" dirty="0" smtClean="0"/>
              <a:t>사진출처</a:t>
            </a:r>
            <a:endParaRPr lang="en-US" altLang="ko-KR" sz="1000" dirty="0" smtClean="0"/>
          </a:p>
          <a:p>
            <a:pPr algn="ctr" fontAlgn="base"/>
            <a:endParaRPr lang="en-US" altLang="ko-KR" sz="1000" dirty="0" smtClean="0"/>
          </a:p>
          <a:p>
            <a:pPr algn="ctr" fontAlgn="base"/>
            <a:r>
              <a:rPr lang="en-US" altLang="ko-KR" sz="1000" dirty="0" smtClean="0">
                <a:hlinkClick r:id="rId17" tooltip="https://www.pngegg.com/ko/png-ytuuy/download"/>
              </a:rPr>
              <a:t>https</a:t>
            </a:r>
            <a:r>
              <a:rPr lang="en-US" altLang="ko-KR" sz="1000" dirty="0">
                <a:hlinkClick r:id="rId17" tooltip="https://www.pngegg.com/ko/png-ytuuy/download"/>
              </a:rPr>
              <a:t>://</a:t>
            </a:r>
            <a:r>
              <a:rPr lang="en-US" altLang="ko-KR" sz="1000" dirty="0" smtClean="0">
                <a:hlinkClick r:id="rId17" tooltip="https://www.pngegg.com/ko/png-ytuuy/download"/>
              </a:rPr>
              <a:t>www.pngegg.com/ko/png-ytuuy/download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/>
              <a:t>11p </a:t>
            </a:r>
            <a:r>
              <a:rPr lang="ko-KR" altLang="en-US" sz="1000" dirty="0" smtClean="0"/>
              <a:t>사진 출처</a:t>
            </a:r>
            <a:endParaRPr lang="en-US" altLang="ko-KR" sz="1000" dirty="0" smtClean="0"/>
          </a:p>
          <a:p>
            <a:pPr algn="ctr" fontAlgn="base"/>
            <a:endParaRPr lang="en-US" altLang="ko-KR" sz="1000" dirty="0"/>
          </a:p>
          <a:p>
            <a:pPr algn="ctr" fontAlgn="base"/>
            <a:r>
              <a:rPr lang="en-US" altLang="ko-KR" sz="1000" dirty="0">
                <a:hlinkClick r:id="rId18"/>
              </a:rPr>
              <a:t>https://</a:t>
            </a:r>
            <a:r>
              <a:rPr lang="en-US" altLang="ko-KR" sz="1000" dirty="0" smtClean="0">
                <a:hlinkClick r:id="rId18"/>
              </a:rPr>
              <a:t>www.pngegg.com/ko/png-oubjq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>
                <a:hlinkClick r:id="rId19"/>
              </a:rPr>
              <a:t>https://</a:t>
            </a:r>
            <a:r>
              <a:rPr lang="en-US" altLang="ko-KR" sz="1000" dirty="0" smtClean="0">
                <a:hlinkClick r:id="rId19"/>
              </a:rPr>
              <a:t>www.pngegg.com/ko/png-idxuy/download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>
                <a:hlinkClick r:id="rId20"/>
              </a:rPr>
              <a:t>https://m.blog.naver.com/PostView.nhn?blogId=achika0123&amp;logNo=221225641841&amp;proxyReferer=https:%</a:t>
            </a:r>
            <a:r>
              <a:rPr lang="en-US" altLang="ko-KR" sz="1000" dirty="0" smtClean="0">
                <a:hlinkClick r:id="rId20"/>
              </a:rPr>
              <a:t>2F%2Fwww.google.com%2F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>
                <a:hlinkClick r:id="rId21"/>
              </a:rPr>
              <a:t>https://</a:t>
            </a:r>
            <a:r>
              <a:rPr lang="en-US" altLang="ko-KR" sz="1000" dirty="0" smtClean="0">
                <a:hlinkClick r:id="rId21"/>
              </a:rPr>
              <a:t>www.pngegg.com/ko/png-yicos/download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>
                <a:hlinkClick r:id="rId22"/>
              </a:rPr>
              <a:t>https://</a:t>
            </a:r>
            <a:r>
              <a:rPr lang="en-US" altLang="ko-KR" sz="1000" dirty="0" smtClean="0">
                <a:hlinkClick r:id="rId22"/>
              </a:rPr>
              <a:t>m.blog.naver.com/grooo02/222004731772</a:t>
            </a:r>
            <a:endParaRPr lang="en-US" altLang="ko-KR" sz="1000" dirty="0" smtClean="0"/>
          </a:p>
          <a:p>
            <a:pPr algn="ctr" fontAlgn="base"/>
            <a:r>
              <a:rPr lang="en-US" altLang="ko-KR" sz="1000" dirty="0" smtClean="0"/>
              <a:t>14p </a:t>
            </a:r>
            <a:r>
              <a:rPr lang="ko-KR" altLang="en-US" sz="1000" dirty="0" smtClean="0"/>
              <a:t>사진 출처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8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</a:t>
            </a:r>
            <a:endParaRPr lang="en-US" altLang="ko-KR" sz="4700" b="1" dirty="0"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 및 특징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게임방법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구성원 역할 분담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Thank you</a:t>
            </a:r>
            <a:endParaRPr lang="en-US" altLang="ko-KR" sz="4000" b="1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60160"/>
            <a:ext cx="7920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유니티를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활용한 </a:t>
            </a: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멀티뷰</a:t>
            </a:r>
            <a:r>
              <a:rPr lang="en-US" altLang="ko-KR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멀티게임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플레이어와 플레이어가 대결하는 멀티시스템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PVP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시점으로 플레이 하는 멀티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시스템 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장르의 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숄더뷰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액션게임을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디펜스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탑뷰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전략게임을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그래픽 기술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모델링과 애니메이션에 대한 이해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Zbrush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3D max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대한 이해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61486" y="1700808"/>
            <a:ext cx="4618826" cy="4136112"/>
            <a:chOff x="2529588" y="1632702"/>
            <a:chExt cx="4618826" cy="4136112"/>
          </a:xfrm>
        </p:grpSpPr>
        <p:sp>
          <p:nvSpPr>
            <p:cNvPr id="24" name="TextBox 70"/>
            <p:cNvSpPr txBox="1"/>
            <p:nvPr/>
          </p:nvSpPr>
          <p:spPr>
            <a:xfrm>
              <a:off x="5757831" y="2775584"/>
              <a:ext cx="73111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오펜스</a:t>
              </a:r>
            </a:p>
          </p:txBody>
        </p:sp>
        <p:sp>
          <p:nvSpPr>
            <p:cNvPr id="25" name="TextBox 71"/>
            <p:cNvSpPr txBox="1"/>
            <p:nvPr/>
          </p:nvSpPr>
          <p:spPr>
            <a:xfrm>
              <a:off x="3115966" y="2775584"/>
              <a:ext cx="11068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디펜스</a:t>
              </a:r>
              <a:r>
                <a:rPr lang="en-US" altLang="ko-KR" sz="1600" b="0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	</a:t>
              </a:r>
            </a:p>
          </p:txBody>
        </p:sp>
        <p:sp>
          <p:nvSpPr>
            <p:cNvPr id="26" name="TextBox 80"/>
            <p:cNvSpPr txBox="1"/>
            <p:nvPr/>
          </p:nvSpPr>
          <p:spPr>
            <a:xfrm>
              <a:off x="3277800" y="4906775"/>
              <a:ext cx="44889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PVP</a:t>
              </a:r>
              <a:endPara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0" name="TextBox 82"/>
            <p:cNvSpPr txBox="1"/>
            <p:nvPr/>
          </p:nvSpPr>
          <p:spPr>
            <a:xfrm>
              <a:off x="2529588" y="3122217"/>
              <a:ext cx="1954530" cy="293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용사의 공격을 막아라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1" name="TextBox 83"/>
            <p:cNvSpPr txBox="1"/>
            <p:nvPr/>
          </p:nvSpPr>
          <p:spPr>
            <a:xfrm>
              <a:off x="5193884" y="3122217"/>
              <a:ext cx="1954530" cy="293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마왕의 성을 침략해라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2" name="TextBox 84"/>
            <p:cNvSpPr txBox="1"/>
            <p:nvPr/>
          </p:nvSpPr>
          <p:spPr>
            <a:xfrm>
              <a:off x="2630332" y="5256611"/>
              <a:ext cx="1782160" cy="5122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침략하려는 자와</a:t>
              </a:r>
            </a:p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막으려는 자의 싸움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915005" y="3779887"/>
              <a:ext cx="1171548" cy="1171548"/>
            </a:xfrm>
            <a:prstGeom prst="rect">
              <a:avLst/>
            </a:prstGeom>
            <a:noFill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056729" y="1632702"/>
              <a:ext cx="888099" cy="1184132"/>
            </a:xfrm>
            <a:prstGeom prst="rect">
              <a:avLst/>
            </a:prstGeom>
            <a:noFill/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576866" y="1692153"/>
              <a:ext cx="1022252" cy="1022252"/>
            </a:xfrm>
            <a:prstGeom prst="rect">
              <a:avLst/>
            </a:prstGeom>
            <a:noFill/>
          </p:spPr>
        </p:pic>
        <p:sp>
          <p:nvSpPr>
            <p:cNvPr id="39" name="TextBox 86"/>
            <p:cNvSpPr txBox="1"/>
            <p:nvPr/>
          </p:nvSpPr>
          <p:spPr>
            <a:xfrm>
              <a:off x="5960868" y="5256611"/>
              <a:ext cx="18473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43" name="TextBox 89"/>
            <p:cNvSpPr txBox="1"/>
            <p:nvPr/>
          </p:nvSpPr>
          <p:spPr>
            <a:xfrm>
              <a:off x="5809713" y="4918057"/>
              <a:ext cx="54587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전략</a:t>
              </a:r>
              <a:endParaRPr lang="ko-KR" altLang="en-US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44" name="TextBox 95"/>
            <p:cNvSpPr txBox="1"/>
            <p:nvPr/>
          </p:nvSpPr>
          <p:spPr>
            <a:xfrm>
              <a:off x="5276206" y="5256611"/>
              <a:ext cx="1782021" cy="297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다양한 기물과 전략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45" name="Picture 8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532497" y="3789040"/>
              <a:ext cx="1110996" cy="1110996"/>
            </a:xfrm>
            <a:prstGeom prst="rect">
              <a:avLst/>
            </a:prstGeom>
            <a:noFill/>
          </p:spPr>
        </p:pic>
      </p:grpSp>
      <p:sp>
        <p:nvSpPr>
          <p:cNvPr id="48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9592" y="1183394"/>
            <a:ext cx="3456384" cy="51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장르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실시간 멀티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오펜스</a:t>
            </a: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플랫폼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 PC</a:t>
            </a:r>
            <a:endParaRPr lang="en-US" altLang="ko-KR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88" name="직사각형 87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6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7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83968" y="1247274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latin typeface="HY강M"/>
              <a:ea typeface="HY강M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139" y="5373216"/>
            <a:ext cx="8208349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명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타 게임과의 차별성이 확실하다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몬스터를 격파하는 액션게임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몰려오는 적을 막는 디펜스게임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유저와 유저가 대결하는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게임들은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보편적인 장르이다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나쁘게 말하면 독창성이 없는 흔한 게임방식이다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하지만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이러한 장르를 복합 채택한 매우 독창적인 게임방식을 갖는다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99592" y="1628800"/>
            <a:ext cx="7999642" cy="3433937"/>
            <a:chOff x="899592" y="1628800"/>
            <a:chExt cx="7999642" cy="3433937"/>
          </a:xfrm>
        </p:grpSpPr>
        <p:grpSp>
          <p:nvGrpSpPr>
            <p:cNvPr id="2" name="그룹 1"/>
            <p:cNvGrpSpPr/>
            <p:nvPr/>
          </p:nvGrpSpPr>
          <p:grpSpPr>
            <a:xfrm>
              <a:off x="899592" y="1658616"/>
              <a:ext cx="3897337" cy="3404121"/>
              <a:chOff x="899592" y="1658616"/>
              <a:chExt cx="3897337" cy="3404121"/>
            </a:xfrm>
          </p:grpSpPr>
          <p:pic>
            <p:nvPicPr>
              <p:cNvPr id="1027" name="Picture 3" descr="C:\Users\carpk\OneDrive\Desktop\1d846e392c00a672 (2)\오펜스 설명X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899592" y="2158117"/>
                <a:ext cx="3897337" cy="2182389"/>
              </a:xfrm>
              <a:prstGeom prst="rect">
                <a:avLst/>
              </a:prstGeom>
              <a:noFill/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654976" y="1658616"/>
                <a:ext cx="2436964" cy="3587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용사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403648" y="4416406"/>
                <a:ext cx="28083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1&gt;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 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004048" y="1628800"/>
              <a:ext cx="3895186" cy="3433937"/>
              <a:chOff x="5004048" y="1628800"/>
              <a:chExt cx="3895186" cy="343393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724128" y="1628800"/>
                <a:ext cx="24349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마왕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509260" y="4416406"/>
                <a:ext cx="27451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2&gt;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</a:p>
              <a:p>
                <a:pPr algn="ctr"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  <p:pic>
            <p:nvPicPr>
              <p:cNvPr id="1026" name="Picture 2" descr="C:\Users\carpk\OneDrive\Desktop\1d846e392c00a672 (2)\디펜스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004048" y="2158118"/>
                <a:ext cx="3895186" cy="218238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pic>
        <p:nvPicPr>
          <p:cNvPr id="3" name="Picture 2" descr="C:\Users\carpk\OneDrive\Desktop\1d846e392c00a672 (2)\오펜스 설명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4" y="908720"/>
            <a:ext cx="78045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397023"/>
            <a:ext cx="813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인게임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모습이다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플레이어는 용사를 기준으로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TPS(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숄더뷰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시점으로 게임을 플레이하며 직접적으로 용사를 조작한다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플레이어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좌측상단에는 용사의 체력과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스테미너가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위치하고</a:t>
            </a:r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하단 좌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우측에는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스킬과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아이템의 상태를 표시한다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인게임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–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세부사항 및 인게임 컨셉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 시점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강M"/>
                <a:ea typeface="HY강M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08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/>
                <a:ea typeface="HY강M"/>
              </a:rPr>
              <a:t>09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480" y="5151383"/>
            <a:ext cx="8449519" cy="16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디펜스 플레이어의 인게임 모습이다</a:t>
            </a:r>
            <a:r>
              <a:rPr lang="en-US" altLang="ko-KR" sz="1700">
                <a:latin typeface="HY강B"/>
                <a:ea typeface="HY강B"/>
              </a:rPr>
              <a:t>.  </a:t>
            </a:r>
            <a:r>
              <a:rPr lang="ko-KR" altLang="en-US" sz="1700">
                <a:latin typeface="HY강B"/>
                <a:ea typeface="HY강B"/>
              </a:rPr>
              <a:t>탑뷰의 시점에서 게임을 진행하며</a:t>
            </a:r>
            <a:r>
              <a:rPr lang="en-US" altLang="ko-KR" sz="1700">
                <a:latin typeface="HY강B"/>
                <a:ea typeface="HY강B"/>
              </a:rPr>
              <a:t>,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자신이 배치하는 기물들과 적 플레이어를</a:t>
            </a:r>
            <a:r>
              <a:rPr lang="en-US" altLang="ko-KR" sz="1700">
                <a:latin typeface="HY강B"/>
                <a:ea typeface="HY강B"/>
              </a:rPr>
              <a:t> </a:t>
            </a:r>
            <a:r>
              <a:rPr lang="ko-KR" altLang="en-US" sz="1700">
                <a:latin typeface="HY강B"/>
                <a:ea typeface="HY강B"/>
              </a:rPr>
              <a:t>한눈에 내려다 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r>
              <a:rPr lang="ko-KR" altLang="en-US" sz="1700">
                <a:latin typeface="HY강B"/>
                <a:ea typeface="HY강B"/>
              </a:rPr>
              <a:t> 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이는</a:t>
            </a:r>
            <a:r>
              <a:rPr lang="en-US" altLang="ko-KR" sz="1700">
                <a:latin typeface="HY강B"/>
                <a:ea typeface="HY강B"/>
              </a:rPr>
              <a:t>,</a:t>
            </a:r>
            <a:r>
              <a:rPr lang="ko-KR" altLang="en-US" sz="1700">
                <a:latin typeface="HY강B"/>
                <a:ea typeface="HY강B"/>
              </a:rPr>
              <a:t> 게임의 전체적인 흐름을 한눈에 파악할 수 있고 그로인해 자신의 기물들을</a:t>
            </a: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적재적소에 배치하여 오펜스 플레이어를 전략적으로 막아 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</a:p>
          <a:p>
            <a:pPr algn="ctr">
              <a:defRPr/>
            </a:pP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디펜스 플레이어의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는 기물과 재화의 개념인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나타내며 디펜스 플레이어는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소모하여 자신이 원하는 위치에 원하는 기물을 소환할 수 있다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700">
              <a:solidFill>
                <a:srgbClr val="FF0000"/>
              </a:solidFill>
              <a:latin typeface="HY강B"/>
              <a:ea typeface="HY강B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9571" y="733372"/>
            <a:ext cx="7521423" cy="43050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플레이어 캐릭터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08256" y="980951"/>
            <a:ext cx="6936152" cy="4967069"/>
            <a:chOff x="1247940" y="753507"/>
            <a:chExt cx="6936152" cy="4967069"/>
          </a:xfrm>
        </p:grpSpPr>
        <p:grpSp>
          <p:nvGrpSpPr>
            <p:cNvPr id="3" name="그룹 2"/>
            <p:cNvGrpSpPr/>
            <p:nvPr/>
          </p:nvGrpSpPr>
          <p:grpSpPr>
            <a:xfrm>
              <a:off x="1247940" y="784146"/>
              <a:ext cx="2964020" cy="4936430"/>
              <a:chOff x="1247940" y="784146"/>
              <a:chExt cx="2964020" cy="4936430"/>
            </a:xfrm>
          </p:grpSpPr>
          <p:pic>
            <p:nvPicPr>
              <p:cNvPr id="4098" name="Picture 2" descr="C:\Users\carpk\Downloads\pngegg (14)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940" y="784146"/>
                <a:ext cx="2964020" cy="4742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945120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원거리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20072" y="753507"/>
              <a:ext cx="2964020" cy="4967069"/>
              <a:chOff x="5220072" y="753507"/>
              <a:chExt cx="2964020" cy="4967069"/>
            </a:xfrm>
          </p:grpSpPr>
          <p:pic>
            <p:nvPicPr>
              <p:cNvPr id="26" name="Picture 2" descr="C:\Users\carpk\Downloads\pngegg (16)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753507"/>
                <a:ext cx="2964020" cy="4597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917252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근거리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25042" y="6381328"/>
            <a:ext cx="7704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*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두가지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캐릭터 중 하나를 선택하여 플레이 할 수 있다</a:t>
            </a:r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12291"/>
          <p:cNvSpPr txBox="1"/>
          <p:nvPr/>
        </p:nvSpPr>
        <p:spPr>
          <a:xfrm>
            <a:off x="106369" y="908292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01</a:t>
            </a:r>
          </a:p>
        </p:txBody>
      </p:sp>
      <p:cxnSp>
        <p:nvCxnSpPr>
          <p:cNvPr id="12293" name="직선 연결선 12292"/>
          <p:cNvCxnSpPr/>
          <p:nvPr/>
        </p:nvCxnSpPr>
        <p:spPr>
          <a:xfrm>
            <a:off x="682717" y="-369962"/>
            <a:ext cx="0" cy="7471229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cxnSp>
        <p:nvCxnSpPr>
          <p:cNvPr id="12294" name="직선 연결선 12293"/>
          <p:cNvCxnSpPr/>
          <p:nvPr/>
        </p:nvCxnSpPr>
        <p:spPr>
          <a:xfrm flipH="1">
            <a:off x="692267" y="547823"/>
            <a:ext cx="9296343" cy="0"/>
          </a:xfrm>
          <a:prstGeom prst="line">
            <a:avLst/>
          </a:prstGeom>
          <a:ln w="9544" cap="flat" cmpd="sng" algn="ctr">
            <a:solidFill>
              <a:srgbClr val="A6A6A6"/>
            </a:solidFill>
            <a:prstDash val="solid"/>
            <a:round/>
          </a:ln>
        </p:spPr>
      </p:cxnSp>
      <p:sp>
        <p:nvSpPr>
          <p:cNvPr id="12295" name="TextBox 12294"/>
          <p:cNvSpPr txBox="1"/>
          <p:nvPr/>
        </p:nvSpPr>
        <p:spPr>
          <a:xfrm>
            <a:off x="1043144" y="138157"/>
            <a:ext cx="2448336" cy="296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디펜스 플레이어 배치 기물</a:t>
            </a:r>
          </a:p>
        </p:txBody>
      </p:sp>
      <p:grpSp>
        <p:nvGrpSpPr>
          <p:cNvPr id="12296" name="Group 1"/>
          <p:cNvGrpSpPr/>
          <p:nvPr/>
        </p:nvGrpSpPr>
        <p:grpSpPr>
          <a:xfrm>
            <a:off x="-7872" y="1818204"/>
            <a:ext cx="831914" cy="423962"/>
            <a:chOff x="-7870" y="1817362"/>
            <a:chExt cx="831625" cy="423766"/>
          </a:xfrm>
        </p:grpSpPr>
        <p:sp>
          <p:nvSpPr>
            <p:cNvPr id="12297" name="TextBox 12296"/>
            <p:cNvSpPr txBox="1"/>
            <p:nvPr/>
          </p:nvSpPr>
          <p:spPr>
            <a:xfrm>
              <a:off x="-7870" y="1817362"/>
              <a:ext cx="831625" cy="342831"/>
            </a:xfrm>
            <a:prstGeom prst="rect">
              <a:avLst/>
            </a:prstGeom>
            <a:solidFill>
              <a:srgbClr val="272123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>
                <a:spcBef>
                  <a:spcPct val="30000"/>
                </a:spcBef>
                <a:spcAft>
                  <a:spcPct val="0"/>
                </a:spcAft>
                <a:defRPr/>
              </a:pPr>
              <a:endParaRPr kumimoji="1" lang="ko-KR" altLang="en-US" sz="1200">
                <a:latin typeface="Arial"/>
                <a:ea typeface="Arial"/>
              </a:endParaRPr>
            </a:p>
          </p:txBody>
        </p:sp>
        <p:sp>
          <p:nvSpPr>
            <p:cNvPr id="12298" name="직각 삼각형 12297"/>
            <p:cNvSpPr/>
            <p:nvPr/>
          </p:nvSpPr>
          <p:spPr>
            <a:xfrm rot="5400000">
              <a:off x="702351" y="2146686"/>
              <a:ext cx="79372" cy="109513"/>
            </a:xfrm>
            <a:prstGeom prst="rtTriangle">
              <a:avLst/>
            </a:prstGeom>
            <a:solidFill>
              <a:srgbClr val="000000"/>
            </a:solidFill>
            <a:ln w="25452" cap="flat" cmpd="sng" algn="ctr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>
                <a:spcBef>
                  <a:spcPct val="30000"/>
                </a:spcBef>
                <a:spcAft>
                  <a:spcPct val="0"/>
                </a:spcAft>
                <a:defRPr/>
              </a:pPr>
              <a:endParaRPr kumimoji="1" lang="ko-KR" altLang="en-US" sz="120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299" name="TextBox 12298"/>
          <p:cNvSpPr txBox="1"/>
          <p:nvPr/>
        </p:nvSpPr>
        <p:spPr>
          <a:xfrm>
            <a:off x="106369" y="1340240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02</a:t>
            </a:r>
          </a:p>
        </p:txBody>
      </p:sp>
      <p:sp>
        <p:nvSpPr>
          <p:cNvPr id="12300" name="TextBox 12299"/>
          <p:cNvSpPr txBox="1"/>
          <p:nvPr/>
        </p:nvSpPr>
        <p:spPr>
          <a:xfrm>
            <a:off x="106369" y="1819767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03</a:t>
            </a:r>
          </a:p>
        </p:txBody>
      </p:sp>
      <p:sp>
        <p:nvSpPr>
          <p:cNvPr id="12301" name="TextBox 12300"/>
          <p:cNvSpPr txBox="1"/>
          <p:nvPr/>
        </p:nvSpPr>
        <p:spPr>
          <a:xfrm>
            <a:off x="106369" y="2297731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04</a:t>
            </a:r>
          </a:p>
        </p:txBody>
      </p:sp>
      <p:sp>
        <p:nvSpPr>
          <p:cNvPr id="12302" name="TextBox 12301"/>
          <p:cNvSpPr txBox="1"/>
          <p:nvPr/>
        </p:nvSpPr>
        <p:spPr>
          <a:xfrm>
            <a:off x="106369" y="2780497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05</a:t>
            </a:r>
          </a:p>
        </p:txBody>
      </p:sp>
      <p:sp>
        <p:nvSpPr>
          <p:cNvPr id="12303" name="TextBox 12302"/>
          <p:cNvSpPr txBox="1"/>
          <p:nvPr/>
        </p:nvSpPr>
        <p:spPr>
          <a:xfrm>
            <a:off x="106369" y="3260024"/>
            <a:ext cx="450939" cy="338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06</a:t>
            </a:r>
          </a:p>
        </p:txBody>
      </p:sp>
      <p:sp>
        <p:nvSpPr>
          <p:cNvPr id="12304" name="TextBox 12303"/>
          <p:cNvSpPr txBox="1"/>
          <p:nvPr/>
        </p:nvSpPr>
        <p:spPr>
          <a:xfrm>
            <a:off x="106369" y="3738043"/>
            <a:ext cx="450939" cy="3381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07</a:t>
            </a:r>
          </a:p>
        </p:txBody>
      </p:sp>
      <p:sp>
        <p:nvSpPr>
          <p:cNvPr id="12308" name="TextBox 12307"/>
          <p:cNvSpPr txBox="1"/>
          <p:nvPr/>
        </p:nvSpPr>
        <p:spPr>
          <a:xfrm>
            <a:off x="106369" y="4220755"/>
            <a:ext cx="450939" cy="339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08</a:t>
            </a:r>
          </a:p>
        </p:txBody>
      </p:sp>
      <p:sp>
        <p:nvSpPr>
          <p:cNvPr id="12309" name="TextBox 12308"/>
          <p:cNvSpPr txBox="1"/>
          <p:nvPr/>
        </p:nvSpPr>
        <p:spPr>
          <a:xfrm>
            <a:off x="106369" y="4700337"/>
            <a:ext cx="450939" cy="3381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solidFill>
                  <a:srgbClr val="D9D9D9">
                    <a:alpha val="100000"/>
                  </a:srgbClr>
                </a:solidFill>
                <a:latin typeface="HY강M"/>
                <a:ea typeface="HY강M"/>
              </a:rPr>
              <a:t>09</a:t>
            </a:r>
          </a:p>
        </p:txBody>
      </p:sp>
      <p:sp>
        <p:nvSpPr>
          <p:cNvPr id="12310" name="TextBox 12309"/>
          <p:cNvSpPr txBox="1"/>
          <p:nvPr/>
        </p:nvSpPr>
        <p:spPr>
          <a:xfrm>
            <a:off x="898696" y="1044885"/>
            <a:ext cx="1513124" cy="1889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강아지 워리어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1" name="그림 1231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62699" y="1405353"/>
            <a:ext cx="1016176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2" name="그림 1231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561652" y="1405353"/>
            <a:ext cx="873233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3" name="그림 1231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043144" y="1405353"/>
            <a:ext cx="104158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4" name="TextBox 12313"/>
          <p:cNvSpPr txBox="1"/>
          <p:nvPr/>
        </p:nvSpPr>
        <p:spPr>
          <a:xfrm>
            <a:off x="682718" y="2640778"/>
            <a:ext cx="1584595" cy="1005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5" name="TextBox 12314"/>
          <p:cNvSpPr txBox="1"/>
          <p:nvPr/>
        </p:nvSpPr>
        <p:spPr>
          <a:xfrm>
            <a:off x="4210718" y="2640778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2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6" name="TextBox 12315"/>
          <p:cNvSpPr txBox="1"/>
          <p:nvPr/>
        </p:nvSpPr>
        <p:spPr>
          <a:xfrm>
            <a:off x="4355223" y="111792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원숭이 투척병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7" name="그림 123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143066" y="140535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8" name="그림 12317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799076" y="140535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9" name="TextBox 12318"/>
          <p:cNvSpPr txBox="1"/>
          <p:nvPr/>
        </p:nvSpPr>
        <p:spPr>
          <a:xfrm>
            <a:off x="7740336" y="111792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레드드레곤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0" name="TextBox 12319"/>
          <p:cNvSpPr txBox="1"/>
          <p:nvPr/>
        </p:nvSpPr>
        <p:spPr>
          <a:xfrm>
            <a:off x="6371661" y="1044885"/>
            <a:ext cx="1511561" cy="15879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골렘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4" name="TextBox 12323"/>
          <p:cNvSpPr txBox="1"/>
          <p:nvPr/>
        </p:nvSpPr>
        <p:spPr>
          <a:xfrm>
            <a:off x="2699211" y="1117929"/>
            <a:ext cx="1511505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원거리 토끼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5" name="TextBox 12324"/>
          <p:cNvSpPr txBox="1"/>
          <p:nvPr/>
        </p:nvSpPr>
        <p:spPr>
          <a:xfrm>
            <a:off x="2483235" y="2642341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6" name="TextBox 12325"/>
          <p:cNvSpPr txBox="1"/>
          <p:nvPr/>
        </p:nvSpPr>
        <p:spPr>
          <a:xfrm>
            <a:off x="5866785" y="2642341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                    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7" name="TextBox 12326"/>
          <p:cNvSpPr txBox="1"/>
          <p:nvPr/>
        </p:nvSpPr>
        <p:spPr>
          <a:xfrm>
            <a:off x="7379908" y="2642341"/>
            <a:ext cx="1837034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10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8" name="TextBox 12327"/>
          <p:cNvSpPr txBox="1"/>
          <p:nvPr/>
        </p:nvSpPr>
        <p:spPr>
          <a:xfrm>
            <a:off x="898696" y="673302"/>
            <a:ext cx="3013573" cy="31439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몬스터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9" name="TextBox 12328"/>
          <p:cNvSpPr txBox="1"/>
          <p:nvPr/>
        </p:nvSpPr>
        <p:spPr>
          <a:xfrm>
            <a:off x="898696" y="3757087"/>
            <a:ext cx="3013573" cy="31914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 스킬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0" name="TextBox 12329"/>
          <p:cNvSpPr txBox="1"/>
          <p:nvPr/>
        </p:nvSpPr>
        <p:spPr>
          <a:xfrm>
            <a:off x="898696" y="4149274"/>
            <a:ext cx="1368618" cy="54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이동 방해 벽 	</a:t>
            </a:r>
          </a:p>
        </p:txBody>
      </p:sp>
      <p:pic>
        <p:nvPicPr>
          <p:cNvPr id="12331" name="그림 12330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043145" y="4436700"/>
            <a:ext cx="1020921" cy="1152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32" name="TextBox 12331"/>
          <p:cNvSpPr txBox="1"/>
          <p:nvPr/>
        </p:nvSpPr>
        <p:spPr>
          <a:xfrm>
            <a:off x="2897657" y="4076232"/>
            <a:ext cx="1224168" cy="3954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메테오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</a:t>
            </a:r>
          </a:p>
        </p:txBody>
      </p:sp>
      <p:sp>
        <p:nvSpPr>
          <p:cNvPr id="12333" name="TextBox 12332"/>
          <p:cNvSpPr txBox="1"/>
          <p:nvPr/>
        </p:nvSpPr>
        <p:spPr>
          <a:xfrm>
            <a:off x="6587639" y="4076231"/>
            <a:ext cx="1584595" cy="15832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변이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4" name="TextBox 12333"/>
          <p:cNvSpPr txBox="1"/>
          <p:nvPr/>
        </p:nvSpPr>
        <p:spPr>
          <a:xfrm>
            <a:off x="4715649" y="4144528"/>
            <a:ext cx="431898" cy="1229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힐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</a:p>
        </p:txBody>
      </p:sp>
      <p:pic>
        <p:nvPicPr>
          <p:cNvPr id="12335" name="그림 123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47" y="4435136"/>
            <a:ext cx="1017637" cy="1202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36" name="그림 12335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355224" y="4435136"/>
            <a:ext cx="107966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40" name="그림 123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6371661" y="4435136"/>
            <a:ext cx="960618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41" name="TextBox 12340"/>
          <p:cNvSpPr txBox="1"/>
          <p:nvPr/>
        </p:nvSpPr>
        <p:spPr>
          <a:xfrm>
            <a:off x="611302" y="5703898"/>
            <a:ext cx="1582976" cy="820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부서지기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2" name="TextBox 12341"/>
          <p:cNvSpPr txBox="1"/>
          <p:nvPr/>
        </p:nvSpPr>
        <p:spPr>
          <a:xfrm>
            <a:off x="2338785" y="5703898"/>
            <a:ext cx="1584595" cy="822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3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3" name="TextBox 12342"/>
          <p:cNvSpPr txBox="1"/>
          <p:nvPr/>
        </p:nvSpPr>
        <p:spPr>
          <a:xfrm>
            <a:off x="4139302" y="5703898"/>
            <a:ext cx="1584595" cy="641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지원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</a:t>
            </a:r>
          </a:p>
        </p:txBody>
      </p:sp>
      <p:sp>
        <p:nvSpPr>
          <p:cNvPr id="12344" name="TextBox 12343"/>
          <p:cNvSpPr txBox="1"/>
          <p:nvPr/>
        </p:nvSpPr>
        <p:spPr>
          <a:xfrm>
            <a:off x="6011290" y="5703898"/>
            <a:ext cx="1729045" cy="817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5        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</a:p>
          <a:p>
            <a:pPr algn="ctr" defTabSz="58864542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스킬 맞은 용사 변이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</p:spTree>
    <p:extLst>
      <p:ext uri="{BB962C8B-B14F-4D97-AF65-F5344CB8AC3E}">
        <p14:creationId xmlns:p14="http://schemas.microsoft.com/office/powerpoint/2010/main" val="38858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1057</Words>
  <Application>Microsoft Office PowerPoint</Application>
  <PresentationFormat>화면 슬라이드 쇼(4:3)</PresentationFormat>
  <Paragraphs>394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맑은 고딕</vt:lpstr>
      <vt:lpstr>Yoon 윤고딕 520_TT</vt:lpstr>
      <vt:lpstr>HY강B</vt:lpstr>
      <vt:lpstr>바탕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최준영최준영</cp:lastModifiedBy>
  <cp:revision>250</cp:revision>
  <dcterms:created xsi:type="dcterms:W3CDTF">2013-09-05T09:43:46Z</dcterms:created>
  <dcterms:modified xsi:type="dcterms:W3CDTF">2020-12-10T14:43:52Z</dcterms:modified>
  <cp:version>1000.0000.01</cp:version>
</cp:coreProperties>
</file>