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9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5D42CC7-EC4B-450E-A6A0-8FB55832716B}" styleName="Dark Style 1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>
                  <a:shade val="40000"/>
                </a:schemeClr>
              </a:solidFill>
            </a:ln>
          </a:left>
          <a:right>
            <a:ln w="12700" cmpd="sng">
              <a:solidFill>
                <a:schemeClr val="dk1">
                  <a:shade val="40000"/>
                </a:schemeClr>
              </a:solidFill>
            </a:ln>
          </a:right>
          <a:top>
            <a:ln w="12700" cmpd="sng">
              <a:solidFill>
                <a:schemeClr val="dk1">
                  <a:shade val="40000"/>
                </a:schemeClr>
              </a:solidFill>
            </a:ln>
          </a:top>
          <a:bottom>
            <a:ln w="12700" cmpd="sng">
              <a:solidFill>
                <a:schemeClr val="dk1">
                  <a:shade val="40000"/>
                </a:schemeClr>
              </a:solidFill>
            </a:ln>
          </a:bottom>
          <a:insideH>
            <a:ln w="12700" cmpd="sng">
              <a:solidFill>
                <a:schemeClr val="dk1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dk1">
              <a:lum val="3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dk1">
                  <a:shade val="40000"/>
                </a:schemeClr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772" autoAdjust="0"/>
    <p:restoredTop sz="85342" autoAdjust="0"/>
  </p:normalViewPr>
  <p:slideViewPr>
    <p:cSldViewPr>
      <p:cViewPr>
        <p:scale>
          <a:sx n="80" d="100"/>
          <a:sy n="80" d="100"/>
        </p:scale>
        <p:origin x="-1954" y="-67"/>
      </p:cViewPr>
      <p:guideLst>
        <p:guide orient="horz" pos="2154"/>
        <p:guide pos="2874"/>
      </p:guideLst>
    </p:cSldViewPr>
  </p:slideViewPr>
  <p:notesTextViewPr>
    <p:cViewPr>
      <p:scale>
        <a:sx n="10" d="100"/>
        <a:sy n="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fld id="{B58DAD3B-958E-4323-BF8C-2AD929E351BD}" type="datetime1">
              <a:rPr lang="ko-KR" altLang="en-US"/>
              <a:pPr lvl="0">
                <a:defRPr/>
              </a:pPr>
              <a:t>2021-01-16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fld id="{8B719A01-B2FD-4DD0-8CA8-547EB37FEF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6E21C60-F326-4249-BE78-8B9C8145D2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6E21C60-F326-4249-BE78-8B9C8145D2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EABAC2-D77B-480A-9B57-8B9E8B6F511A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F4052-F7E7-4070-91A9-C4BAA9049D0F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44C8CE-6FB2-48EB-9C20-C89D0819EF61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4" y="160028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52" y="160028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2" y="398442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981" y="398442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684" y="6356540"/>
            <a:ext cx="2133975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l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Yoon 윤고딕 520_TT"/>
                <a:ea typeface="HY강M"/>
              </a:defRPr>
            </a:lvl1pPr>
          </a:lstStyle>
          <a:p>
            <a:pPr>
              <a:defRPr/>
            </a:pPr>
            <a:fld id="{D8D7A7C4-C82A-4D21-9AB0-F0C5A1D3EF09}" type="datetime1">
              <a:rPr lang="en-US" altLang="ko-KR" smtClean="0"/>
              <a:pPr>
                <a:defRPr/>
              </a:pPr>
              <a:t>12/13/2020</a:t>
            </a:fld>
            <a:endParaRPr lang="en-US" altLang="ko-KR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126" y="6356540"/>
            <a:ext cx="2896093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ctr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Yoon 윤고딕 520_TT"/>
                <a:ea typeface="HY강M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684" y="6356540"/>
            <a:ext cx="2133975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r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Yoon 윤고딕 520_TT"/>
                <a:ea typeface="HY강M"/>
              </a:defRPr>
            </a:lvl1pPr>
          </a:lstStyle>
          <a:p>
            <a:pPr>
              <a:defRPr/>
            </a:pPr>
            <a:fld id="{7859DC64-4319-49B1-95CE-65307693E85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1968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370085-8E74-4181-AC4D-881D80C97E31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76256" y="6448251"/>
            <a:ext cx="2133600" cy="365125"/>
          </a:xfrm>
        </p:spPr>
        <p:txBody>
          <a:bodyPr/>
          <a:lstStyle>
            <a:lvl1pPr>
              <a:defRPr sz="2000" b="1"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3737DB-5FCD-448D-891D-08D13065AAD1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65C9F-5B3F-4A48-9776-B1C080B87850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4D080-B98B-414F-A483-74C45741D345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80E7F-1438-439F-B710-9BE8EAFA272E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7CE8B4-E008-415D-93E3-5162A198649D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827BF-0CEC-42F5-9B94-16FE9264717A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30D92-2C1C-4644-A493-0C704B44D387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fld id="{81D4A1FE-330B-40AF-8494-FBE6D4D175EF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76256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www.pngegg.com/ko/png-nooda" TargetMode="External" /><Relationship Id="rId11" Type="http://schemas.openxmlformats.org/officeDocument/2006/relationships/hyperlink" Target="https://www.furaffinity.net/view/29168331/" TargetMode="External" /><Relationship Id="rId12" Type="http://schemas.openxmlformats.org/officeDocument/2006/relationships/hyperlink" Target="https://assetstore.unity.com/packages/3d/characters/rabbitarcher-166557" TargetMode="External" /><Relationship Id="rId13" Type="http://schemas.openxmlformats.org/officeDocument/2006/relationships/hyperlink" Target="https://chocofantasy.tistory.com/63" TargetMode="External" /><Relationship Id="rId14" Type="http://schemas.openxmlformats.org/officeDocument/2006/relationships/hyperlink" Target="https://assetstore.unity.com/packages/3d/characters/small-red-dragon-52959" TargetMode="External" /><Relationship Id="rId15" Type="http://schemas.openxmlformats.org/officeDocument/2006/relationships/hyperlink" Target="https://twitter.com/neo_aca/status/943385372959977473/photo/1" TargetMode="External" /><Relationship Id="rId16" Type="http://schemas.openxmlformats.org/officeDocument/2006/relationships/hyperlink" Target="https://wiki.dungeondefenders2.com/wiki/Heal_Self" TargetMode="External" /><Relationship Id="rId17" Type="http://schemas.openxmlformats.org/officeDocument/2006/relationships/hyperlink" Target="https://hsreplay.net/cards/77/byeoni?hl=ko#tab=recommended-decks" TargetMode="External" /><Relationship Id="rId18" Type="http://schemas.openxmlformats.org/officeDocument/2006/relationships/hyperlink" Target="https://www.pngegg.com/ko/png-ytuuy/download" TargetMode="External" /><Relationship Id="rId19" Type="http://schemas.openxmlformats.org/officeDocument/2006/relationships/hyperlink" Target="https://www.pngegg.com/ko/png-oubjq" TargetMode="External" /><Relationship Id="rId2" Type="http://schemas.openxmlformats.org/officeDocument/2006/relationships/hyperlink" Target="https://www.pngegg.com/ko/png-bxfnt" TargetMode="External" /><Relationship Id="rId20" Type="http://schemas.openxmlformats.org/officeDocument/2006/relationships/hyperlink" Target="https://www.pngegg.com/ko/png-idxuy/download" TargetMode="External" /><Relationship Id="rId21" Type="http://schemas.openxmlformats.org/officeDocument/2006/relationships/hyperlink" Target="https://m.blog.naver.com/PostView.nhn?blogId=achika0123&amp;amp;logNo=221225641841&amp;amp;proxyReferer=https://www.google.com/" TargetMode="External" /><Relationship Id="rId22" Type="http://schemas.openxmlformats.org/officeDocument/2006/relationships/hyperlink" Target="https://www.pngegg.com/ko/png-yicos/download" TargetMode="External" /><Relationship Id="rId23" Type="http://schemas.openxmlformats.org/officeDocument/2006/relationships/hyperlink" Target="https://m.blog.naver.com/grooo02/222004731772" TargetMode="External" /><Relationship Id="rId3" Type="http://schemas.openxmlformats.org/officeDocument/2006/relationships/hyperlink" Target="https://www.pngegg.com/ko/png-wgjko" TargetMode="External" /><Relationship Id="rId4" Type="http://schemas.openxmlformats.org/officeDocument/2006/relationships/hyperlink" Target="https://www.pngegg.com/ko/png-tiaot" TargetMode="External" /><Relationship Id="rId5" Type="http://schemas.openxmlformats.org/officeDocument/2006/relationships/hyperlink" Target="https://www.pngegg.com/ko/png-ehmwv" TargetMode="External" /><Relationship Id="rId6" Type="http://schemas.openxmlformats.org/officeDocument/2006/relationships/hyperlink" Target="https://www.flaticon.com/kr/free-icon/virtual-reality_1377790" TargetMode="External" /><Relationship Id="rId7" Type="http://schemas.openxmlformats.org/officeDocument/2006/relationships/hyperlink" Target="https://www.youtube.com/watch?v=NXDDRFzlzIQ" TargetMode="External" /><Relationship Id="rId8" Type="http://schemas.openxmlformats.org/officeDocument/2006/relationships/hyperlink" Target="https://m.blog.naver.com/PostView.nhn?blogId=rkdhtbd1234&amp;amp;logNo=221166079174&amp;amp;proxyReferer=https:%2F%2Fwww.google.com%2F" TargetMode="External" /><Relationship Id="rId9" Type="http://schemas.openxmlformats.org/officeDocument/2006/relationships/hyperlink" Target="https://www.pngegg.com/ko/png-itrdl" TargetMode="External"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9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jpeg"  /><Relationship Id="rId5" Type="http://schemas.openxmlformats.org/officeDocument/2006/relationships/image" Target="../media/image14.jpe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88724"/>
            <a:ext cx="9144000" cy="1100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나한테</a:t>
            </a:r>
            <a:r>
              <a:rPr lang="ko-KR" altLang="en-US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왜 이래</a:t>
            </a:r>
            <a:r>
              <a:rPr lang="en-US" altLang="ko-KR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</a:p>
          <a:p>
            <a:pPr algn="ctr">
              <a:defRPr/>
            </a:pPr>
            <a:r>
              <a:rPr lang="en-US" altLang="ko-KR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2020</a:t>
            </a:r>
            <a:r>
              <a:rPr lang="ko-KR" altLang="en-US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년도 졸업작품 기획발표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5724129" y="5156338"/>
            <a:ext cx="33123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지도교수 이형구</a:t>
            </a:r>
          </a:p>
          <a:p>
            <a:pPr algn="r">
              <a:defRPr/>
            </a:pPr>
            <a:endParaRPr lang="ko-KR" altLang="en-US" sz="1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2017184046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최준영</a:t>
            </a: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2017184043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진석진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2015180056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임장빈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39552" y="1484784"/>
            <a:ext cx="8300528" cy="4447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 승리</a:t>
            </a:r>
            <a:r>
              <a:rPr lang="en-US" altLang="ko-KR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/ </a:t>
            </a:r>
            <a:r>
              <a:rPr lang="ko-KR" altLang="en-US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패배 조건</a:t>
            </a:r>
            <a:endParaRPr lang="ko-KR" altLang="en-US" sz="20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용사 플레이 유저는 제한시간</a:t>
            </a:r>
            <a:r>
              <a:rPr lang="en-US" altLang="ko-KR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(5</a:t>
            </a: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분</a:t>
            </a:r>
            <a:r>
              <a:rPr lang="en-US" altLang="ko-KR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내로 몬스터와 함정들을 격파하고 마왕을 포휙하면 게임에서 승리합니다</a:t>
            </a:r>
            <a:r>
              <a:rPr lang="en-US" altLang="ko-KR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  <a:endParaRPr lang="en-US" altLang="ko-KR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마왕 플레이 유저는 제한시간동안 용사를 저지하면 승리합니다</a:t>
            </a:r>
            <a:r>
              <a:rPr lang="en-US" altLang="ko-KR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  <a:endParaRPr lang="en-US" altLang="ko-KR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마왕 플레이 유저는 용사 플레이 유저를 전투불능 상태로 만들면 승리합니다</a:t>
            </a:r>
            <a:r>
              <a:rPr lang="en-US" altLang="ko-KR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  <a:endParaRPr lang="en-US" altLang="ko-KR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endParaRPr lang="en-US" altLang="ko-KR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2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 컨셉</a:t>
            </a:r>
            <a:endParaRPr lang="ko-KR" altLang="en-US" sz="20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멀티 플레이 방식의 전략 </a:t>
            </a:r>
            <a:r>
              <a:rPr lang="en-US" altLang="ko-KR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PVP </a:t>
            </a: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액션게임</a:t>
            </a:r>
            <a:endParaRPr lang="ko-KR" altLang="en-US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용사 플레이어는 배치된 적과의 전투 및 방해 요소 격파</a:t>
            </a:r>
            <a:endParaRPr lang="ko-KR" altLang="en-US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마왕 플레이어의 기물 활용의 전략적 플레이</a:t>
            </a:r>
            <a:endParaRPr lang="en-US" altLang="ko-KR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548680"/>
            <a:ext cx="3013546" cy="5162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게임 방법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43608" y="138481"/>
            <a:ext cx="194421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예시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7784" y="578365"/>
            <a:ext cx="4248472" cy="6235010"/>
          </a:xfrm>
          <a:prstGeom prst="rect">
            <a:avLst/>
          </a:prstGeom>
        </p:spPr>
      </p:pic>
      <p:sp>
        <p:nvSpPr>
          <p:cNvPr id="4102" name="모서리가 둥근 직사각형 4101"/>
          <p:cNvSpPr/>
          <p:nvPr/>
        </p:nvSpPr>
        <p:spPr>
          <a:xfrm>
            <a:off x="2987824" y="6411013"/>
            <a:ext cx="720080" cy="2160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  <a:endParaRPr lang="ko-KR" altLang="en-US">
              <a:solidFill>
                <a:schemeClr val="tx1"/>
              </a:solidFill>
              <a:latin typeface="HY강M"/>
              <a:ea typeface="HY강M"/>
            </a:endParaRPr>
          </a:p>
        </p:txBody>
      </p:sp>
      <p:sp>
        <p:nvSpPr>
          <p:cNvPr id="4103" name="모서리가 둥근 직사각형 4102"/>
          <p:cNvSpPr/>
          <p:nvPr/>
        </p:nvSpPr>
        <p:spPr>
          <a:xfrm>
            <a:off x="5436095" y="794389"/>
            <a:ext cx="1368152" cy="2880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Y강M"/>
                <a:ea typeface="HY강M"/>
              </a:rPr>
              <a:t>오펜스 플레이어</a:t>
            </a:r>
            <a:endParaRPr lang="ko-KR" altLang="en-US" sz="1200">
              <a:solidFill>
                <a:schemeClr val="tx1"/>
              </a:solidFill>
              <a:latin typeface="HY강M"/>
              <a:ea typeface="HY강M"/>
            </a:endParaRPr>
          </a:p>
        </p:txBody>
      </p:sp>
      <p:sp>
        <p:nvSpPr>
          <p:cNvPr id="4104" name="모서리가 둥근 직사각형 4103"/>
          <p:cNvSpPr/>
          <p:nvPr/>
        </p:nvSpPr>
        <p:spPr>
          <a:xfrm>
            <a:off x="4932040" y="3746717"/>
            <a:ext cx="1800199" cy="2880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Y강M"/>
                <a:ea typeface="HY강M"/>
              </a:rPr>
              <a:t>디펜스  플레이어 기물</a:t>
            </a:r>
            <a:endParaRPr lang="ko-KR" altLang="en-US" sz="1200">
              <a:solidFill>
                <a:schemeClr val="tx1"/>
              </a:solidFill>
              <a:latin typeface="HY강M"/>
              <a:ea typeface="HY강M"/>
            </a:endParaRPr>
          </a:p>
        </p:txBody>
      </p:sp>
      <p:sp>
        <p:nvSpPr>
          <p:cNvPr id="4105" name="모서리가 둥근 직사각형 4104"/>
          <p:cNvSpPr/>
          <p:nvPr/>
        </p:nvSpPr>
        <p:spPr>
          <a:xfrm>
            <a:off x="2699792" y="3962741"/>
            <a:ext cx="2016224" cy="2880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Y강M"/>
                <a:ea typeface="HY강M"/>
              </a:rPr>
              <a:t>디펜스  플레이어 장애물</a:t>
            </a:r>
            <a:endParaRPr lang="ko-KR" altLang="en-US" sz="1200">
              <a:solidFill>
                <a:schemeClr val="tx1"/>
              </a:solidFill>
              <a:latin typeface="HY강M"/>
              <a:ea typeface="HY강M"/>
            </a:endParaRPr>
          </a:p>
        </p:txBody>
      </p:sp>
      <p:cxnSp>
        <p:nvCxnSpPr>
          <p:cNvPr id="4107" name="직선 화살표 연결선 4106"/>
          <p:cNvCxnSpPr>
            <a:stCxn id="4105" idx="0"/>
          </p:cNvCxnSpPr>
          <p:nvPr/>
        </p:nvCxnSpPr>
        <p:spPr>
          <a:xfrm rot="5400000" flipH="1" flipV="1">
            <a:off x="3671900" y="3710713"/>
            <a:ext cx="288032" cy="2160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직선 화살표 연결선 4107"/>
          <p:cNvCxnSpPr/>
          <p:nvPr/>
        </p:nvCxnSpPr>
        <p:spPr>
          <a:xfrm rot="10800000" flipV="1">
            <a:off x="5004048" y="1010413"/>
            <a:ext cx="432048" cy="7200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직선 화살표 연결선 4108"/>
          <p:cNvCxnSpPr/>
          <p:nvPr/>
        </p:nvCxnSpPr>
        <p:spPr>
          <a:xfrm rot="10800000">
            <a:off x="5076056" y="3530693"/>
            <a:ext cx="216024" cy="2160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0" name="모서리가 둥근 직사각형 4109"/>
          <p:cNvSpPr/>
          <p:nvPr/>
        </p:nvSpPr>
        <p:spPr>
          <a:xfrm>
            <a:off x="4355976" y="650373"/>
            <a:ext cx="720080" cy="1440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1" name="모서리가 둥근 직사각형 4120"/>
          <p:cNvSpPr/>
          <p:nvPr/>
        </p:nvSpPr>
        <p:spPr>
          <a:xfrm>
            <a:off x="4355976" y="764704"/>
            <a:ext cx="648072" cy="7200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2" name="그림 41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4152" y="777697"/>
            <a:ext cx="581948" cy="64088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그림 41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7784" y="578365"/>
            <a:ext cx="4248472" cy="6235010"/>
          </a:xfrm>
          <a:prstGeom prst="rect">
            <a:avLst/>
          </a:prstGeom>
        </p:spPr>
      </p:pic>
      <p:sp>
        <p:nvSpPr>
          <p:cNvPr id="4102" name="모서리가 둥근 직사각형 4101"/>
          <p:cNvSpPr/>
          <p:nvPr/>
        </p:nvSpPr>
        <p:spPr>
          <a:xfrm>
            <a:off x="2987824" y="6411013"/>
            <a:ext cx="720080" cy="2160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  <a:endParaRPr lang="ko-KR" altLang="en-US">
              <a:solidFill>
                <a:schemeClr val="tx1"/>
              </a:solidFill>
              <a:latin typeface="HY강M"/>
              <a:ea typeface="HY강M"/>
            </a:endParaRPr>
          </a:p>
        </p:txBody>
      </p:sp>
      <p:sp>
        <p:nvSpPr>
          <p:cNvPr id="4110" name="모서리가 둥근 직사각형 4109"/>
          <p:cNvSpPr/>
          <p:nvPr/>
        </p:nvSpPr>
        <p:spPr>
          <a:xfrm>
            <a:off x="4355976" y="650373"/>
            <a:ext cx="720080" cy="1440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1" name="모서리가 둥근 직사각형 4120"/>
          <p:cNvSpPr/>
          <p:nvPr/>
        </p:nvSpPr>
        <p:spPr>
          <a:xfrm>
            <a:off x="4355976" y="764704"/>
            <a:ext cx="648072" cy="7200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4" name="오른쪽 화살표 4123"/>
          <p:cNvSpPr/>
          <p:nvPr/>
        </p:nvSpPr>
        <p:spPr>
          <a:xfrm rot="5323348">
            <a:off x="4457340" y="1876428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5" name="그림 41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09864" y="3006824"/>
            <a:ext cx="494184" cy="494184"/>
          </a:xfrm>
          <a:prstGeom prst="rect">
            <a:avLst/>
          </a:prstGeom>
        </p:spPr>
      </p:pic>
      <p:sp>
        <p:nvSpPr>
          <p:cNvPr id="4128" name="모서리가 둥근 직사각형 4127"/>
          <p:cNvSpPr/>
          <p:nvPr/>
        </p:nvSpPr>
        <p:spPr>
          <a:xfrm>
            <a:off x="4283968" y="2564904"/>
            <a:ext cx="1080120" cy="10801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9" name="오른쪽 화살표 4128"/>
          <p:cNvSpPr/>
          <p:nvPr/>
        </p:nvSpPr>
        <p:spPr>
          <a:xfrm rot="5323348">
            <a:off x="4457340" y="3964659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0" name="오른쪽 화살표 4129"/>
          <p:cNvSpPr/>
          <p:nvPr/>
        </p:nvSpPr>
        <p:spPr>
          <a:xfrm rot="10905258">
            <a:off x="3638358" y="2907640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1" name="오른쪽 화살표 4130"/>
          <p:cNvSpPr/>
          <p:nvPr/>
        </p:nvSpPr>
        <p:spPr>
          <a:xfrm rot="10858136" flipH="1">
            <a:off x="5283493" y="2929834"/>
            <a:ext cx="581575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32" name="그림 41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79912" y="2852936"/>
            <a:ext cx="494184" cy="494184"/>
          </a:xfrm>
          <a:prstGeom prst="rect">
            <a:avLst/>
          </a:prstGeom>
        </p:spPr>
      </p:pic>
      <p:sp>
        <p:nvSpPr>
          <p:cNvPr id="4133" name="모서리가 둥근 직사각형 4132"/>
          <p:cNvSpPr/>
          <p:nvPr/>
        </p:nvSpPr>
        <p:spPr>
          <a:xfrm>
            <a:off x="3419872" y="2564904"/>
            <a:ext cx="1080120" cy="11521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2" name="그림 41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14152" y="777697"/>
            <a:ext cx="581948" cy="640880"/>
          </a:xfrm>
          <a:prstGeom prst="rect">
            <a:avLst/>
          </a:prstGeom>
        </p:spPr>
      </p:pic>
      <p:sp>
        <p:nvSpPr>
          <p:cNvPr id="4134" name="오른쪽 화살표 4133"/>
          <p:cNvSpPr/>
          <p:nvPr/>
        </p:nvSpPr>
        <p:spPr>
          <a:xfrm rot="16236464">
            <a:off x="4460626" y="1873004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5" name="오른쪽 화살표 4134"/>
          <p:cNvSpPr/>
          <p:nvPr/>
        </p:nvSpPr>
        <p:spPr>
          <a:xfrm rot="5323348">
            <a:off x="3110457" y="3894080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6" name="오른쪽 화살표 4135"/>
          <p:cNvSpPr/>
          <p:nvPr/>
        </p:nvSpPr>
        <p:spPr>
          <a:xfrm rot="10858136" flipH="1">
            <a:off x="3936610" y="2859255"/>
            <a:ext cx="581575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7" name="오른쪽 화살표 4136"/>
          <p:cNvSpPr/>
          <p:nvPr/>
        </p:nvSpPr>
        <p:spPr>
          <a:xfrm rot="16236464">
            <a:off x="3113743" y="1802425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38" name="그림 413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074940" y="6138217"/>
            <a:ext cx="488947" cy="53114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43608" y="138481"/>
            <a:ext cx="194421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예시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 0.00025 L 0.00119 0.22494 " pathEditMode="relative" ptsTypes="">
                                      <p:cBhvr>
                                        <p:cTn id="14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 0.22424 L 0.00119 0.28751 " pathEditMode="relative" ptsTypes="">
                                      <p:cBhvr>
                                        <p:cTn id="30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9 0.29125 L -0.15916 0.28694 " pathEditMode="relative" ptsTypes="">
                                      <p:cBhvr>
                                        <p:cTn id="73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xit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31 0.28679 L -0.15631 0.69746 " pathEditMode="relative" ptsTypes="">
                                      <p:cBhvr>
                                        <p:cTn id="97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4" grpId="0" animBg="1"/>
      <p:bldP spid="4124" grpId="1" animBg="1"/>
      <p:bldP spid="4128" grpId="2" animBg="1"/>
      <p:bldP spid="4129" grpId="3" animBg="1"/>
      <p:bldP spid="4130" grpId="4" animBg="1"/>
      <p:bldP spid="4131" grpId="5" animBg="1"/>
      <p:bldP spid="4134" grpId="6" animBg="1"/>
      <p:bldP spid="4129" grpId="7" animBg="1"/>
      <p:bldP spid="4130" grpId="8" animBg="1"/>
      <p:bldP spid="4134" grpId="9" animBg="1"/>
      <p:bldP spid="4131" grpId="10" animBg="1"/>
      <p:bldP spid="4133" grpId="11" animBg="1"/>
      <p:bldP spid="4135" grpId="12" animBg="1"/>
      <p:bldP spid="4136" grpId="13" animBg="1"/>
      <p:bldP spid="4137" grpId="14" animBg="1"/>
      <p:bldP spid="4135" grpId="15" animBg="1"/>
      <p:bldP spid="4137" grpId="16" animBg="1"/>
      <p:bldP spid="4136" grpId="17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3" name="그림 41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052736"/>
            <a:ext cx="3940198" cy="5517232"/>
          </a:xfrm>
          <a:prstGeom prst="rect">
            <a:avLst/>
          </a:prstGeom>
        </p:spPr>
      </p:pic>
      <p:sp>
        <p:nvSpPr>
          <p:cNvPr id="4102" name="모서리가 둥근 직사각형 4101"/>
          <p:cNvSpPr/>
          <p:nvPr/>
        </p:nvSpPr>
        <p:spPr>
          <a:xfrm>
            <a:off x="840139" y="6206431"/>
            <a:ext cx="687022" cy="1748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  <a:endParaRPr lang="ko-KR" altLang="en-US">
              <a:solidFill>
                <a:schemeClr val="tx1"/>
              </a:solidFill>
              <a:latin typeface="HY강M"/>
              <a:ea typeface="HY강M"/>
            </a:endParaRPr>
          </a:p>
        </p:txBody>
      </p:sp>
      <p:sp>
        <p:nvSpPr>
          <p:cNvPr id="4124" name="모서리가 둥근 직사각형 4123"/>
          <p:cNvSpPr/>
          <p:nvPr/>
        </p:nvSpPr>
        <p:spPr>
          <a:xfrm>
            <a:off x="2277788" y="2306511"/>
            <a:ext cx="549617" cy="114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5" name="그림 41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33849" y="1052736"/>
            <a:ext cx="3911119" cy="5522242"/>
          </a:xfrm>
          <a:prstGeom prst="rect">
            <a:avLst/>
          </a:prstGeom>
        </p:spPr>
      </p:pic>
      <p:sp>
        <p:nvSpPr>
          <p:cNvPr id="4126" name="모서리가 둥근 직사각형 4125"/>
          <p:cNvSpPr/>
          <p:nvPr/>
        </p:nvSpPr>
        <p:spPr>
          <a:xfrm>
            <a:off x="4968627" y="6207179"/>
            <a:ext cx="699577" cy="1748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  <a:endParaRPr lang="ko-KR" altLang="en-US">
              <a:solidFill>
                <a:schemeClr val="tx1"/>
              </a:solidFill>
              <a:latin typeface="HY강M"/>
              <a:ea typeface="HY강M"/>
            </a:endParaRPr>
          </a:p>
        </p:txBody>
      </p:sp>
      <p:sp>
        <p:nvSpPr>
          <p:cNvPr id="4127" name="TextBox 4126"/>
          <p:cNvSpPr txBox="1"/>
          <p:nvPr/>
        </p:nvSpPr>
        <p:spPr>
          <a:xfrm>
            <a:off x="984128" y="620688"/>
            <a:ext cx="3092123" cy="36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HY강M"/>
                <a:ea typeface="HY강M"/>
              </a:rPr>
              <a:t>오펜스 플레이어의 행동불능</a:t>
            </a:r>
            <a:endParaRPr lang="ko-KR" altLang="en-US">
              <a:latin typeface="HY강M"/>
              <a:ea typeface="HY강M"/>
            </a:endParaRPr>
          </a:p>
        </p:txBody>
      </p:sp>
      <p:sp>
        <p:nvSpPr>
          <p:cNvPr id="4128" name="TextBox 4127"/>
          <p:cNvSpPr txBox="1"/>
          <p:nvPr/>
        </p:nvSpPr>
        <p:spPr>
          <a:xfrm>
            <a:off x="5020797" y="620688"/>
            <a:ext cx="3092123" cy="36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HY강M"/>
                <a:ea typeface="HY강M"/>
              </a:rPr>
              <a:t>오펜스 플레이어의 시간초과</a:t>
            </a:r>
            <a:endParaRPr lang="ko-KR" altLang="en-US"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1"/>
            <a:ext cx="194421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예시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5536" y="463095"/>
            <a:ext cx="3013546" cy="5176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개발 환경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658086" y="1124743"/>
            <a:ext cx="7841078" cy="5040559"/>
            <a:chOff x="1418791" y="1425489"/>
            <a:chExt cx="7841078" cy="4725596"/>
          </a:xfrm>
        </p:grpSpPr>
        <p:grpSp>
          <p:nvGrpSpPr>
            <p:cNvPr id="2" name="그룹 1"/>
            <p:cNvGrpSpPr/>
            <p:nvPr/>
          </p:nvGrpSpPr>
          <p:grpSpPr>
            <a:xfrm rot="0">
              <a:off x="1907704" y="4179410"/>
              <a:ext cx="7023415" cy="1971675"/>
              <a:chOff x="1878778" y="3397819"/>
              <a:chExt cx="7023415" cy="1971675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878778" y="3502104"/>
                <a:ext cx="1787258" cy="1673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5119138" y="3397819"/>
                <a:ext cx="3783055" cy="1971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pic>
          <p:nvPicPr>
            <p:cNvPr id="2050" name="Picture 2" descr="C:\Users\carpk\Downloads\pngegg (18).png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418791" y="2037629"/>
              <a:ext cx="2765084" cy="1555360"/>
            </a:xfrm>
            <a:prstGeom prst="rect">
              <a:avLst/>
            </a:prstGeom>
            <a:noFill/>
          </p:spPr>
        </p:pic>
        <p:pic>
          <p:nvPicPr>
            <p:cNvPr id="2051" name="Picture 3" descr="C:\Users\carpk\Downloads\pngegg (19).png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3820627" y="1425489"/>
              <a:ext cx="2890278" cy="2890278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3635896" y="1898996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pic>
          <p:nvPicPr>
            <p:cNvPr id="2052" name="Picture 4" descr="C:\Users\carpk\Downloads\pngegg (20).png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7092280" y="1786833"/>
              <a:ext cx="2167589" cy="2167589"/>
            </a:xfrm>
            <a:prstGeom prst="rect">
              <a:avLst/>
            </a:prstGeom>
            <a:noFill/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02666" y="5877272"/>
            <a:ext cx="8138668" cy="367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플레이어마다 다른 시점으로 플레이하는 멀티뷰 시스템</a:t>
            </a:r>
            <a:endParaRPr lang="ko-KR" altLang="en-US">
              <a:latin typeface="HY강B"/>
              <a:ea typeface="HY강B"/>
            </a:endParaRPr>
          </a:p>
        </p:txBody>
      </p:sp>
      <p:sp>
        <p:nvSpPr>
          <p:cNvPr id="3078" name="TextBox 114"/>
          <p:cNvSpPr txBox="1"/>
          <p:nvPr/>
        </p:nvSpPr>
        <p:spPr>
          <a:xfrm>
            <a:off x="179512" y="188640"/>
            <a:ext cx="4752528" cy="514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기술적 요소 및 중점연구분야</a:t>
            </a:r>
            <a:endParaRPr lang="ko-KR" altLang="en-US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079" name="TextBox 17"/>
          <p:cNvSpPr txBox="1"/>
          <p:nvPr/>
        </p:nvSpPr>
        <p:spPr>
          <a:xfrm>
            <a:off x="251520" y="764704"/>
            <a:ext cx="3456384" cy="300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기술적 요소 및 중점 연구분야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-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멀티 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3090" name=""/>
          <p:cNvGrpSpPr/>
          <p:nvPr/>
        </p:nvGrpSpPr>
        <p:grpSpPr>
          <a:xfrm rot="0">
            <a:off x="507652" y="1800587"/>
            <a:ext cx="8240812" cy="3428613"/>
            <a:chOff x="514406" y="1512957"/>
            <a:chExt cx="8240812" cy="3428613"/>
          </a:xfrm>
        </p:grpSpPr>
        <p:grpSp>
          <p:nvGrpSpPr>
            <p:cNvPr id="3081" name="그룹 2"/>
            <p:cNvGrpSpPr/>
            <p:nvPr/>
          </p:nvGrpSpPr>
          <p:grpSpPr>
            <a:xfrm rot="0">
              <a:off x="4860032" y="1512957"/>
              <a:ext cx="3895186" cy="3428613"/>
              <a:chOff x="5004048" y="1628800"/>
              <a:chExt cx="3895186" cy="3428613"/>
            </a:xfrm>
          </p:grpSpPr>
          <p:sp>
            <p:nvSpPr>
              <p:cNvPr id="3082" name="TextBox 104"/>
              <p:cNvSpPr txBox="1"/>
              <p:nvPr/>
            </p:nvSpPr>
            <p:spPr>
              <a:xfrm>
                <a:off x="5724128" y="1628800"/>
                <a:ext cx="2436128" cy="3596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디펜스 플레이어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(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마왕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)</a:t>
                </a:r>
                <a:endParaRPr lang="ko-KR" altLang="en-US">
                  <a:latin typeface="HY강M"/>
                  <a:ea typeface="HY강M"/>
                </a:endParaRPr>
              </a:p>
            </p:txBody>
          </p:sp>
          <p:sp>
            <p:nvSpPr>
              <p:cNvPr id="3083" name="직사각형 106"/>
              <p:cNvSpPr/>
              <p:nvPr/>
            </p:nvSpPr>
            <p:spPr>
              <a:xfrm>
                <a:off x="5509260" y="4416406"/>
                <a:ext cx="2745105" cy="641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&lt;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그림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2&gt; 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디펜스 플레이어</a:t>
                </a:r>
                <a:endPara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인게임 스크린샷</a:t>
                </a:r>
                <a:endPara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endParaRPr>
              </a:p>
            </p:txBody>
          </p:sp>
          <p:pic>
            <p:nvPicPr>
              <p:cNvPr id="3084" name="Picture 2" descr="C:\Users\carpk\OneDrive\Desktop\1d846e392c00a672 (2)\디펜스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5004048" y="2158118"/>
                <a:ext cx="3895186" cy="2182388"/>
              </a:xfrm>
              <a:prstGeom prst="rect">
                <a:avLst/>
              </a:prstGeom>
              <a:noFill/>
            </p:spPr>
          </p:pic>
        </p:grpSp>
        <p:grpSp>
          <p:nvGrpSpPr>
            <p:cNvPr id="3085" name=""/>
            <p:cNvGrpSpPr/>
            <p:nvPr/>
          </p:nvGrpSpPr>
          <p:grpSpPr>
            <a:xfrm rot="0">
              <a:off x="514406" y="1541532"/>
              <a:ext cx="3913578" cy="3400038"/>
              <a:chOff x="514406" y="1541532"/>
              <a:chExt cx="3913578" cy="3400038"/>
            </a:xfrm>
          </p:grpSpPr>
          <p:sp>
            <p:nvSpPr>
              <p:cNvPr id="3086" name="TextBox 102"/>
              <p:cNvSpPr txBox="1"/>
              <p:nvPr/>
            </p:nvSpPr>
            <p:spPr>
              <a:xfrm>
                <a:off x="1222927" y="1541532"/>
                <a:ext cx="2439625" cy="36665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오펜스 플레이어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(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용사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)</a:t>
                </a:r>
                <a:endParaRPr lang="ko-KR" altLang="en-US">
                  <a:latin typeface="HY강M"/>
                  <a:ea typeface="HY강M"/>
                </a:endParaRPr>
              </a:p>
            </p:txBody>
          </p:sp>
          <p:sp>
            <p:nvSpPr>
              <p:cNvPr id="3087" name="직사각형 105"/>
              <p:cNvSpPr/>
              <p:nvPr/>
            </p:nvSpPr>
            <p:spPr>
              <a:xfrm>
                <a:off x="971599" y="4299322"/>
                <a:ext cx="2808313" cy="642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&lt;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그림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1&gt; 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오펜스 플레이어 인게임 스크린샷</a:t>
                </a:r>
                <a:endPara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endParaRPr>
              </a:p>
            </p:txBody>
          </p:sp>
          <p:pic>
            <p:nvPicPr>
              <p:cNvPr id="3088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514406" y="2060848"/>
                <a:ext cx="3913577" cy="21602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02666" y="5877272"/>
            <a:ext cx="8138668" cy="367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포톤을 이용한 멀티서버 구현</a:t>
            </a:r>
            <a:endParaRPr lang="ko-KR" altLang="en-US">
              <a:latin typeface="HY강B"/>
              <a:ea typeface="HY강B"/>
            </a:endParaRPr>
          </a:p>
        </p:txBody>
      </p:sp>
      <p:sp>
        <p:nvSpPr>
          <p:cNvPr id="3078" name="TextBox 114"/>
          <p:cNvSpPr txBox="1"/>
          <p:nvPr/>
        </p:nvSpPr>
        <p:spPr>
          <a:xfrm>
            <a:off x="179512" y="188640"/>
            <a:ext cx="4752528" cy="514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기술적 요소 및 중점연구분야</a:t>
            </a:r>
            <a:endParaRPr lang="ko-KR" altLang="en-US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079" name="TextBox 17"/>
          <p:cNvSpPr txBox="1"/>
          <p:nvPr/>
        </p:nvSpPr>
        <p:spPr>
          <a:xfrm>
            <a:off x="251519" y="764704"/>
            <a:ext cx="3168353" cy="300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기술적 요소 및 중점 연구분야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-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서버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3084" name=""/>
          <p:cNvGrpSpPr/>
          <p:nvPr/>
        </p:nvGrpSpPr>
        <p:grpSpPr>
          <a:xfrm rot="0">
            <a:off x="539552" y="1412776"/>
            <a:ext cx="8226660" cy="4000179"/>
            <a:chOff x="539552" y="1301521"/>
            <a:chExt cx="8226660" cy="4000179"/>
          </a:xfrm>
        </p:grpSpPr>
        <p:pic>
          <p:nvPicPr>
            <p:cNvPr id="308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9552" y="1301521"/>
              <a:ext cx="5472379" cy="3063582"/>
            </a:xfrm>
            <a:prstGeom prst="rect">
              <a:avLst/>
            </a:prstGeom>
          </p:spPr>
        </p:pic>
        <p:pic>
          <p:nvPicPr>
            <p:cNvPr id="308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131840" y="2276872"/>
              <a:ext cx="5634372" cy="302482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02666" y="5450209"/>
            <a:ext cx="8138668" cy="1186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HY강B"/>
                <a:ea typeface="HY강B"/>
              </a:rPr>
              <a:t>VR</a:t>
            </a:r>
            <a:r>
              <a:rPr lang="ko-KR" altLang="en-US">
                <a:latin typeface="HY강B"/>
                <a:ea typeface="HY강B"/>
              </a:rPr>
              <a:t> 컨트롤러의 버튼을 클릭하며 마법 문자를 그린다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en-US" altLang="ko-KR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문자를 다 그렸다면</a:t>
            </a:r>
            <a:r>
              <a:rPr lang="en-US" altLang="ko-KR">
                <a:latin typeface="HY강B"/>
                <a:ea typeface="HY강B"/>
              </a:rPr>
              <a:t>,</a:t>
            </a:r>
            <a:r>
              <a:rPr lang="ko-KR" altLang="en-US">
                <a:latin typeface="HY강B"/>
                <a:ea typeface="HY강B"/>
              </a:rPr>
              <a:t> 버튼에서 손을 떼고</a:t>
            </a:r>
            <a:endParaRPr lang="ko-KR" altLang="en-US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문자에 합당하는 마법을 사용한다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en-US" altLang="ko-KR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문자를 판독하는 기술을 집중적으로 연구할 예정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en-US" altLang="ko-KR">
              <a:latin typeface="HY강B"/>
              <a:ea typeface="HY강B"/>
            </a:endParaRPr>
          </a:p>
        </p:txBody>
      </p:sp>
      <p:sp>
        <p:nvSpPr>
          <p:cNvPr id="3078" name="TextBox 114"/>
          <p:cNvSpPr txBox="1"/>
          <p:nvPr/>
        </p:nvSpPr>
        <p:spPr>
          <a:xfrm>
            <a:off x="179512" y="188640"/>
            <a:ext cx="4752528" cy="514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기술적 요소 및 중점연구분야</a:t>
            </a:r>
            <a:endParaRPr lang="ko-KR" altLang="en-US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079" name="TextBox 17"/>
          <p:cNvSpPr txBox="1"/>
          <p:nvPr/>
        </p:nvSpPr>
        <p:spPr>
          <a:xfrm>
            <a:off x="251520" y="764704"/>
            <a:ext cx="3888432" cy="300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기술적 요소 및 중점 연구분야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-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그림 판단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pic>
        <p:nvPicPr>
          <p:cNvPr id="3081" name=""/>
          <p:cNvPicPr>
            <a:picLocks noChangeAspect="1"/>
          </p:cNvPicPr>
          <p:nvPr/>
        </p:nvPicPr>
        <p:blipFill rotWithShape="1">
          <a:blip r:embed="rId2"/>
          <a:srcRect t="23280" r="5900"/>
          <a:stretch>
            <a:fillRect/>
          </a:stretch>
        </p:blipFill>
        <p:spPr>
          <a:xfrm>
            <a:off x="1331639" y="1556792"/>
            <a:ext cx="6493446" cy="3744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275857" y="1338088"/>
            <a:ext cx="2592288" cy="1082799"/>
            <a:chOff x="1346624" y="1260157"/>
            <a:chExt cx="2592288" cy="1082799"/>
          </a:xfrm>
        </p:grpSpPr>
        <p:sp>
          <p:nvSpPr>
            <p:cNvPr id="47" name="직사각형 6"/>
            <p:cNvSpPr/>
            <p:nvPr/>
          </p:nvSpPr>
          <p:spPr>
            <a:xfrm>
              <a:off x="1634655" y="1260157"/>
              <a:ext cx="1944216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latin typeface="HY강M"/>
                  <a:ea typeface="HY강M"/>
                </a:rPr>
                <a:t>멀티 뷰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46624" y="1797318"/>
              <a:ext cx="2592288" cy="545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오펜스 플레이어의 </a:t>
              </a:r>
              <a:r>
                <a:rPr lang="en-US" altLang="ko-KR" sz="1500" b="1">
                  <a:latin typeface="HY강M"/>
                  <a:ea typeface="HY강M"/>
                </a:rPr>
                <a:t>1</a:t>
              </a:r>
              <a:r>
                <a:rPr lang="ko-KR" altLang="en-US" sz="1500" b="1">
                  <a:latin typeface="HY강M"/>
                  <a:ea typeface="HY강M"/>
                </a:rPr>
                <a:t>인칭 뷰</a:t>
              </a:r>
              <a:r>
                <a:rPr lang="en-US" altLang="ko-KR" sz="1500" b="1">
                  <a:latin typeface="HY강M"/>
                  <a:ea typeface="HY강M"/>
                </a:rPr>
                <a:t>,</a:t>
              </a:r>
              <a:endParaRPr lang="en-US" altLang="ko-KR" sz="1500" b="1"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디펜스 플레이어의 탑 뷰</a:t>
              </a:r>
              <a:endParaRPr lang="ko-KR" altLang="en-US" sz="1500" b="1">
                <a:latin typeface="HY강M"/>
                <a:ea typeface="HY강M"/>
              </a:endParaRPr>
            </a:p>
          </p:txBody>
        </p:sp>
      </p:grpSp>
      <p:grpSp>
        <p:nvGrpSpPr>
          <p:cNvPr id="58" name=""/>
          <p:cNvGrpSpPr/>
          <p:nvPr/>
        </p:nvGrpSpPr>
        <p:grpSpPr>
          <a:xfrm rot="0">
            <a:off x="2627784" y="4797152"/>
            <a:ext cx="3960441" cy="1268368"/>
            <a:chOff x="2591778" y="4979611"/>
            <a:chExt cx="3960441" cy="1268368"/>
          </a:xfrm>
        </p:grpSpPr>
        <p:sp>
          <p:nvSpPr>
            <p:cNvPr id="51" name="직사각형 6"/>
            <p:cNvSpPr/>
            <p:nvPr/>
          </p:nvSpPr>
          <p:spPr>
            <a:xfrm>
              <a:off x="3549203" y="4979611"/>
              <a:ext cx="1944216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HY강M"/>
                  <a:ea typeface="HY강M"/>
                </a:rPr>
                <a:t>VR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91778" y="5476330"/>
              <a:ext cx="3960441" cy="771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오펜스 플레이어의 </a:t>
              </a:r>
              <a:r>
                <a:rPr lang="en-US" altLang="ko-KR" sz="1500" b="1">
                  <a:latin typeface="HY강M"/>
                  <a:ea typeface="HY강M"/>
                </a:rPr>
                <a:t>VR</a:t>
              </a:r>
              <a:r>
                <a:rPr lang="ko-KR" altLang="en-US" sz="1500" b="1">
                  <a:latin typeface="HY강M"/>
                  <a:ea typeface="HY강M"/>
                </a:rPr>
                <a:t> 플레이 구현</a:t>
              </a:r>
              <a:endParaRPr lang="ko-KR" altLang="en-US" sz="1500" b="1"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플레이어가 그린 문자를 판단하여</a:t>
              </a:r>
              <a:endParaRPr lang="ko-KR" altLang="en-US" sz="1500" b="1"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해당 문자의 마법을 사용</a:t>
              </a:r>
              <a:endParaRPr lang="ko-KR" altLang="en-US" sz="1500" b="1">
                <a:latin typeface="HY강M"/>
                <a:ea typeface="HY강M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3572640" y="3078108"/>
            <a:ext cx="1944216" cy="1282437"/>
            <a:chOff x="5940742" y="1260157"/>
            <a:chExt cx="1944216" cy="1282437"/>
          </a:xfrm>
        </p:grpSpPr>
        <p:sp>
          <p:nvSpPr>
            <p:cNvPr id="48" name="직사각형 6"/>
            <p:cNvSpPr/>
            <p:nvPr/>
          </p:nvSpPr>
          <p:spPr>
            <a:xfrm>
              <a:off x="5940742" y="1260157"/>
              <a:ext cx="1944216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latin typeface="HY강M"/>
                  <a:ea typeface="HY강M"/>
                </a:rPr>
                <a:t>멀티 시스템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68743" y="1774522"/>
              <a:ext cx="1735455" cy="768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포톤을 사용한</a:t>
              </a:r>
              <a:endParaRPr lang="en-US" altLang="ko-KR" sz="1500" b="1"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en-US" altLang="ko-KR" sz="1500" b="1">
                  <a:latin typeface="HY강M"/>
                  <a:ea typeface="HY강M"/>
                </a:rPr>
                <a:t>PVP </a:t>
              </a:r>
              <a:r>
                <a:rPr lang="ko-KR" altLang="en-US" sz="1500" b="1">
                  <a:latin typeface="HY강M"/>
                  <a:ea typeface="HY강M"/>
                </a:rPr>
                <a:t>멀티게임 구현</a:t>
              </a:r>
              <a:endParaRPr lang="ko-KR" altLang="en-US" sz="1500" b="1">
                <a:latin typeface="HY강M"/>
                <a:ea typeface="HY강M"/>
              </a:endParaRPr>
            </a:p>
            <a:p>
              <a:pPr algn="ctr">
                <a:defRPr/>
              </a:pPr>
              <a:endParaRPr lang="ko-KR" altLang="en-US" sz="1500" b="1">
                <a:latin typeface="HY강M"/>
                <a:ea typeface="HY강M"/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1520" y="188640"/>
            <a:ext cx="3013546" cy="5184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타 게임과의 비교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809478" y="1268760"/>
            <a:ext cx="7578946" cy="4387185"/>
            <a:chOff x="1097510" y="1605653"/>
            <a:chExt cx="7578946" cy="4387185"/>
          </a:xfrm>
        </p:grpSpPr>
        <p:grpSp>
          <p:nvGrpSpPr>
            <p:cNvPr id="5" name="그룹 4"/>
            <p:cNvGrpSpPr/>
            <p:nvPr/>
          </p:nvGrpSpPr>
          <p:grpSpPr>
            <a:xfrm rot="0">
              <a:off x="1097510" y="1605653"/>
              <a:ext cx="2462110" cy="4387185"/>
              <a:chOff x="1097510" y="1605653"/>
              <a:chExt cx="2462110" cy="438718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097510" y="3950543"/>
                <a:ext cx="2462110" cy="2042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공격해오는 용사를 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저지하는 디펜스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레벨에 따라 활성화 되는 기물을 적재적소에 배치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디펜스에 최적화된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시야와 인터페이스</a:t>
                </a:r>
                <a:endParaRPr lang="ko-KR" altLang="en-US" sz="1600">
                  <a:latin typeface="HY강M"/>
                  <a:ea typeface="HY강M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1619672" y="1605653"/>
                <a:ext cx="1473825" cy="2233394"/>
                <a:chOff x="2027968" y="1301509"/>
                <a:chExt cx="1473825" cy="2233394"/>
              </a:xfrm>
            </p:grpSpPr>
            <p:pic>
              <p:nvPicPr>
                <p:cNvPr id="30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3"/>
                <a:srcRect/>
                <a:stretch>
                  <a:fillRect/>
                </a:stretch>
              </p:blipFill>
              <p:spPr>
                <a:xfrm>
                  <a:off x="2027968" y="1301509"/>
                  <a:ext cx="1473825" cy="1965100"/>
                </a:xfrm>
                <a:prstGeom prst="rect">
                  <a:avLst/>
                </a:prstGeom>
                <a:noFill/>
              </p:spPr>
            </p:pic>
            <p:sp>
              <p:nvSpPr>
                <p:cNvPr id="36" name="TextBox 71"/>
                <p:cNvSpPr txBox="1"/>
                <p:nvPr/>
              </p:nvSpPr>
              <p:spPr>
                <a:xfrm>
                  <a:off x="2388008" y="3195893"/>
                  <a:ext cx="811942" cy="3390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1600" b="1" spc="-150">
                      <a:ln w="9525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/>
                      <a:ea typeface="HY강M"/>
                      <a:cs typeface="Arial"/>
                    </a:rPr>
                    <a:t>디펜스</a:t>
                  </a:r>
                  <a:endParaRPr lang="en-US" altLang="ko-KR" sz="1600" b="0" spc="-15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/>
                    <a:ea typeface="HY강M"/>
                    <a:cs typeface="Arial"/>
                  </a:endParaRPr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 rot="0">
              <a:off x="3498112" y="1679046"/>
              <a:ext cx="2586056" cy="4313792"/>
              <a:chOff x="3498112" y="1679046"/>
              <a:chExt cx="2586056" cy="4313792"/>
            </a:xfrm>
          </p:grpSpPr>
          <p:grpSp>
            <p:nvGrpSpPr>
              <p:cNvPr id="3" name="그룹 2"/>
              <p:cNvGrpSpPr/>
              <p:nvPr/>
            </p:nvGrpSpPr>
            <p:grpSpPr>
              <a:xfrm rot="0">
                <a:off x="3808997" y="1679046"/>
                <a:ext cx="1944216" cy="2184384"/>
                <a:chOff x="3707904" y="1835090"/>
                <a:chExt cx="1944216" cy="2184384"/>
              </a:xfrm>
            </p:grpSpPr>
            <p:pic>
              <p:nvPicPr>
                <p:cNvPr id="3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4"/>
                <a:srcRect/>
                <a:stretch>
                  <a:fillRect/>
                </a:stretch>
              </p:blipFill>
              <p:spPr>
                <a:xfrm>
                  <a:off x="3707904" y="1835090"/>
                  <a:ext cx="1944216" cy="1944216"/>
                </a:xfrm>
                <a:prstGeom prst="rect">
                  <a:avLst/>
                </a:prstGeom>
                <a:noFill/>
              </p:spPr>
            </p:pic>
            <p:sp>
              <p:nvSpPr>
                <p:cNvPr id="38" name="TextBox 71"/>
                <p:cNvSpPr txBox="1"/>
                <p:nvPr/>
              </p:nvSpPr>
              <p:spPr>
                <a:xfrm>
                  <a:off x="4453828" y="3680652"/>
                  <a:ext cx="449509" cy="3388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1600" b="0" spc="-150">
                      <a:ln w="9525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/>
                      <a:ea typeface="HY강M"/>
                      <a:cs typeface="Arial"/>
                    </a:rPr>
                    <a:t>PVP</a:t>
                  </a:r>
                  <a:endParaRPr lang="ko-KR" altLang="en-US" sz="1600" b="0" spc="-15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/>
                    <a:ea typeface="HY강M"/>
                    <a:cs typeface="Arial"/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3498112" y="3950543"/>
                <a:ext cx="2586056" cy="2042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마왕의 기물을 모두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처치하고 마왕을 물리쳐라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en-US" altLang="ko-KR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기물을 활용하여 용사를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전투불능으로 빠뜨려라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en-US" altLang="ko-KR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용사와 마왕 결국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승자는 한명이다</a:t>
                </a:r>
                <a:endParaRPr lang="en-US" altLang="ko-KR" sz="1600">
                  <a:latin typeface="HY강M"/>
                  <a:ea typeface="HY강M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0">
              <a:off x="6214346" y="1702922"/>
              <a:ext cx="2462110" cy="3789283"/>
              <a:chOff x="6214346" y="1702922"/>
              <a:chExt cx="2462110" cy="3789283"/>
            </a:xfrm>
          </p:grpSpPr>
          <p:grpSp>
            <p:nvGrpSpPr>
              <p:cNvPr id="4" name="그룹 3"/>
              <p:cNvGrpSpPr/>
              <p:nvPr/>
            </p:nvGrpSpPr>
            <p:grpSpPr>
              <a:xfrm rot="0">
                <a:off x="6516216" y="1702922"/>
                <a:ext cx="1819768" cy="2088500"/>
                <a:chOff x="6043898" y="1767893"/>
                <a:chExt cx="1819768" cy="2088500"/>
              </a:xfrm>
            </p:grpSpPr>
            <p:pic>
              <p:nvPicPr>
                <p:cNvPr id="31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/>
                <a:stretch>
                  <a:fillRect/>
                </a:stretch>
              </p:blipFill>
              <p:spPr>
                <a:xfrm>
                  <a:off x="6043898" y="1767893"/>
                  <a:ext cx="1819768" cy="1819768"/>
                </a:xfrm>
                <a:prstGeom prst="rect">
                  <a:avLst/>
                </a:prstGeom>
                <a:noFill/>
              </p:spPr>
            </p:pic>
            <p:sp>
              <p:nvSpPr>
                <p:cNvPr id="37" name="TextBox 71"/>
                <p:cNvSpPr txBox="1"/>
                <p:nvPr/>
              </p:nvSpPr>
              <p:spPr>
                <a:xfrm>
                  <a:off x="6592877" y="3517570"/>
                  <a:ext cx="744044" cy="3388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1600" b="0" spc="-150">
                      <a:ln w="9525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/>
                      <a:ea typeface="HY강M"/>
                      <a:cs typeface="Arial"/>
                    </a:rPr>
                    <a:t>오펜스</a:t>
                  </a:r>
                  <a:endParaRPr lang="ko-KR" altLang="en-US" sz="1600" b="0" spc="-15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/>
                    <a:ea typeface="HY강M"/>
                    <a:cs typeface="Arial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214346" y="3935170"/>
                <a:ext cx="2462110" cy="1557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용사를 컨트롤해 마왕의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기물을 처치하고 마왕을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토벌하는 액션게임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en-US" altLang="ko-KR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액션게임에 최적화된 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시야와 인터페이스</a:t>
                </a:r>
                <a:endParaRPr lang="ko-KR" altLang="en-US" sz="1600">
                  <a:latin typeface="HY강M"/>
                  <a:ea typeface="HY강M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0" y="6021288"/>
            <a:ext cx="9144000" cy="5764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latin typeface="HY강B"/>
                <a:ea typeface="HY강B"/>
              </a:rPr>
              <a:t>‘</a:t>
            </a:r>
            <a:r>
              <a:rPr lang="ko-KR" altLang="en-US" sz="1600">
                <a:latin typeface="HY강B"/>
                <a:ea typeface="HY강B"/>
              </a:rPr>
              <a:t>나한테 왜 이래</a:t>
            </a:r>
            <a:r>
              <a:rPr lang="en-US" altLang="ko-KR" sz="1600">
                <a:latin typeface="HY강B"/>
                <a:ea typeface="HY강B"/>
              </a:rPr>
              <a:t>?’</a:t>
            </a:r>
            <a:r>
              <a:rPr lang="ko-KR" altLang="en-US" sz="1600">
                <a:latin typeface="HY강B"/>
                <a:ea typeface="HY강B"/>
              </a:rPr>
              <a:t>위의 액션게임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디펜스게임</a:t>
            </a:r>
            <a:r>
              <a:rPr lang="en-US" altLang="ko-KR" sz="1600">
                <a:latin typeface="HY강B"/>
                <a:ea typeface="HY강B"/>
              </a:rPr>
              <a:t>, PVP</a:t>
            </a:r>
            <a:r>
              <a:rPr lang="ko-KR" altLang="en-US" sz="1600">
                <a:latin typeface="HY강B"/>
                <a:ea typeface="HY강B"/>
              </a:rPr>
              <a:t>게임 장르의 특징을 모두 갖는 </a:t>
            </a:r>
            <a:endParaRPr lang="ko-KR" altLang="en-US" sz="1600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ff0000"/>
                </a:solidFill>
                <a:latin typeface="HY강B"/>
                <a:ea typeface="HY강B"/>
              </a:rPr>
              <a:t>차별성있는 게임이다</a:t>
            </a:r>
            <a:r>
              <a:rPr lang="en-US" altLang="ko-KR" sz="1600">
                <a:solidFill>
                  <a:srgbClr val="ff0000"/>
                </a:solidFill>
                <a:latin typeface="HY강B"/>
                <a:ea typeface="HY강B"/>
              </a:rPr>
              <a:t>.</a:t>
            </a:r>
            <a:endParaRPr lang="ko-KR" altLang="en-US" sz="1600">
              <a:solidFill>
                <a:srgbClr val="ff0000"/>
              </a:solidFill>
              <a:latin typeface="HY강B"/>
              <a:ea typeface="HY강B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0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INDEX</a:t>
            </a:r>
            <a:endParaRPr lang="en-US" altLang="ko-KR" sz="4700" b="1">
              <a:solidFill>
                <a:srgbClr val="272123"/>
              </a:solidFill>
              <a:latin typeface="HY강M"/>
              <a:ea typeface="HY강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1988840"/>
            <a:ext cx="3760493" cy="302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연구목적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게임소개 및 특징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개발환경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개인별 준비 현황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기술적 요소 및 중점 연구분야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타 게임과의 비교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개발일정 및 역할 분담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256" y="6332371"/>
            <a:ext cx="2133600" cy="365125"/>
          </a:xfrm>
        </p:spPr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49" name="TextBox 22"/>
          <p:cNvSpPr txBox="1"/>
          <p:nvPr/>
        </p:nvSpPr>
        <p:spPr>
          <a:xfrm>
            <a:off x="216024" y="152867"/>
            <a:ext cx="2843808" cy="3958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개발일정 및 역할 분담</a:t>
            </a:r>
            <a:endParaRPr lang="ko-KR" altLang="en-US" sz="20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0" y="720080"/>
            <a:ext cx="9108504" cy="6165304"/>
            <a:chOff x="0" y="720080"/>
            <a:chExt cx="9108504" cy="6165304"/>
          </a:xfrm>
        </p:grpSpPr>
        <p:pic>
          <p:nvPicPr>
            <p:cNvPr id="4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720080"/>
              <a:ext cx="9108504" cy="6165304"/>
            </a:xfrm>
            <a:prstGeom prst="rect">
              <a:avLst/>
            </a:prstGeom>
          </p:spPr>
        </p:pic>
        <p:sp>
          <p:nvSpPr>
            <p:cNvPr id="50" name=""/>
            <p:cNvSpPr txBox="1"/>
            <p:nvPr/>
          </p:nvSpPr>
          <p:spPr>
            <a:xfrm>
              <a:off x="1450981" y="1692211"/>
              <a:ext cx="936104" cy="363284"/>
            </a:xfrm>
            <a:prstGeom prst="rect">
              <a:avLst/>
            </a:prstGeom>
            <a:solidFill>
              <a:srgbClr val="cdf2e4"/>
            </a:solidFill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900"/>
                <a:t>포톤을 이용한 멀티구현</a:t>
              </a:r>
              <a:endParaRPr lang="ko-KR" altLang="en-US" sz="9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oogle Shape;205;p25"/>
          <p:cNvGraphicFramePr/>
          <p:nvPr/>
        </p:nvGraphicFramePr>
        <p:xfrm>
          <a:off x="467544" y="1470589"/>
          <a:ext cx="8192695" cy="4262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26025"/>
                <a:gridCol w="2733335"/>
                <a:gridCol w="2733335"/>
              </a:tblGrid>
              <a:tr h="650817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>
                          <a:solidFill>
                            <a:schemeClr val="dk1"/>
                          </a:solidFill>
                          <a:latin typeface="Yoon 윤고딕 520_TT"/>
                          <a:ea typeface="HY강M"/>
                          <a:cs typeface="맑은 고딕"/>
                          <a:sym typeface="맑은 고딕"/>
                        </a:rPr>
                        <a:t>최준영</a:t>
                      </a:r>
                      <a:endParaRPr lang="ko-KR" altLang="en-US" sz="2400" b="1">
                        <a:solidFill>
                          <a:schemeClr val="dk1"/>
                        </a:solidFill>
                        <a:latin typeface="Yoon 윤고딕 520_TT"/>
                        <a:ea typeface="HY강M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>
                          <a:latin typeface="Yoon 윤고딕 520_TT"/>
                          <a:ea typeface="HY강M"/>
                          <a:cs typeface="맑은 고딕"/>
                          <a:sym typeface="맑은 고딕"/>
                        </a:rPr>
                        <a:t>진석진</a:t>
                      </a:r>
                      <a:endParaRPr lang="ko-KR" altLang="en-US" sz="2400" b="1">
                        <a:latin typeface="Yoon 윤고딕 520_TT"/>
                        <a:ea typeface="HY강M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>
                          <a:latin typeface="Yoon 윤고딕 520_TT"/>
                          <a:ea typeface="HY강M"/>
                          <a:cs typeface="맑은 고딕"/>
                          <a:sym typeface="맑은 고딕"/>
                        </a:rPr>
                        <a:t>임장빈</a:t>
                      </a:r>
                      <a:endParaRPr lang="ko-KR" altLang="en-US" sz="2400" b="1">
                        <a:latin typeface="Yoon 윤고딕 520_TT"/>
                        <a:ea typeface="HY강M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</a:tr>
              <a:tr h="3247879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C, C++프로그래밍 수강</a:t>
                      </a:r>
                      <a:endParaRPr lang="ko" altLang="ko-KR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en-US" altLang="ko-KR" sz="1500" baseline="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컴퓨터 그래픽스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게임 소프트 웨어 공학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C, C++프로그래밍 수강</a:t>
                      </a:r>
                      <a:endParaRPr lang="ko" altLang="ko-KR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en-US" altLang="ko-KR" sz="1500" baseline="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컴퓨터 그래픽스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게임 소프트 웨어 공학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- 3D 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애니메이션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1,2 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- 3D 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모델링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53" name="TextBox 114"/>
          <p:cNvSpPr txBox="1"/>
          <p:nvPr/>
        </p:nvSpPr>
        <p:spPr>
          <a:xfrm>
            <a:off x="251520" y="188640"/>
            <a:ext cx="3816424" cy="5146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개인별 준비현황</a:t>
            </a:r>
            <a:endParaRPr lang="ko-KR" altLang="en-US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1520" y="260647"/>
            <a:ext cx="3013546" cy="3946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이미지 출처</a:t>
            </a:r>
            <a:endParaRPr lang="en-US" altLang="ko-KR" sz="20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9" y="1484784"/>
            <a:ext cx="9144000" cy="5123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>
                <a:hlinkClick r:id="rId2" tooltip="https://www.pngegg.com/ko/png-bxfnt"/>
              </a:rPr>
              <a:t>https://www.pngegg.com/ko/png-bxfnt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 u="sng">
                <a:hlinkClick r:id="rId3" tooltip="https://www.pngegg.com/ko/png-wgjko"/>
              </a:rPr>
              <a:t>https://www.pngegg.com/ko/png-wgjko</a:t>
            </a:r>
            <a:endParaRPr lang="en-US" altLang="ko-KR" sz="1000" u="sng"/>
          </a:p>
          <a:p>
            <a:pPr algn="ctr">
              <a:defRPr/>
            </a:pPr>
            <a:r>
              <a:rPr lang="en-US" altLang="ko-KR" sz="1000">
                <a:hlinkClick r:id="rId4" tooltip="https://www.pngegg.com/ko/png-tiaot"/>
              </a:rPr>
              <a:t>https://www.pngegg.com/ko/png-tiaot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5"/>
              </a:rPr>
              <a:t>https://www.pngegg.com/ko/png-ehmwv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6"/>
              </a:rPr>
              <a:t>https://www.flaticon.com/kr/free-icon/virtual-reality_1377790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4p,17p  </a:t>
            </a:r>
            <a:r>
              <a:rPr lang="ko-KR" altLang="en-US" sz="1000"/>
              <a:t>사진 출처</a:t>
            </a:r>
            <a:endParaRPr lang="ko-KR" altLang="en-US" sz="1000"/>
          </a:p>
          <a:p>
            <a:pPr algn="ctr">
              <a:defRPr/>
            </a:pPr>
            <a:endParaRPr lang="ko-KR" altLang="en-US" sz="1000"/>
          </a:p>
          <a:p>
            <a:pPr algn="ctr">
              <a:defRPr/>
            </a:pPr>
            <a:r>
              <a:rPr lang="en-US" altLang="en-US" sz="1000">
                <a:hlinkClick r:id="rId7"/>
              </a:rPr>
              <a:t>https://www.youtube.com/watch?v=NXDDRFzlzIQ</a:t>
            </a:r>
            <a:endParaRPr lang="en-US" altLang="en-US" sz="1000"/>
          </a:p>
          <a:p>
            <a:pPr algn="ctr">
              <a:defRPr/>
            </a:pPr>
            <a:r>
              <a:rPr lang="en-US" altLang="en-US" sz="1000">
                <a:hlinkClick r:id="rId8"/>
              </a:rPr>
              <a:t>https://m.blog.naver.com/PostView.nhn?blogId=rkdhtbd1234&amp;logNo=221166079174&amp;proxyReferer=https:%2F%2Fwww.google.com%2F</a:t>
            </a:r>
            <a:endParaRPr lang="en-US" altLang="en-US" sz="1000"/>
          </a:p>
          <a:p>
            <a:pPr algn="ctr">
              <a:defRPr/>
            </a:pPr>
            <a:r>
              <a:rPr lang="en-US" altLang="ko-KR" sz="1000"/>
              <a:t>5p, 6p </a:t>
            </a:r>
            <a:r>
              <a:rPr lang="ko-KR" altLang="en-US" sz="1000"/>
              <a:t>총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8p </a:t>
            </a:r>
            <a:r>
              <a:rPr lang="ko-KR" altLang="en-US" sz="1000"/>
              <a:t>손 사진출처</a:t>
            </a:r>
            <a:endParaRPr lang="ko-KR" altLang="en-US" sz="1000"/>
          </a:p>
          <a:p>
            <a:pPr algn="ctr">
              <a:defRPr/>
            </a:pPr>
            <a:endParaRPr lang="ko-KR" altLang="en-US" sz="1000"/>
          </a:p>
          <a:p>
            <a:pPr algn="ctr">
              <a:defRPr/>
            </a:pPr>
            <a:r>
              <a:rPr lang="en-US" altLang="ko-KR" sz="1000">
                <a:hlinkClick r:id="rId9" tooltip="https://www.pngegg.com/ko/png-itrdl"/>
              </a:rPr>
              <a:t>https://www.pngegg.com/ko/png-itrdl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0" tooltip="https://www.pngegg.com/ko/png-nooda"/>
              </a:rPr>
              <a:t>https://www.pngegg.com/ko/png-nooda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9p </a:t>
            </a:r>
            <a:r>
              <a:rPr lang="ko-KR" altLang="en-US" sz="1000"/>
              <a:t>사진 출처</a:t>
            </a:r>
            <a:endParaRPr lang="ko-KR" altLang="en-US" sz="1000"/>
          </a:p>
          <a:p>
            <a:pPr algn="ctr">
              <a:defRPr/>
            </a:pP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1"/>
              </a:rPr>
              <a:t>https://www.furaffinity.net/view/29168331/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2"/>
              </a:rPr>
              <a:t>https://assetstore.unity.com/packages/3d/characters/rabbitarcher-166557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3"/>
              </a:rPr>
              <a:t>https://assetstore.unity.com/packages/3d/characters/creatures/monkey-monster-35773https://chocofantasy.tistory.com/63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4"/>
              </a:rPr>
              <a:t>https://assetstore.unity.com/packages/3d/characters/small-red-dragon-52959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5"/>
              </a:rPr>
              <a:t>https://www.pinterest.co.kr/pin/425519864769338420/https://twitter.com/neo_aca/status/943385372959977473/photo/1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6"/>
              </a:rPr>
              <a:t>https://wiki.dungeondefenders2.com/wiki/Heal_Self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7"/>
              </a:rPr>
              <a:t>https://hsreplay.net/cards/77/byeoni?hl=ko#tab=recommended-decks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10p </a:t>
            </a:r>
            <a:r>
              <a:rPr lang="ko-KR" altLang="en-US" sz="1000"/>
              <a:t>사진출처</a:t>
            </a:r>
            <a:endParaRPr lang="ko-KR" altLang="en-US" sz="1000"/>
          </a:p>
          <a:p>
            <a:pPr algn="ctr">
              <a:defRPr/>
            </a:pP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8" tooltip="https://www.pngegg.com/ko/png-ytuuy/download"/>
              </a:rPr>
              <a:t>https://www.pngegg.com/ko/png-ytuuy/download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12p </a:t>
            </a:r>
            <a:r>
              <a:rPr lang="ko-KR" altLang="en-US" sz="1000"/>
              <a:t>사진 출처</a:t>
            </a:r>
            <a:endParaRPr lang="ko-KR" altLang="en-US" sz="1000"/>
          </a:p>
          <a:p>
            <a:pPr algn="ctr">
              <a:defRPr/>
            </a:pP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9"/>
              </a:rPr>
              <a:t>https://www.pngegg.com/ko/png-oubjq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20"/>
              </a:rPr>
              <a:t>https://www.pngegg.com/ko/png-idxuy/download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21"/>
              </a:rPr>
              <a:t>https://m.blog.naver.com/PostView.nhn?blogId=achika0123&amp;logNo=221225641841&amp;proxyReferer=https:%2F%2Fwww.google.com%2F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22"/>
              </a:rPr>
              <a:t>https://www.pngegg.com/ko/png-yicos/download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23"/>
              </a:rPr>
              <a:t>https://m.blog.naver.com/grooo02/222004731772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15p </a:t>
            </a:r>
            <a:r>
              <a:rPr lang="ko-KR" altLang="en-US" sz="1000"/>
              <a:t>사진 출처</a:t>
            </a:r>
            <a:endParaRPr lang="ko-KR" altLang="en-US" sz="10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20" name=""/>
          <p:cNvSpPr txBox="1"/>
          <p:nvPr/>
        </p:nvSpPr>
        <p:spPr>
          <a:xfrm>
            <a:off x="1342194" y="980728"/>
            <a:ext cx="6459612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https://www.pngegg.com/ko/png-snvhw/download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69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Thank you</a:t>
            </a:r>
            <a:endParaRPr lang="en-US" altLang="ko-KR" sz="4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76661" y="313491"/>
            <a:ext cx="2799194" cy="5132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연구목적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95526"/>
            <a:ext cx="7920880" cy="546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500" b="1">
                <a:latin typeface="HY강M"/>
                <a:ea typeface="HY강M"/>
              </a:rPr>
              <a:t>유니티를 활용한 멀티뷰</a:t>
            </a:r>
            <a:r>
              <a:rPr lang="en-US" altLang="ko-KR" sz="2500" b="1">
                <a:latin typeface="HY강M"/>
                <a:ea typeface="HY강M"/>
              </a:rPr>
              <a:t>, </a:t>
            </a:r>
            <a:r>
              <a:rPr lang="ko-KR" altLang="en-US" sz="2500" b="1">
                <a:latin typeface="HY강M"/>
                <a:ea typeface="HY강M"/>
              </a:rPr>
              <a:t>멀티게임 구현</a:t>
            </a:r>
            <a:endParaRPr lang="ko-KR" altLang="en-US" sz="2500" b="1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플레이어와 플레이어가 대결하는 멀티시스템</a:t>
            </a:r>
            <a:r>
              <a:rPr lang="en-US" altLang="ko-KR">
                <a:latin typeface="HY강M"/>
                <a:ea typeface="HY강M"/>
              </a:rPr>
              <a:t>, </a:t>
            </a:r>
            <a:r>
              <a:rPr lang="ko-KR" altLang="en-US">
                <a:latin typeface="HY강M"/>
                <a:ea typeface="HY강M"/>
              </a:rPr>
              <a:t> </a:t>
            </a:r>
            <a:r>
              <a:rPr lang="en-US" altLang="ko-KR">
                <a:latin typeface="HY강M"/>
                <a:ea typeface="HY강M"/>
              </a:rPr>
              <a:t>PVP </a:t>
            </a:r>
            <a:r>
              <a:rPr lang="ko-KR" altLang="en-US">
                <a:latin typeface="HY강M"/>
                <a:ea typeface="HY강M"/>
              </a:rPr>
              <a:t>구현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플레이어마다 다른 시점으로 플레이 하는 멀티 뷰 시스템 구현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플레이어마다 다른 장르의 게임을 플레이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오펜스 플레이어는 </a:t>
            </a:r>
            <a:r>
              <a:rPr lang="en-US" altLang="ko-KR">
                <a:latin typeface="HY강M"/>
                <a:ea typeface="HY강M"/>
              </a:rPr>
              <a:t>1</a:t>
            </a:r>
            <a:r>
              <a:rPr lang="ko-KR" altLang="en-US">
                <a:latin typeface="HY강M"/>
                <a:ea typeface="HY강M"/>
              </a:rPr>
              <a:t>인칭뷰 시점의 </a:t>
            </a:r>
            <a:r>
              <a:rPr lang="en-US" altLang="ko-KR">
                <a:latin typeface="HY강M"/>
                <a:ea typeface="HY강M"/>
              </a:rPr>
              <a:t>VR</a:t>
            </a:r>
            <a:r>
              <a:rPr lang="ko-KR" altLang="en-US">
                <a:latin typeface="HY강M"/>
                <a:ea typeface="HY강M"/>
              </a:rPr>
              <a:t>액션게임을 플레이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디펜스 플레이어는 탑뷰 시점의 전략게임을 플레이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2500" b="1">
                <a:latin typeface="HY강M"/>
                <a:ea typeface="HY강M"/>
              </a:rPr>
              <a:t>그래픽 기술 구현</a:t>
            </a:r>
            <a:endParaRPr lang="ko-KR" altLang="en-US" sz="2500" b="1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모델링과 애니메이션에 대한 이해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Zbrush, 3D max</a:t>
            </a:r>
            <a:r>
              <a:rPr lang="ko-KR" altLang="en-US">
                <a:latin typeface="HY강M"/>
                <a:ea typeface="HY강M"/>
              </a:rPr>
              <a:t>에 대한 이해</a:t>
            </a:r>
            <a:endParaRPr lang="ko-KR" altLang="en-US"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"/>
          <p:cNvGrpSpPr/>
          <p:nvPr/>
        </p:nvGrpSpPr>
        <p:grpSpPr>
          <a:xfrm rot="0">
            <a:off x="3797952" y="1599026"/>
            <a:ext cx="1782620" cy="1835277"/>
            <a:chOff x="4069140" y="1593723"/>
            <a:chExt cx="1782620" cy="1835277"/>
          </a:xfrm>
        </p:grpSpPr>
        <p:sp>
          <p:nvSpPr>
            <p:cNvPr id="26" name="TextBox 80"/>
            <p:cNvSpPr txBox="1"/>
            <p:nvPr/>
          </p:nvSpPr>
          <p:spPr>
            <a:xfrm>
              <a:off x="4699172" y="2693263"/>
              <a:ext cx="448892" cy="3385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600" b="1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PVP</a:t>
              </a:r>
              <a:endParaRPr lang="ko-KR" altLang="en-US" sz="16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32" name="TextBox 84"/>
            <p:cNvSpPr txBox="1"/>
            <p:nvPr/>
          </p:nvSpPr>
          <p:spPr>
            <a:xfrm>
              <a:off x="4069140" y="2909287"/>
              <a:ext cx="1782619" cy="5197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침략하려는 자와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막으려는 자의 싸움</a:t>
              </a:r>
              <a:r>
                <a:rPr lang="en-US" altLang="ko-KR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!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339132" y="1593723"/>
              <a:ext cx="1171548" cy="1171548"/>
            </a:xfrm>
            <a:prstGeom prst="rect">
              <a:avLst/>
            </a:prstGeom>
            <a:noFill/>
          </p:spPr>
        </p:pic>
      </p:grpSp>
      <p:grpSp>
        <p:nvGrpSpPr>
          <p:cNvPr id="54" name=""/>
          <p:cNvGrpSpPr/>
          <p:nvPr/>
        </p:nvGrpSpPr>
        <p:grpSpPr>
          <a:xfrm rot="0">
            <a:off x="1475656" y="1650866"/>
            <a:ext cx="1954530" cy="1783437"/>
            <a:chOff x="2230745" y="1645562"/>
            <a:chExt cx="1954530" cy="1783437"/>
          </a:xfrm>
        </p:grpSpPr>
        <p:sp>
          <p:nvSpPr>
            <p:cNvPr id="25" name="TextBox 71"/>
            <p:cNvSpPr txBox="1"/>
            <p:nvPr/>
          </p:nvSpPr>
          <p:spPr>
            <a:xfrm>
              <a:off x="2817123" y="2788445"/>
              <a:ext cx="110680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1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디펜스</a:t>
              </a:r>
              <a:r>
                <a:rPr lang="en-US" altLang="ko-KR" sz="1600" b="0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	</a:t>
              </a:r>
              <a:endPara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30" name="TextBox 82"/>
            <p:cNvSpPr txBox="1"/>
            <p:nvPr/>
          </p:nvSpPr>
          <p:spPr>
            <a:xfrm>
              <a:off x="2230745" y="3135078"/>
              <a:ext cx="1954530" cy="2962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용사의 공격을 막아라</a:t>
              </a:r>
              <a:r>
                <a:rPr lang="en-US" altLang="ko-KR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!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757886" y="1645562"/>
              <a:ext cx="888099" cy="1184132"/>
            </a:xfrm>
            <a:prstGeom prst="rect">
              <a:avLst/>
            </a:prstGeom>
            <a:noFill/>
          </p:spPr>
        </p:pic>
      </p:grpSp>
      <p:grpSp>
        <p:nvGrpSpPr>
          <p:cNvPr id="53" name=""/>
          <p:cNvGrpSpPr/>
          <p:nvPr/>
        </p:nvGrpSpPr>
        <p:grpSpPr>
          <a:xfrm rot="0">
            <a:off x="5929838" y="1710317"/>
            <a:ext cx="1954530" cy="1723986"/>
            <a:chOff x="5929838" y="1705014"/>
            <a:chExt cx="1954530" cy="1723986"/>
          </a:xfrm>
        </p:grpSpPr>
        <p:sp>
          <p:nvSpPr>
            <p:cNvPr id="24" name="TextBox 70"/>
            <p:cNvSpPr txBox="1"/>
            <p:nvPr/>
          </p:nvSpPr>
          <p:spPr>
            <a:xfrm>
              <a:off x="6503275" y="2788445"/>
              <a:ext cx="73464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1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오펜스</a:t>
              </a:r>
              <a:endParaRPr lang="ko-KR" altLang="en-US" sz="1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31" name="TextBox 83"/>
            <p:cNvSpPr txBox="1"/>
            <p:nvPr/>
          </p:nvSpPr>
          <p:spPr>
            <a:xfrm>
              <a:off x="5929838" y="3128015"/>
              <a:ext cx="1954530" cy="3009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마왕의 성을 침략해라</a:t>
              </a:r>
              <a:r>
                <a:rPr lang="en-US" altLang="ko-KR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!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pic>
          <p:nvPicPr>
            <p:cNvPr id="38" name="Picture 5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40812" y="1705014"/>
              <a:ext cx="1022252" cy="1022252"/>
            </a:xfrm>
            <a:prstGeom prst="rect">
              <a:avLst/>
            </a:prstGeom>
            <a:noFill/>
          </p:spPr>
        </p:pic>
      </p:grpSp>
      <p:sp>
        <p:nvSpPr>
          <p:cNvPr id="39" name="TextBox 86"/>
          <p:cNvSpPr txBox="1"/>
          <p:nvPr/>
        </p:nvSpPr>
        <p:spPr>
          <a:xfrm>
            <a:off x="2730183" y="4802853"/>
            <a:ext cx="1847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  <p:sp>
        <p:nvSpPr>
          <p:cNvPr id="43" name="TextBox 89"/>
          <p:cNvSpPr txBox="1"/>
          <p:nvPr/>
        </p:nvSpPr>
        <p:spPr>
          <a:xfrm>
            <a:off x="3197649" y="4851352"/>
            <a:ext cx="5541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전략</a:t>
            </a:r>
            <a:endParaRPr lang="ko-KR" altLang="en-US" sz="1600" b="1" spc="-150"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  <p:sp>
        <p:nvSpPr>
          <p:cNvPr id="44" name="TextBox 95"/>
          <p:cNvSpPr txBox="1"/>
          <p:nvPr/>
        </p:nvSpPr>
        <p:spPr>
          <a:xfrm>
            <a:off x="2645963" y="5105292"/>
            <a:ext cx="1782021" cy="3006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다양한 기물과 전략</a:t>
            </a: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!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  <p:pic>
        <p:nvPicPr>
          <p:cNvPr id="45" name="Picture 8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0433" y="3722335"/>
            <a:ext cx="1110996" cy="1110996"/>
          </a:xfrm>
          <a:prstGeom prst="rect">
            <a:avLst/>
          </a:prstGeom>
          <a:noFill/>
        </p:spPr>
      </p:pic>
      <p:sp>
        <p:nvSpPr>
          <p:cNvPr id="48" name="TextBox 114"/>
          <p:cNvSpPr txBox="1"/>
          <p:nvPr/>
        </p:nvSpPr>
        <p:spPr>
          <a:xfrm>
            <a:off x="467544" y="332656"/>
            <a:ext cx="3013546" cy="5131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게임소개 및 특징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48064" y="3650327"/>
            <a:ext cx="1263037" cy="1263037"/>
          </a:xfrm>
          <a:prstGeom prst="rect">
            <a:avLst/>
          </a:prstGeom>
        </p:spPr>
      </p:pic>
      <p:sp>
        <p:nvSpPr>
          <p:cNvPr id="50" name="TextBox 70"/>
          <p:cNvSpPr txBox="1"/>
          <p:nvPr/>
        </p:nvSpPr>
        <p:spPr>
          <a:xfrm>
            <a:off x="5602193" y="4861949"/>
            <a:ext cx="363855" cy="339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VR</a:t>
            </a:r>
            <a:endParaRPr lang="en-US" altLang="ko-KR" sz="1600" b="1" spc="-15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  <p:sp>
        <p:nvSpPr>
          <p:cNvPr id="51" name="TextBox 83"/>
          <p:cNvSpPr txBox="1"/>
          <p:nvPr/>
        </p:nvSpPr>
        <p:spPr>
          <a:xfrm>
            <a:off x="4860032" y="5149981"/>
            <a:ext cx="2021205" cy="515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내가 직접 용사가 되어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실감나게 전투하자</a:t>
            </a: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!</a:t>
            </a:r>
            <a:endParaRPr lang="en-US" altLang="ko-KR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79512" y="698502"/>
            <a:ext cx="3456384" cy="519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장르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: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실시간 멀티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PVP,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디펜스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오펜스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VR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플랫폼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: PC</a:t>
            </a:r>
            <a:endParaRPr lang="en-US" altLang="ko-KR" sz="1400">
              <a:solidFill>
                <a:srgbClr val="272123"/>
              </a:solidFill>
              <a:latin typeface="HY강M"/>
              <a:ea typeface="HY강M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63888" y="762382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>
              <a:latin typeface="HY강M"/>
              <a:ea typeface="HY강M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9512" y="188640"/>
            <a:ext cx="3013546" cy="5184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게임소개 및 특징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-1" y="5373216"/>
            <a:ext cx="9144001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‘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나한테 왜 이래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?(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 명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)’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는 타 게임과의 차별성이 확실하다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몬스터를 격파하는 액션게임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몰려오는 적을 막는 디펜스게임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유저와 유저가 대결하는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PVP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게임들은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보편적인 장르이다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나쁘게 말하면 독창성이 없는 흔한 게임방식이다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 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하지만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‘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나한테 왜 이래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?’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는 이러한 장르를 복합 채택한 매우 독창적인 게임방식을 갖는다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4860032" y="1512957"/>
            <a:ext cx="3895186" cy="3428613"/>
            <a:chOff x="5004048" y="1628800"/>
            <a:chExt cx="3895186" cy="3428613"/>
          </a:xfrm>
        </p:grpSpPr>
        <p:sp>
          <p:nvSpPr>
            <p:cNvPr id="105" name="TextBox 104"/>
            <p:cNvSpPr txBox="1"/>
            <p:nvPr/>
          </p:nvSpPr>
          <p:spPr>
            <a:xfrm>
              <a:off x="5724128" y="1628800"/>
              <a:ext cx="243612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디펜스 플레이어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(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마왕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)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509260" y="4416406"/>
              <a:ext cx="2745105" cy="6410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&lt;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그림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2&gt; 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디펜스 플레이어</a:t>
              </a:r>
              <a:endPara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인게임 스크린샷</a:t>
              </a:r>
              <a:endPara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endParaRPr>
            </a:p>
          </p:txBody>
        </p:sp>
        <p:pic>
          <p:nvPicPr>
            <p:cNvPr id="1026" name="Picture 2" descr="C:\Users\carpk\OneDrive\Desktop\1d846e392c00a672 (2)\디펜스.pn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004048" y="2158118"/>
              <a:ext cx="3895186" cy="2182388"/>
            </a:xfrm>
            <a:prstGeom prst="rect">
              <a:avLst/>
            </a:prstGeom>
            <a:noFill/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grpSp>
        <p:nvGrpSpPr>
          <p:cNvPr id="1030" name=""/>
          <p:cNvGrpSpPr/>
          <p:nvPr/>
        </p:nvGrpSpPr>
        <p:grpSpPr>
          <a:xfrm rot="0">
            <a:off x="514406" y="1541532"/>
            <a:ext cx="3913578" cy="3400038"/>
            <a:chOff x="514406" y="1541532"/>
            <a:chExt cx="3913578" cy="3400038"/>
          </a:xfrm>
        </p:grpSpPr>
        <p:sp>
          <p:nvSpPr>
            <p:cNvPr id="103" name="TextBox 102"/>
            <p:cNvSpPr txBox="1"/>
            <p:nvPr/>
          </p:nvSpPr>
          <p:spPr>
            <a:xfrm>
              <a:off x="1222927" y="1541532"/>
              <a:ext cx="2436964" cy="3666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오펜스 플레이어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(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용사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)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971599" y="4299322"/>
              <a:ext cx="2808313" cy="642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&lt;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그림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1&gt; 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오펜스 플레이어 인게임 스크린샷</a:t>
              </a:r>
              <a:endPara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endParaRPr>
            </a:p>
          </p:txBody>
        </p:sp>
        <p:pic>
          <p:nvPicPr>
            <p:cNvPr id="102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14406" y="2060848"/>
              <a:ext cx="3913577" cy="21602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878371"/>
            <a:ext cx="7776864" cy="43508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5301208"/>
            <a:ext cx="8138667" cy="118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오펜스 플레이어의 인게임 모습이다</a:t>
            </a:r>
            <a:r>
              <a:rPr lang="en-US" altLang="ko-KR">
                <a:latin typeface="HY강B"/>
                <a:ea typeface="HY강B"/>
              </a:rPr>
              <a:t>. </a:t>
            </a:r>
            <a:r>
              <a:rPr lang="ko-KR" altLang="en-US">
                <a:latin typeface="HY강B"/>
                <a:ea typeface="HY강B"/>
              </a:rPr>
              <a:t>오펜스 플레이어는 용사를 기준으로 </a:t>
            </a:r>
            <a:endParaRPr lang="ko-KR" altLang="en-US"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>
                <a:latin typeface="HY강B"/>
                <a:ea typeface="HY강B"/>
              </a:rPr>
              <a:t>1</a:t>
            </a:r>
            <a:r>
              <a:rPr lang="ko-KR" altLang="en-US">
                <a:latin typeface="HY강B"/>
                <a:ea typeface="HY강B"/>
              </a:rPr>
              <a:t>인칭 시점으로 게임을 플레이하며 </a:t>
            </a:r>
            <a:r>
              <a:rPr lang="en-US" altLang="ko-KR">
                <a:latin typeface="HY강B"/>
                <a:ea typeface="HY강B"/>
              </a:rPr>
              <a:t>VR</a:t>
            </a:r>
            <a:r>
              <a:rPr lang="ko-KR" altLang="en-US">
                <a:latin typeface="HY강B"/>
                <a:ea typeface="HY강B"/>
              </a:rPr>
              <a:t> 컨트롤러를 사용하여 용사를 조작한다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en-US" altLang="ko-KR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  <a:latin typeface="HY강B"/>
                <a:ea typeface="HY강B"/>
              </a:rPr>
              <a:t>오펜스 플레이어 </a:t>
            </a: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UI</a:t>
            </a:r>
            <a:r>
              <a:rPr lang="ko-KR" altLang="en-US">
                <a:solidFill>
                  <a:srgbClr val="ff0000"/>
                </a:solidFill>
                <a:latin typeface="HY강B"/>
                <a:ea typeface="HY강B"/>
              </a:rPr>
              <a:t>의 좌측상단에는 용사의 체력과 스테미너가 위치하고</a:t>
            </a:r>
            <a:endParaRPr lang="ko-KR" altLang="en-US">
              <a:solidFill>
                <a:srgbClr val="ff0000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  <a:latin typeface="HY강B"/>
                <a:ea typeface="HY강B"/>
              </a:rPr>
              <a:t>하단 좌</a:t>
            </a: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HY강B"/>
                <a:ea typeface="HY강B"/>
              </a:rPr>
              <a:t>우측에는 스킬과 아이템의 상태를 표시한다</a:t>
            </a: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.</a:t>
            </a:r>
            <a:endParaRPr lang="ko-KR" altLang="en-US">
              <a:solidFill>
                <a:srgbClr val="ff0000"/>
              </a:solidFill>
              <a:latin typeface="HY강B"/>
              <a:ea typeface="HY강B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48" name="TextBox 114"/>
          <p:cNvSpPr txBox="1"/>
          <p:nvPr/>
        </p:nvSpPr>
        <p:spPr>
          <a:xfrm>
            <a:off x="179512" y="188640"/>
            <a:ext cx="3013546" cy="5184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인게임 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(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오펜스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)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5170056"/>
            <a:ext cx="9143999" cy="164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디펜스 플레이어의 인게임 모습이다</a:t>
            </a:r>
            <a:r>
              <a:rPr lang="en-US" altLang="ko-KR" sz="1700">
                <a:latin typeface="HY강B"/>
                <a:ea typeface="HY강B"/>
              </a:rPr>
              <a:t>.  </a:t>
            </a:r>
            <a:r>
              <a:rPr lang="ko-KR" altLang="en-US" sz="1700">
                <a:latin typeface="HY강B"/>
                <a:ea typeface="HY강B"/>
              </a:rPr>
              <a:t>탑뷰의 시점에서 게임을 진행하며</a:t>
            </a:r>
            <a:r>
              <a:rPr lang="en-US" altLang="ko-KR" sz="1700">
                <a:latin typeface="HY강B"/>
                <a:ea typeface="HY강B"/>
              </a:rPr>
              <a:t>,</a:t>
            </a:r>
            <a:endParaRPr lang="en-US" altLang="ko-KR" sz="1700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자신이 배치하는 기물들과 적 플레이어를</a:t>
            </a:r>
            <a:r>
              <a:rPr lang="en-US" altLang="ko-KR" sz="1700">
                <a:latin typeface="HY강B"/>
                <a:ea typeface="HY강B"/>
              </a:rPr>
              <a:t> </a:t>
            </a:r>
            <a:r>
              <a:rPr lang="ko-KR" altLang="en-US" sz="1700">
                <a:latin typeface="HY강B"/>
                <a:ea typeface="HY강B"/>
              </a:rPr>
              <a:t>한눈에 내려다 볼 수 있다</a:t>
            </a:r>
            <a:r>
              <a:rPr lang="en-US" altLang="ko-KR" sz="1700">
                <a:latin typeface="HY강B"/>
                <a:ea typeface="HY강B"/>
              </a:rPr>
              <a:t>.</a:t>
            </a:r>
            <a:r>
              <a:rPr lang="ko-KR" altLang="en-US" sz="1700">
                <a:latin typeface="HY강B"/>
                <a:ea typeface="HY강B"/>
              </a:rPr>
              <a:t> </a:t>
            </a:r>
            <a:endParaRPr lang="ko-KR" altLang="en-US" sz="1700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이는</a:t>
            </a:r>
            <a:r>
              <a:rPr lang="en-US" altLang="ko-KR" sz="1700">
                <a:latin typeface="HY강B"/>
                <a:ea typeface="HY강B"/>
              </a:rPr>
              <a:t>,</a:t>
            </a:r>
            <a:r>
              <a:rPr lang="ko-KR" altLang="en-US" sz="1700">
                <a:latin typeface="HY강B"/>
                <a:ea typeface="HY강B"/>
              </a:rPr>
              <a:t> 게임의 전체적인 흐름을 한눈에 파악할 수 있고 그로인해 자신의 기물들을</a:t>
            </a:r>
            <a:endParaRPr lang="ko-KR" altLang="en-US" sz="1700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적재적소에 배치하여 오펜스 플레이어를 전략적으로 막아 낼 수 있다</a:t>
            </a:r>
            <a:r>
              <a:rPr lang="en-US" altLang="ko-KR" sz="1700">
                <a:latin typeface="HY강B"/>
                <a:ea typeface="HY강B"/>
              </a:rPr>
              <a:t>.</a:t>
            </a:r>
            <a:endParaRPr lang="en-US" altLang="ko-KR" sz="1700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디펜스 플레이어의 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UI</a:t>
            </a: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는 기물과 재화의 개념인 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Cost</a:t>
            </a: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를 나타내며 디펜스 플레이어는 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Cost</a:t>
            </a: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를 소모하여 자신이 원하는 위치에 원하는 기물을 소환할 수 있다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.</a:t>
            </a:r>
            <a:endParaRPr lang="ko-KR" altLang="en-US" sz="1700">
              <a:solidFill>
                <a:srgbClr val="ff0000"/>
              </a:solidFill>
              <a:latin typeface="HY강B"/>
              <a:ea typeface="HY강B"/>
            </a:endParaRPr>
          </a:p>
        </p:txBody>
      </p:sp>
      <p:pic>
        <p:nvPicPr>
          <p:cNvPr id="6" name="Picture 2" descr="C:\Users\carpk\OneDrive\Desktop\Desktop\디펜스 설명O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11288" y="852125"/>
            <a:ext cx="7521423" cy="4305066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7" name="TextBox 114"/>
          <p:cNvSpPr txBox="1"/>
          <p:nvPr/>
        </p:nvSpPr>
        <p:spPr>
          <a:xfrm>
            <a:off x="179512" y="188640"/>
            <a:ext cx="3013546" cy="5184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인게임 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(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디펜스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)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427984" y="3212976"/>
            <a:ext cx="4105657" cy="277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>
                <a:latin typeface="HY강B"/>
                <a:ea typeface="HY강B"/>
              </a:rPr>
              <a:t>용사 캐릭터</a:t>
            </a:r>
            <a:endParaRPr lang="ko-KR" altLang="en-US" sz="2800" b="1">
              <a:latin typeface="HY강B"/>
              <a:ea typeface="HY강B"/>
            </a:endParaRPr>
          </a:p>
          <a:p>
            <a:pPr>
              <a:defRPr/>
            </a:pPr>
            <a:endParaRPr lang="ko-KR" altLang="en-US" sz="2800" b="1">
              <a:latin typeface="HY강B"/>
              <a:ea typeface="HY강B"/>
            </a:endParaRPr>
          </a:p>
          <a:p>
            <a:pPr>
              <a:defRPr/>
            </a:pP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·크기 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: 1.7m</a:t>
            </a:r>
            <a:endParaRPr kumimoji="1" lang="en-US" altLang="ko-KR" sz="2400">
              <a:solidFill>
                <a:srgbClr val="000000">
                  <a:alpha val="100000"/>
                </a:srgbClr>
              </a:solidFill>
              <a:latin typeface="HY강B"/>
              <a:ea typeface="HY강B"/>
            </a:endParaRPr>
          </a:p>
          <a:p>
            <a:pPr>
              <a:defRPr/>
            </a:pP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·이동속도 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: 3km</a:t>
            </a:r>
            <a:endParaRPr kumimoji="1" lang="en-US" altLang="ko-KR" sz="2400">
              <a:solidFill>
                <a:srgbClr val="000000">
                  <a:alpha val="100000"/>
                </a:srgbClr>
              </a:solidFill>
              <a:latin typeface="HY강B"/>
              <a:ea typeface="HY강B"/>
            </a:endParaRPr>
          </a:p>
          <a:p>
            <a:pPr>
              <a:defRPr/>
            </a:pP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·뛰기 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: 8km</a:t>
            </a:r>
            <a:endParaRPr kumimoji="1" lang="en-US" altLang="ko-KR" sz="2400">
              <a:solidFill>
                <a:srgbClr val="000000">
                  <a:alpha val="100000"/>
                </a:srgbClr>
              </a:solidFill>
              <a:latin typeface="HY강B"/>
              <a:ea typeface="HY강B"/>
            </a:endParaRPr>
          </a:p>
          <a:p>
            <a:pPr>
              <a:defRPr/>
            </a:pP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ㆍ애니메이션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6</a:t>
            </a: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 종</a:t>
            </a:r>
            <a:endParaRPr kumimoji="1" lang="ko-KR" altLang="en-US" sz="2400">
              <a:solidFill>
                <a:srgbClr val="000000">
                  <a:alpha val="100000"/>
                </a:srgbClr>
              </a:solidFill>
              <a:latin typeface="HY강B"/>
              <a:ea typeface="HY강B"/>
            </a:endParaRPr>
          </a:p>
          <a:p>
            <a:pPr>
              <a:defRPr/>
            </a:pP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(</a:t>
            </a: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대기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,</a:t>
            </a: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 걷기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,</a:t>
            </a: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 뛰기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,</a:t>
            </a: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 공격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,</a:t>
            </a: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 피격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)</a:t>
            </a:r>
            <a:endParaRPr kumimoji="1" lang="en-US" altLang="ko-KR" sz="2400">
              <a:solidFill>
                <a:srgbClr val="000000">
                  <a:alpha val="100000"/>
                </a:srgbClr>
              </a:solidFill>
              <a:latin typeface="HY강B"/>
              <a:ea typeface="HY강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3608" y="6111919"/>
            <a:ext cx="7704856" cy="341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700">
              <a:latin typeface="HY강M"/>
              <a:ea typeface="HY강M"/>
            </a:endParaRPr>
          </a:p>
        </p:txBody>
      </p: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256" y="6448251"/>
            <a:ext cx="2133600" cy="365125"/>
          </a:xfrm>
        </p:spPr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4101" name=""/>
          <p:cNvPicPr>
            <a:picLocks noChangeAspect="1"/>
          </p:cNvPicPr>
          <p:nvPr/>
        </p:nvPicPr>
        <p:blipFill rotWithShape="1">
          <a:blip r:embed="rId3"/>
          <a:srcRect t="9280"/>
          <a:stretch>
            <a:fillRect/>
          </a:stretch>
        </p:blipFill>
        <p:spPr>
          <a:xfrm>
            <a:off x="710952" y="387424"/>
            <a:ext cx="3356992" cy="5993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0" name="TextBox 12309"/>
          <p:cNvSpPr txBox="1"/>
          <p:nvPr/>
        </p:nvSpPr>
        <p:spPr>
          <a:xfrm>
            <a:off x="466906" y="848255"/>
            <a:ext cx="1513124" cy="1889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멍멍 기사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11" name="그림 12310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330909" y="1208723"/>
            <a:ext cx="1016176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12" name="그림 1231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129862" y="1208723"/>
            <a:ext cx="873233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13" name="그림 12312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11354" y="1208723"/>
            <a:ext cx="1041582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14" name="TextBox 12313"/>
          <p:cNvSpPr txBox="1"/>
          <p:nvPr/>
        </p:nvSpPr>
        <p:spPr>
          <a:xfrm>
            <a:off x="250928" y="2371262"/>
            <a:ext cx="1584595" cy="10051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1.2m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2km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근거리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3종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방어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바탕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15" name="TextBox 12314"/>
          <p:cNvSpPr txBox="1"/>
          <p:nvPr/>
        </p:nvSpPr>
        <p:spPr>
          <a:xfrm>
            <a:off x="3778928" y="2368274"/>
            <a:ext cx="1584595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1.3m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3km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2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2종             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16" name="TextBox 12315"/>
          <p:cNvSpPr txBox="1"/>
          <p:nvPr/>
        </p:nvSpPr>
        <p:spPr>
          <a:xfrm>
            <a:off x="3923433" y="921299"/>
            <a:ext cx="1511561" cy="1815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원숭이 투척병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17" name="그림 1231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5711276" y="1208723"/>
            <a:ext cx="1020921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18" name="그림 12317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7367286" y="1208723"/>
            <a:ext cx="1020921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19" name="TextBox 12318"/>
          <p:cNvSpPr txBox="1"/>
          <p:nvPr/>
        </p:nvSpPr>
        <p:spPr>
          <a:xfrm>
            <a:off x="7308546" y="921299"/>
            <a:ext cx="1511561" cy="1815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레드드레곤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0" name="TextBox 12319"/>
          <p:cNvSpPr txBox="1"/>
          <p:nvPr/>
        </p:nvSpPr>
        <p:spPr>
          <a:xfrm>
            <a:off x="5939871" y="848255"/>
            <a:ext cx="1511561" cy="15879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골렘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4" name="TextBox 12323"/>
          <p:cNvSpPr txBox="1"/>
          <p:nvPr/>
        </p:nvSpPr>
        <p:spPr>
          <a:xfrm>
            <a:off x="2196399" y="893899"/>
            <a:ext cx="1295481" cy="3748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토깽이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5" name="TextBox 12324"/>
          <p:cNvSpPr txBox="1"/>
          <p:nvPr/>
        </p:nvSpPr>
        <p:spPr>
          <a:xfrm>
            <a:off x="2051445" y="2368274"/>
            <a:ext cx="1584595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1m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1km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2종             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6" name="TextBox 12325"/>
          <p:cNvSpPr txBox="1"/>
          <p:nvPr/>
        </p:nvSpPr>
        <p:spPr>
          <a:xfrm>
            <a:off x="5434995" y="2368274"/>
            <a:ext cx="1584595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5m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2km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근거리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4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3종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방어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바탕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7" name="TextBox 12326"/>
          <p:cNvSpPr txBox="1"/>
          <p:nvPr/>
        </p:nvSpPr>
        <p:spPr>
          <a:xfrm>
            <a:off x="6948118" y="2368274"/>
            <a:ext cx="1837034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4m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4km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근거리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10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2종                   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8" name="TextBox 12327"/>
          <p:cNvSpPr txBox="1"/>
          <p:nvPr/>
        </p:nvSpPr>
        <p:spPr>
          <a:xfrm>
            <a:off x="466906" y="476672"/>
            <a:ext cx="3013573" cy="314398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디펜스 플레이어 기물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몬스터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lang="ko-KR" altLang="en-US" sz="1500" b="1">
              <a:solidFill>
                <a:srgbClr val="f2f2f2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9" name="TextBox 12328"/>
          <p:cNvSpPr txBox="1"/>
          <p:nvPr/>
        </p:nvSpPr>
        <p:spPr>
          <a:xfrm>
            <a:off x="466906" y="3560457"/>
            <a:ext cx="3013573" cy="319145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디펜스 플레이어 기물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기물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 스킬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lang="ko-KR" altLang="en-US" sz="1500" b="1">
              <a:solidFill>
                <a:srgbClr val="f2f2f2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30" name="TextBox 12329"/>
          <p:cNvSpPr txBox="1"/>
          <p:nvPr/>
        </p:nvSpPr>
        <p:spPr>
          <a:xfrm>
            <a:off x="466906" y="3952644"/>
            <a:ext cx="1368618" cy="5462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이동 방해 벽 	</a:t>
            </a:r>
            <a:endParaRPr kumimoji="1" lang="ko-KR" altLang="en-US" sz="15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31" name="그림 12330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11355" y="4240070"/>
            <a:ext cx="1020921" cy="1152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32" name="TextBox 12331"/>
          <p:cNvSpPr txBox="1"/>
          <p:nvPr/>
        </p:nvSpPr>
        <p:spPr>
          <a:xfrm>
            <a:off x="2465867" y="3879602"/>
            <a:ext cx="1224168" cy="3954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메테오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	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33" name="TextBox 12332"/>
          <p:cNvSpPr txBox="1"/>
          <p:nvPr/>
        </p:nvSpPr>
        <p:spPr>
          <a:xfrm>
            <a:off x="6155849" y="3879601"/>
            <a:ext cx="1584595" cy="15832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변이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34" name="TextBox 12333"/>
          <p:cNvSpPr txBox="1"/>
          <p:nvPr/>
        </p:nvSpPr>
        <p:spPr>
          <a:xfrm>
            <a:off x="4283859" y="3947898"/>
            <a:ext cx="431898" cy="1229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힐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35" name="그림 1233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80957" y="4238506"/>
            <a:ext cx="1017637" cy="12020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36" name="그림 12335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3923434" y="4238506"/>
            <a:ext cx="1079662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40" name="그림 12339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5939871" y="4238506"/>
            <a:ext cx="960618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41" name="TextBox 12340"/>
          <p:cNvSpPr txBox="1"/>
          <p:nvPr/>
        </p:nvSpPr>
        <p:spPr>
          <a:xfrm>
            <a:off x="179512" y="5507268"/>
            <a:ext cx="1582976" cy="820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범위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5m(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클릭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)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부서지기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42" name="TextBox 12341"/>
          <p:cNvSpPr txBox="1"/>
          <p:nvPr/>
        </p:nvSpPr>
        <p:spPr>
          <a:xfrm>
            <a:off x="1906995" y="5507268"/>
            <a:ext cx="1584595" cy="8225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범위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3X3(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클릭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)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마법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3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43" name="TextBox 12342"/>
          <p:cNvSpPr txBox="1"/>
          <p:nvPr/>
        </p:nvSpPr>
        <p:spPr>
          <a:xfrm>
            <a:off x="3707512" y="5507268"/>
            <a:ext cx="1584595" cy="6415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범위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2x2(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클릭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)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마법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지원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4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44" name="TextBox 12343"/>
          <p:cNvSpPr txBox="1"/>
          <p:nvPr/>
        </p:nvSpPr>
        <p:spPr>
          <a:xfrm>
            <a:off x="5579500" y="5507268"/>
            <a:ext cx="1729045" cy="8177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마법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방해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5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스킬 맞은 용사 변이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36354" y="494165"/>
            <a:ext cx="3241183" cy="2969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>
                <a:solidFill>
                  <a:srgbClr val="272123">
                    <a:alpha val="100000"/>
                  </a:srgbClr>
                </a:solidFill>
                <a:latin typeface="HY강M"/>
                <a:ea typeface="HY강M"/>
              </a:rPr>
              <a:t>* </a:t>
            </a:r>
            <a:r>
              <a:rPr kumimoji="1" lang="ko-KR" altLang="en-US" sz="1400">
                <a:solidFill>
                  <a:srgbClr val="272123">
                    <a:alpha val="100000"/>
                  </a:srgbClr>
                </a:solidFill>
                <a:latin typeface="HY강M"/>
                <a:ea typeface="HY강M"/>
              </a:rPr>
              <a:t>이미지 및 모델들은 추후 변경</a:t>
            </a:r>
            <a:endParaRPr kumimoji="1" lang="ko-KR" altLang="en-US" sz="1400">
              <a:solidFill>
                <a:srgbClr val="272123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4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256" y="6448251"/>
            <a:ext cx="2133600" cy="365125"/>
          </a:xfrm>
        </p:spPr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 sz="2000" b="1"/>
              <a:pPr lvl="0">
                <a:defRPr/>
              </a:pPr>
              <a:t>9</a:t>
            </a:fld>
            <a:endParaRPr lang="en-US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Words>1272</ep:Words>
  <ep:PresentationFormat>화면 슬라이드 쇼(4:3)</ep:PresentationFormat>
  <ep:Paragraphs>473</ep:Paragraphs>
  <ep:Slides>23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2013-09-05T09:43:46.000</dcterms:created>
  <dc:creator>hp</dc:creator>
  <cp:lastModifiedBy>carpk</cp:lastModifiedBy>
  <dcterms:modified xsi:type="dcterms:W3CDTF">2021-01-16T08:15:58.891</dcterms:modified>
  <cp:revision>350</cp:revision>
  <dc:title>PowerPoint 프레젠테이션</dc:title>
  <cp:version>1000.0000.01</cp:version>
</cp:coreProperties>
</file>