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80" r:id="rId5"/>
    <p:sldId id="258" r:id="rId6"/>
    <p:sldId id="259" r:id="rId7"/>
    <p:sldId id="275" r:id="rId8"/>
    <p:sldId id="270" r:id="rId9"/>
    <p:sldId id="261" r:id="rId10"/>
    <p:sldId id="269" r:id="rId11"/>
    <p:sldId id="263" r:id="rId12"/>
    <p:sldId id="266" r:id="rId13"/>
    <p:sldId id="262" r:id="rId14"/>
    <p:sldId id="271" r:id="rId15"/>
    <p:sldId id="276" r:id="rId16"/>
    <p:sldId id="272" r:id="rId17"/>
    <p:sldId id="277" r:id="rId18"/>
    <p:sldId id="265" r:id="rId19"/>
    <p:sldId id="278" r:id="rId20"/>
    <p:sldId id="264" r:id="rId21"/>
    <p:sldId id="279" r:id="rId22"/>
    <p:sldId id="268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930" y="-42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6E97-66FA-498E-BBF5-607A55246D3B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E155-B970-45DE-8100-EEEE60605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33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6E97-66FA-498E-BBF5-607A55246D3B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E155-B970-45DE-8100-EEEE60605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734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6E97-66FA-498E-BBF5-607A55246D3B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E155-B970-45DE-8100-EEEE60605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809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6E97-66FA-498E-BBF5-607A55246D3B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E155-B970-45DE-8100-EEEE60605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797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6E97-66FA-498E-BBF5-607A55246D3B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E155-B970-45DE-8100-EEEE60605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536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6E97-66FA-498E-BBF5-607A55246D3B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E155-B970-45DE-8100-EEEE60605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946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6E97-66FA-498E-BBF5-607A55246D3B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E155-B970-45DE-8100-EEEE60605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271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6E97-66FA-498E-BBF5-607A55246D3B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E155-B970-45DE-8100-EEEE60605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472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6E97-66FA-498E-BBF5-607A55246D3B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E155-B970-45DE-8100-EEEE60605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350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6E97-66FA-498E-BBF5-607A55246D3B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E155-B970-45DE-8100-EEEE60605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2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6E97-66FA-498E-BBF5-607A55246D3B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E155-B970-45DE-8100-EEEE60605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75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44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56E97-66FA-498E-BBF5-607A55246D3B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0E155-B970-45DE-8100-EEEE60605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277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.naver.com/search.naver?sm=top_hty&amp;fbm=1&amp;ie=utf8&amp;query=%EB%B8%8C%EB%A1%A4%EC%8A%A4%ED%83%80%EC%A6%88" TargetMode="External"/><Relationship Id="rId2" Type="http://schemas.openxmlformats.org/officeDocument/2006/relationships/hyperlink" Target="https://blog.naver.com/yangwona/90165665317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upercell.helpshift.com/a/brawl-stars/?s=connection-performance&amp;f=minimum-device-requirements-android&amp;l=ko&amp;p=web" TargetMode="External"/><Relationship Id="rId5" Type="http://schemas.openxmlformats.org/officeDocument/2006/relationships/hyperlink" Target="https://hsj8404.tistory.com/671" TargetMode="External"/><Relationship Id="rId4" Type="http://schemas.openxmlformats.org/officeDocument/2006/relationships/hyperlink" Target="http://cyphers.nexon.com/cyphers/article/magazine/topic/10930132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844824"/>
            <a:ext cx="9144000" cy="1470025"/>
          </a:xfrm>
        </p:spPr>
        <p:txBody>
          <a:bodyPr>
            <a:normAutofit/>
          </a:bodyPr>
          <a:lstStyle/>
          <a:p>
            <a:r>
              <a:rPr lang="en-US" altLang="ko-KR" sz="8000" spc="-300" dirty="0" smtClean="0">
                <a:latin typeface="양재깨비체B" panose="02020603020101020101" pitchFamily="18" charset="-127"/>
                <a:ea typeface="양재깨비체B" panose="02020603020101020101" pitchFamily="18" charset="-127"/>
              </a:rPr>
              <a:t>God of Dodgeball</a:t>
            </a:r>
            <a:endParaRPr lang="ko-KR" altLang="en-US" sz="8000" spc="-300" dirty="0">
              <a:latin typeface="양재깨비체B" panose="02020603020101020101" pitchFamily="18" charset="-127"/>
              <a:ea typeface="양재깨비체B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156176" y="5949280"/>
            <a:ext cx="2840360" cy="864096"/>
          </a:xfrm>
        </p:spPr>
        <p:txBody>
          <a:bodyPr>
            <a:normAutofit/>
          </a:bodyPr>
          <a:lstStyle/>
          <a:p>
            <a:pPr algn="r"/>
            <a:r>
              <a:rPr lang="en-US" altLang="ko-KR" sz="18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2017184046</a:t>
            </a:r>
          </a:p>
          <a:p>
            <a:pPr algn="r"/>
            <a:r>
              <a:rPr lang="ko-KR" altLang="en-US" sz="18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최준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영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23284"/>
              </p:ext>
            </p:extLst>
          </p:nvPr>
        </p:nvGraphicFramePr>
        <p:xfrm>
          <a:off x="107504" y="116632"/>
          <a:ext cx="720080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201"/>
                <a:gridCol w="1423023"/>
                <a:gridCol w="875631"/>
                <a:gridCol w="1356617"/>
                <a:gridCol w="1057382"/>
                <a:gridCol w="1894947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분반</a:t>
                      </a:r>
                      <a:endParaRPr lang="ko-KR" altLang="en-US" sz="1600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학번</a:t>
                      </a:r>
                      <a:endParaRPr lang="ko-KR" altLang="en-US" sz="1600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600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과제</a:t>
                      </a:r>
                      <a:endParaRPr lang="ko-KR" altLang="en-US" sz="1600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제출일</a:t>
                      </a:r>
                      <a:endParaRPr lang="ko-KR" altLang="en-US" sz="1600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연락처</a:t>
                      </a:r>
                      <a:endParaRPr lang="ko-KR" altLang="en-US" sz="1600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03</a:t>
                      </a:r>
                      <a:endParaRPr lang="ko-KR" altLang="en-US" sz="1600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2017184046</a:t>
                      </a:r>
                      <a:endParaRPr lang="ko-KR" altLang="en-US" sz="1600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최준영</a:t>
                      </a:r>
                      <a:endParaRPr lang="ko-KR" altLang="en-US" sz="1600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기말</a:t>
                      </a:r>
                      <a:r>
                        <a:rPr lang="en-US" altLang="ko-KR" sz="16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6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제안서</a:t>
                      </a:r>
                      <a:endParaRPr lang="ko-KR" altLang="en-US" sz="1600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200625</a:t>
                      </a:r>
                      <a:endParaRPr lang="ko-KR" altLang="en-US" sz="1600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010-3630-0805</a:t>
                      </a:r>
                      <a:endParaRPr lang="ko-KR" altLang="en-US" sz="1600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462488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컨트롤의 재미에 중점을 둔 </a:t>
            </a:r>
            <a:r>
              <a:rPr lang="ko-KR" altLang="en-US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모바일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피구게임으로</a:t>
            </a:r>
            <a:endParaRPr lang="en-US" altLang="ko-KR" dirty="0" smtClean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테크노스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재팬의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슈퍼돗지볼을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모티브 했습니다</a:t>
            </a: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616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07504" y="113579"/>
            <a:ext cx="1113034" cy="1222875"/>
            <a:chOff x="810555" y="2331190"/>
            <a:chExt cx="1113034" cy="1222875"/>
          </a:xfrm>
        </p:grpSpPr>
        <p:sp>
          <p:nvSpPr>
            <p:cNvPr id="14" name="TextBox 13"/>
            <p:cNvSpPr txBox="1"/>
            <p:nvPr/>
          </p:nvSpPr>
          <p:spPr>
            <a:xfrm>
              <a:off x="810555" y="2331190"/>
              <a:ext cx="58541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4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54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58885" y="2751745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2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1395972" y="2553791"/>
              <a:ext cx="0" cy="49911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892538" y="3184733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스테이지</a:t>
              </a:r>
              <a:endParaRPr lang="en-US" altLang="ko-KR" spc="-15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099" name="Picture 3" descr="C:\Users\carpk\OneDrive\Desktop\KakaoTalk_20200627_01592589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55" y="1635485"/>
            <a:ext cx="2789205" cy="441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81418" y="1700807"/>
            <a:ext cx="497764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God of Dodgeball 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은 스토리모드나 이벤트 </a:t>
            </a:r>
            <a:endParaRPr lang="en-US" altLang="ko-KR" dirty="0" smtClean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스테이지 등 </a:t>
            </a: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Player VS Environment (PVE) </a:t>
            </a:r>
          </a:p>
          <a:p>
            <a:pPr>
              <a:lnSpc>
                <a:spcPct val="200000"/>
              </a:lnSpc>
            </a:pPr>
            <a:r>
              <a:rPr lang="ko-KR" altLang="en-US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컨텐츠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또한 존재합니다</a:t>
            </a: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하지만 </a:t>
            </a:r>
            <a:endParaRPr lang="en-US" altLang="ko-KR" dirty="0" smtClean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God Of Dodgeball 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는 </a:t>
            </a: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PVP 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위주의 게임이기 </a:t>
            </a:r>
            <a:endParaRPr lang="en-US" altLang="ko-KR" dirty="0" smtClean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때문에 </a:t>
            </a: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PVE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에서의 허들은 높지 </a:t>
            </a:r>
            <a:r>
              <a:rPr lang="ko-KR" altLang="en-US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않은편으로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endParaRPr lang="en-US" altLang="ko-KR" dirty="0" smtClean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설정했으며</a:t>
            </a: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PVP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에서의 활약을 위한 아이템을 </a:t>
            </a:r>
            <a:endParaRPr lang="en-US" altLang="ko-KR" dirty="0" smtClean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파밍하는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컨텐츠로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자리하고있습니다</a:t>
            </a: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96502" y="6040658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본인 게임 </a:t>
            </a:r>
            <a:r>
              <a:rPr lang="ko-KR" altLang="en-US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캡쳐</a:t>
            </a:r>
            <a:endParaRPr lang="en-US" altLang="ko-KR" dirty="0" smtClean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&lt;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자체제</a:t>
            </a:r>
            <a:r>
              <a:rPr lang="ko-KR" altLang="en-US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작</a:t>
            </a: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&gt;</a:t>
            </a:r>
            <a:endParaRPr lang="ko-KR" altLang="en-US" dirty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148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07504" y="113579"/>
            <a:ext cx="1387148" cy="1222875"/>
            <a:chOff x="810555" y="2331190"/>
            <a:chExt cx="1387148" cy="1222875"/>
          </a:xfrm>
        </p:grpSpPr>
        <p:sp>
          <p:nvSpPr>
            <p:cNvPr id="14" name="TextBox 13"/>
            <p:cNvSpPr txBox="1"/>
            <p:nvPr/>
          </p:nvSpPr>
          <p:spPr>
            <a:xfrm>
              <a:off x="810555" y="2331190"/>
              <a:ext cx="58541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4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54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58885" y="2751745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2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1395972" y="2553791"/>
              <a:ext cx="0" cy="49911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892538" y="3184733"/>
              <a:ext cx="13051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게임 플레이</a:t>
              </a:r>
              <a:endParaRPr lang="en-US" altLang="ko-KR" spc="-15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" name="왼쪽/오른쪽/위쪽/아래쪽 화살표 10"/>
          <p:cNvSpPr/>
          <p:nvPr/>
        </p:nvSpPr>
        <p:spPr>
          <a:xfrm>
            <a:off x="5945650" y="3673124"/>
            <a:ext cx="571504" cy="571504"/>
          </a:xfrm>
          <a:prstGeom prst="quad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299401" y="1787003"/>
            <a:ext cx="346009" cy="2635501"/>
            <a:chOff x="922064" y="2251692"/>
            <a:chExt cx="288039" cy="2571210"/>
          </a:xfrm>
        </p:grpSpPr>
        <p:sp>
          <p:nvSpPr>
            <p:cNvPr id="24" name="직사각형 23"/>
            <p:cNvSpPr/>
            <p:nvPr/>
          </p:nvSpPr>
          <p:spPr>
            <a:xfrm>
              <a:off x="922070" y="2251692"/>
              <a:ext cx="288033" cy="230275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922064" y="2481966"/>
              <a:ext cx="288032" cy="2340936"/>
            </a:xfrm>
            <a:prstGeom prst="rect">
              <a:avLst/>
            </a:prstGeom>
            <a:gradFill>
              <a:gsLst>
                <a:gs pos="0">
                  <a:srgbClr val="FFC000"/>
                </a:gs>
                <a:gs pos="20000">
                  <a:srgbClr val="FF0000"/>
                </a:gs>
                <a:gs pos="100000">
                  <a:srgbClr val="FF0000"/>
                </a:gs>
              </a:gsLst>
              <a:lin ang="5400000" scaled="0"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>
                  <a:solidFill>
                    <a:schemeClr val="bg1"/>
                  </a:solidFill>
                </a:ln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05514" y="4727817"/>
            <a:ext cx="58549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공을 </a:t>
            </a:r>
            <a:r>
              <a:rPr lang="ko-KR" altLang="en-US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잡고있을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시의 인터페이스 입니다</a:t>
            </a: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우측에서는</a:t>
            </a:r>
            <a:endParaRPr lang="en-US" altLang="ko-KR" dirty="0" smtClean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캐릭터의 움직임을 제어하며 좌측에서는 공격</a:t>
            </a: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패스</a:t>
            </a: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페인트 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같은 동작을 사용할 수 있습니다</a:t>
            </a: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  <a:r>
              <a:rPr lang="ko-KR" altLang="en-US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공격시에는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가상스틱을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드래그하는 쪽으로 공을 던집니다</a:t>
            </a: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공격 버튼을 꾹 누를 시 공격게이지가 나타나며 </a:t>
            </a:r>
            <a:r>
              <a:rPr lang="ko-KR" altLang="en-US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최상단일때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공격버튼에서 </a:t>
            </a:r>
            <a:r>
              <a:rPr lang="ko-KR" altLang="en-US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손을때면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마구가 발동됩니다</a:t>
            </a: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2373750" y="2172926"/>
            <a:ext cx="4643470" cy="2214578"/>
            <a:chOff x="2285984" y="2297392"/>
            <a:chExt cx="4643470" cy="2214578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2285984" y="2297392"/>
              <a:ext cx="4643470" cy="221457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3212752" y="3717032"/>
              <a:ext cx="495152" cy="4951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atin typeface="맑은 고딕" pitchFamily="50" charset="-127"/>
                  <a:ea typeface="맑은 고딕" pitchFamily="50" charset="-127"/>
                </a:rPr>
                <a:t>패스</a:t>
              </a:r>
              <a:endParaRPr lang="ko-KR" altLang="en-US" sz="10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5786446" y="3726152"/>
              <a:ext cx="714380" cy="714380"/>
            </a:xfrm>
            <a:prstGeom prst="ellipse">
              <a:avLst/>
            </a:prstGeom>
            <a:solidFill>
              <a:schemeClr val="bg1">
                <a:lumMod val="75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2708696" y="4005064"/>
              <a:ext cx="495152" cy="4951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atin typeface="맑은 고딕" pitchFamily="50" charset="-127"/>
                  <a:ea typeface="맑은 고딕" pitchFamily="50" charset="-127"/>
                </a:rPr>
                <a:t>페이크</a:t>
              </a:r>
              <a:endParaRPr lang="ko-KR" altLang="en-US" sz="10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위쪽/아래쪽 화살표 25"/>
            <p:cNvSpPr/>
            <p:nvPr/>
          </p:nvSpPr>
          <p:spPr>
            <a:xfrm>
              <a:off x="2627784" y="3004362"/>
              <a:ext cx="500066" cy="928694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힘</a:t>
              </a:r>
              <a:endPara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2412078" y="3717032"/>
              <a:ext cx="495152" cy="4951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atin typeface="맑은 고딕" pitchFamily="50" charset="-127"/>
                  <a:ea typeface="맑은 고딕" pitchFamily="50" charset="-127"/>
                </a:rPr>
                <a:t>공</a:t>
              </a:r>
              <a:r>
                <a:rPr lang="ko-KR" altLang="en-US" sz="1000" b="1" dirty="0">
                  <a:latin typeface="맑은 고딕" pitchFamily="50" charset="-127"/>
                  <a:ea typeface="맑은 고딕" pitchFamily="50" charset="-127"/>
                </a:rPr>
                <a:t>격</a:t>
              </a:r>
            </a:p>
          </p:txBody>
        </p:sp>
        <p:sp>
          <p:nvSpPr>
            <p:cNvPr id="31" name="왼쪽/오른쪽/위쪽/아래쪽 화살표 30"/>
            <p:cNvSpPr/>
            <p:nvPr/>
          </p:nvSpPr>
          <p:spPr>
            <a:xfrm>
              <a:off x="5872704" y="3797590"/>
              <a:ext cx="571504" cy="571504"/>
            </a:xfrm>
            <a:prstGeom prst="quad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5" name="직선 연결선 4"/>
          <p:cNvCxnSpPr>
            <a:stCxn id="10" idx="0"/>
            <a:endCxn id="10" idx="2"/>
          </p:cNvCxnSpPr>
          <p:nvPr/>
        </p:nvCxnSpPr>
        <p:spPr>
          <a:xfrm>
            <a:off x="4695485" y="2172926"/>
            <a:ext cx="0" cy="221457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자유형 31"/>
          <p:cNvSpPr/>
          <p:nvPr/>
        </p:nvSpPr>
        <p:spPr>
          <a:xfrm>
            <a:off x="1851454" y="2599844"/>
            <a:ext cx="1023579" cy="754040"/>
          </a:xfrm>
          <a:custGeom>
            <a:avLst/>
            <a:gdLst>
              <a:gd name="connsiteX0" fmla="*/ 1520327 w 1520327"/>
              <a:gd name="connsiteY0" fmla="*/ 754040 h 754040"/>
              <a:gd name="connsiteX1" fmla="*/ 716096 w 1520327"/>
              <a:gd name="connsiteY1" fmla="*/ 59977 h 754040"/>
              <a:gd name="connsiteX2" fmla="*/ 0 w 1520327"/>
              <a:gd name="connsiteY2" fmla="*/ 82011 h 754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0327" h="754040">
                <a:moveTo>
                  <a:pt x="1520327" y="754040"/>
                </a:moveTo>
                <a:cubicBezTo>
                  <a:pt x="1244905" y="463011"/>
                  <a:pt x="969484" y="171982"/>
                  <a:pt x="716096" y="59977"/>
                </a:cubicBezTo>
                <a:cubicBezTo>
                  <a:pt x="462708" y="-52028"/>
                  <a:pt x="231354" y="14991"/>
                  <a:pt x="0" y="82011"/>
                </a:cubicBezTo>
              </a:path>
            </a:pathLst>
          </a:custGeom>
          <a:noFill/>
          <a:ln w="63500">
            <a:solidFill>
              <a:schemeClr val="bg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31402" y="3353884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자동조준 시스템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26076" y="1772816"/>
            <a:ext cx="2083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공</a:t>
            </a:r>
            <a:r>
              <a: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격</a:t>
            </a:r>
            <a:r>
              <a:rPr lang="ko-KR" altLang="en-US" sz="2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인터페이스</a:t>
            </a:r>
            <a:endParaRPr lang="ko-KR" altLang="en-US" sz="2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32391" y="4727817"/>
            <a:ext cx="2428870" cy="181588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옵션</a:t>
            </a:r>
            <a:endParaRPr lang="en-US" altLang="ko-KR" sz="1600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자동조준</a:t>
            </a:r>
            <a:endParaRPr lang="en-US" altLang="ko-KR" sz="1600" dirty="0" smtClean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6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사용 시 가장 가까이 있는</a:t>
            </a:r>
            <a:endParaRPr lang="en-US" altLang="ko-KR" sz="1600" dirty="0" smtClean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6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상대방에게 공을 던집니다</a:t>
            </a:r>
            <a:r>
              <a:rPr lang="en-US" altLang="ko-KR" sz="16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가상패드 반전</a:t>
            </a:r>
            <a:endParaRPr lang="en-US" altLang="ko-KR" sz="1600" dirty="0" smtClean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6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가상 </a:t>
            </a:r>
            <a:r>
              <a:rPr lang="ko-KR" altLang="en-US" sz="1600" dirty="0" err="1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스틱과</a:t>
            </a:r>
            <a:r>
              <a:rPr lang="ko-KR" altLang="en-US" sz="16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가상 버튼의</a:t>
            </a:r>
            <a:endParaRPr lang="en-US" altLang="ko-KR" sz="1600" dirty="0" smtClean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6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위치를 바꿉니다</a:t>
            </a:r>
            <a:r>
              <a:rPr lang="en-US" altLang="ko-KR" sz="16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382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07504" y="113579"/>
            <a:ext cx="1387148" cy="1222875"/>
            <a:chOff x="810555" y="2331190"/>
            <a:chExt cx="1387148" cy="1222875"/>
          </a:xfrm>
        </p:grpSpPr>
        <p:sp>
          <p:nvSpPr>
            <p:cNvPr id="14" name="TextBox 13"/>
            <p:cNvSpPr txBox="1"/>
            <p:nvPr/>
          </p:nvSpPr>
          <p:spPr>
            <a:xfrm>
              <a:off x="810555" y="2331190"/>
              <a:ext cx="58541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4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54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58885" y="2751745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2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1395972" y="2553791"/>
              <a:ext cx="0" cy="49911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892538" y="3184733"/>
              <a:ext cx="13051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게임 플레이</a:t>
              </a:r>
              <a:endParaRPr lang="en-US" altLang="ko-KR" spc="-15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110770"/>
              </p:ext>
            </p:extLst>
          </p:nvPr>
        </p:nvGraphicFramePr>
        <p:xfrm>
          <a:off x="461264" y="1628800"/>
          <a:ext cx="6096000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하이리스크</a:t>
                      </a:r>
                      <a:r>
                        <a:rPr lang="ko-KR" altLang="en-US" b="1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 </a:t>
                      </a:r>
                      <a:r>
                        <a:rPr lang="ko-KR" altLang="en-US" b="1" dirty="0" err="1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하이리턴</a:t>
                      </a:r>
                      <a:endParaRPr lang="ko-KR" altLang="en-US" b="1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로우리스크</a:t>
                      </a:r>
                      <a:r>
                        <a:rPr lang="ko-KR" altLang="en-US" b="1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 </a:t>
                      </a:r>
                      <a:r>
                        <a:rPr lang="ko-KR" altLang="en-US" b="1" dirty="0" err="1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로우리턴</a:t>
                      </a:r>
                      <a:endParaRPr lang="ko-KR" altLang="en-US" b="1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chemeClr val="bg1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잡기 </a:t>
                      </a:r>
                      <a:r>
                        <a:rPr lang="en-US" altLang="ko-KR" b="0" dirty="0" smtClean="0">
                          <a:solidFill>
                            <a:schemeClr val="bg1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: </a:t>
                      </a:r>
                      <a:r>
                        <a:rPr lang="ko-KR" altLang="en-US" b="0" dirty="0" smtClean="0">
                          <a:solidFill>
                            <a:schemeClr val="bg1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공이 날라오는 타이밍에 맞춰 잡기버튼을 터치 시 체력소모 없이 공을 잡을 수 있습니다</a:t>
                      </a:r>
                      <a:r>
                        <a:rPr lang="en-US" altLang="ko-KR" b="0" dirty="0" smtClean="0">
                          <a:solidFill>
                            <a:schemeClr val="bg1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. </a:t>
                      </a:r>
                      <a:r>
                        <a:rPr lang="ko-KR" altLang="en-US" b="0" dirty="0" smtClean="0">
                          <a:solidFill>
                            <a:schemeClr val="bg1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하지만 타이밍에 어긋날 시 체력을 소모하며 공을 놓치게 됩니다</a:t>
                      </a:r>
                      <a:r>
                        <a:rPr lang="en-US" altLang="ko-KR" b="0" dirty="0" smtClean="0">
                          <a:solidFill>
                            <a:schemeClr val="bg1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b="0" dirty="0" smtClean="0">
                          <a:solidFill>
                            <a:schemeClr val="bg1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숙이기 </a:t>
                      </a:r>
                      <a:r>
                        <a:rPr lang="en-US" altLang="ko-KR" b="0" dirty="0" smtClean="0">
                          <a:solidFill>
                            <a:schemeClr val="bg1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: </a:t>
                      </a:r>
                      <a:r>
                        <a:rPr lang="ko-KR" altLang="en-US" b="0" dirty="0" err="1" smtClean="0">
                          <a:solidFill>
                            <a:schemeClr val="bg1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대쉬</a:t>
                      </a:r>
                      <a:r>
                        <a:rPr lang="ko-KR" altLang="en-US" b="0" dirty="0" smtClean="0">
                          <a:solidFill>
                            <a:schemeClr val="bg1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 중 숙이기 버튼을 사용 시 슬라이딩 하며 공의 완전 회피가 가능합니다</a:t>
                      </a:r>
                      <a:r>
                        <a:rPr lang="en-US" altLang="ko-KR" b="0" dirty="0" smtClean="0">
                          <a:solidFill>
                            <a:schemeClr val="bg1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. </a:t>
                      </a:r>
                      <a:r>
                        <a:rPr lang="ko-KR" altLang="en-US" b="0" dirty="0" smtClean="0">
                          <a:solidFill>
                            <a:schemeClr val="bg1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하지만 </a:t>
                      </a:r>
                      <a:r>
                        <a:rPr lang="ko-KR" altLang="en-US" b="0" dirty="0" err="1" smtClean="0">
                          <a:solidFill>
                            <a:schemeClr val="bg1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후딜레이가</a:t>
                      </a:r>
                      <a:r>
                        <a:rPr lang="ko-KR" altLang="en-US" b="0" dirty="0" smtClean="0">
                          <a:solidFill>
                            <a:schemeClr val="bg1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 길어 이때 공에 맞을 위험에 노출됩니다</a:t>
                      </a:r>
                      <a:r>
                        <a:rPr lang="en-US" altLang="ko-KR" b="0" dirty="0" smtClean="0">
                          <a:solidFill>
                            <a:schemeClr val="bg1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. (</a:t>
                      </a:r>
                      <a:r>
                        <a:rPr lang="ko-KR" altLang="en-US" b="0" dirty="0" smtClean="0">
                          <a:solidFill>
                            <a:schemeClr val="bg1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상대방의 페인트에 슬라이딩을 한다면 낭패를 볼 수 있습니다</a:t>
                      </a:r>
                      <a:r>
                        <a:rPr lang="en-US" altLang="ko-KR" b="0" dirty="0" smtClean="0">
                          <a:solidFill>
                            <a:schemeClr val="bg1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.)</a:t>
                      </a:r>
                    </a:p>
                    <a:p>
                      <a:pPr latinLnBrk="1"/>
                      <a:endParaRPr lang="ko-KR" altLang="en-US" b="0" dirty="0">
                        <a:solidFill>
                          <a:schemeClr val="bg1"/>
                        </a:solidFill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chemeClr val="bg1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숙이기 </a:t>
                      </a:r>
                      <a:r>
                        <a:rPr lang="en-US" altLang="ko-KR" b="0" dirty="0" smtClean="0">
                          <a:solidFill>
                            <a:schemeClr val="bg1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: </a:t>
                      </a:r>
                      <a:r>
                        <a:rPr lang="ko-KR" altLang="en-US" b="0" dirty="0" smtClean="0">
                          <a:solidFill>
                            <a:schemeClr val="bg1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공이 </a:t>
                      </a:r>
                      <a:r>
                        <a:rPr lang="ko-KR" altLang="en-US" b="0" dirty="0" err="1" smtClean="0">
                          <a:solidFill>
                            <a:schemeClr val="bg1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날라올때</a:t>
                      </a:r>
                      <a:r>
                        <a:rPr lang="ko-KR" altLang="en-US" b="0" dirty="0" smtClean="0">
                          <a:solidFill>
                            <a:schemeClr val="bg1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 숙이기 버튼을 꾹 터치하면 캐릭터가 몸을 숙이며 조금의 체력을 소모하고 공의 회피가 가능합니다</a:t>
                      </a:r>
                      <a:r>
                        <a:rPr lang="en-US" altLang="ko-KR" b="0" dirty="0" smtClean="0">
                          <a:solidFill>
                            <a:schemeClr val="bg1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.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3765444" y="3333599"/>
            <a:ext cx="4891083" cy="3057021"/>
            <a:chOff x="3641637" y="3333599"/>
            <a:chExt cx="4891083" cy="3057021"/>
          </a:xfrm>
        </p:grpSpPr>
        <p:grpSp>
          <p:nvGrpSpPr>
            <p:cNvPr id="3" name="그룹 2"/>
            <p:cNvGrpSpPr/>
            <p:nvPr/>
          </p:nvGrpSpPr>
          <p:grpSpPr>
            <a:xfrm>
              <a:off x="3765444" y="3333599"/>
              <a:ext cx="4715478" cy="2614688"/>
              <a:chOff x="2376802" y="1772816"/>
              <a:chExt cx="4715478" cy="2614688"/>
            </a:xfrm>
          </p:grpSpPr>
          <p:sp>
            <p:nvSpPr>
              <p:cNvPr id="11" name="왼쪽/오른쪽/위쪽/아래쪽 화살표 10"/>
              <p:cNvSpPr/>
              <p:nvPr/>
            </p:nvSpPr>
            <p:spPr>
              <a:xfrm>
                <a:off x="5948702" y="3673124"/>
                <a:ext cx="571504" cy="571504"/>
              </a:xfrm>
              <a:prstGeom prst="quad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008976" y="1772816"/>
                <a:ext cx="20833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수</a:t>
                </a:r>
                <a:r>
                  <a:rPr lang="ko-KR" altLang="en-US" sz="20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비</a:t>
                </a:r>
                <a:r>
                  <a:rPr lang="ko-KR" altLang="en-US" sz="20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인터페이스</a:t>
                </a:r>
                <a:endParaRPr lang="ko-KR" altLang="en-US" sz="2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6" name="그룹 5"/>
              <p:cNvGrpSpPr/>
              <p:nvPr/>
            </p:nvGrpSpPr>
            <p:grpSpPr>
              <a:xfrm>
                <a:off x="2376802" y="2172926"/>
                <a:ext cx="4643470" cy="2214578"/>
                <a:chOff x="2285984" y="2297392"/>
                <a:chExt cx="4643470" cy="2214578"/>
              </a:xfrm>
            </p:grpSpPr>
            <p:sp>
              <p:nvSpPr>
                <p:cNvPr id="10" name="모서리가 둥근 직사각형 9"/>
                <p:cNvSpPr/>
                <p:nvPr/>
              </p:nvSpPr>
              <p:spPr>
                <a:xfrm>
                  <a:off x="2285984" y="2297392"/>
                  <a:ext cx="4643470" cy="2214578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2" name="타원 11"/>
                <p:cNvSpPr/>
                <p:nvPr/>
              </p:nvSpPr>
              <p:spPr>
                <a:xfrm>
                  <a:off x="3212752" y="3717032"/>
                  <a:ext cx="495152" cy="4951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b="1" dirty="0" smtClean="0">
                      <a:latin typeface="맑은 고딕" pitchFamily="50" charset="-127"/>
                      <a:ea typeface="맑은 고딕" pitchFamily="50" charset="-127"/>
                    </a:rPr>
                    <a:t>숙이기</a:t>
                  </a:r>
                  <a:endParaRPr lang="ko-KR" altLang="en-US" sz="1000" b="1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9" name="타원 18"/>
                <p:cNvSpPr/>
                <p:nvPr/>
              </p:nvSpPr>
              <p:spPr>
                <a:xfrm>
                  <a:off x="5786446" y="3726152"/>
                  <a:ext cx="714380" cy="714380"/>
                </a:xfrm>
                <a:prstGeom prst="ellipse">
                  <a:avLst/>
                </a:prstGeom>
                <a:solidFill>
                  <a:schemeClr val="bg1">
                    <a:lumMod val="75000"/>
                    <a:alpha val="5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9" name="타원 28"/>
                <p:cNvSpPr/>
                <p:nvPr/>
              </p:nvSpPr>
              <p:spPr>
                <a:xfrm>
                  <a:off x="2412078" y="3717032"/>
                  <a:ext cx="495152" cy="4951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b="1" dirty="0" smtClean="0">
                      <a:latin typeface="맑은 고딕" pitchFamily="50" charset="-127"/>
                      <a:ea typeface="맑은 고딕" pitchFamily="50" charset="-127"/>
                    </a:rPr>
                    <a:t>잡기</a:t>
                  </a:r>
                  <a:endParaRPr lang="ko-KR" altLang="en-US" sz="1000" b="1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1" name="왼쪽/오른쪽/위쪽/아래쪽 화살표 30"/>
                <p:cNvSpPr/>
                <p:nvPr/>
              </p:nvSpPr>
              <p:spPr>
                <a:xfrm>
                  <a:off x="5872704" y="3797590"/>
                  <a:ext cx="571504" cy="571504"/>
                </a:xfrm>
                <a:prstGeom prst="quad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cxnSp>
            <p:nvCxnSpPr>
              <p:cNvPr id="5" name="직선 연결선 4"/>
              <p:cNvCxnSpPr>
                <a:stCxn id="10" idx="0"/>
                <a:endCxn id="10" idx="2"/>
              </p:cNvCxnSpPr>
              <p:nvPr/>
            </p:nvCxnSpPr>
            <p:spPr>
              <a:xfrm>
                <a:off x="4698537" y="2172926"/>
                <a:ext cx="0" cy="2214578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직사각형 3"/>
            <p:cNvSpPr/>
            <p:nvPr/>
          </p:nvSpPr>
          <p:spPr>
            <a:xfrm>
              <a:off x="3641637" y="6021288"/>
              <a:ext cx="48910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공을 </a:t>
              </a:r>
              <a:r>
                <a:rPr lang="ko-KR" altLang="en-US" b="1" dirty="0" err="1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잡고있지</a:t>
              </a:r>
              <a:r>
                <a:rPr lang="ko-KR" altLang="en-US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b="1" dirty="0" err="1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않을시의</a:t>
              </a:r>
              <a:r>
                <a:rPr lang="ko-KR" altLang="en-US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인터페이스 입니다</a:t>
              </a:r>
              <a:r>
                <a:rPr lang="en-US" altLang="ko-KR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3716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07504" y="113579"/>
            <a:ext cx="1175552" cy="1222875"/>
            <a:chOff x="810555" y="2331190"/>
            <a:chExt cx="1175552" cy="1222875"/>
          </a:xfrm>
        </p:grpSpPr>
        <p:sp>
          <p:nvSpPr>
            <p:cNvPr id="14" name="TextBox 13"/>
            <p:cNvSpPr txBox="1"/>
            <p:nvPr/>
          </p:nvSpPr>
          <p:spPr>
            <a:xfrm>
              <a:off x="810555" y="2331190"/>
              <a:ext cx="58541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4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54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58885" y="2751745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2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1395972" y="2553791"/>
              <a:ext cx="0" cy="49911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892538" y="3184733"/>
              <a:ext cx="1093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게임 보상</a:t>
              </a:r>
              <a:endParaRPr lang="en-US" altLang="ko-KR" spc="-15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25" y="1556792"/>
            <a:ext cx="6101012" cy="396565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00212" y="6176044"/>
            <a:ext cx="842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PVP, PVE 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경기가 종료 된 후 게임보상 화면이 나오고</a:t>
            </a: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보상을 지급받습니다</a:t>
            </a: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56563" y="5446965"/>
            <a:ext cx="172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사이퍼즈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보상창</a:t>
            </a:r>
            <a:endParaRPr lang="en-US" altLang="ko-KR" dirty="0" smtClean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&lt;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그림 </a:t>
            </a:r>
            <a:r>
              <a:rPr lang="en-US" altLang="ko-KR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4</a:t>
            </a: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249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07504" y="113579"/>
            <a:ext cx="1387148" cy="1222875"/>
            <a:chOff x="810555" y="2331190"/>
            <a:chExt cx="1387148" cy="1222875"/>
          </a:xfrm>
        </p:grpSpPr>
        <p:sp>
          <p:nvSpPr>
            <p:cNvPr id="14" name="TextBox 13"/>
            <p:cNvSpPr txBox="1"/>
            <p:nvPr/>
          </p:nvSpPr>
          <p:spPr>
            <a:xfrm>
              <a:off x="810555" y="2331190"/>
              <a:ext cx="58541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4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54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58885" y="2751745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2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1395972" y="2553791"/>
              <a:ext cx="0" cy="49911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892538" y="3184733"/>
              <a:ext cx="13051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칭호 시스템</a:t>
              </a:r>
              <a:endParaRPr lang="en-US" altLang="ko-KR" spc="-15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098" name="Picture 2" descr="C:\Users\carpk\OneDrive\Desktop\KakaoTalk_20200627_01290597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564" y="1484784"/>
            <a:ext cx="2804144" cy="486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283968" y="1628800"/>
            <a:ext cx="4193777" cy="420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God of Dodgeball 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에는 칭호 시스템이</a:t>
            </a:r>
            <a:endParaRPr lang="en-US" altLang="ko-KR" dirty="0" smtClean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존재합니다</a:t>
            </a: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칭호는 각각의 달성 목표를</a:t>
            </a:r>
            <a:endParaRPr lang="en-US" altLang="ko-KR" dirty="0" smtClean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갖고 있고 달성 목표를 완수했을 시</a:t>
            </a:r>
            <a:endParaRPr lang="en-US" altLang="ko-KR" dirty="0" smtClean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칭호가 잠금 해제 됩니다</a:t>
            </a: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칭호에는 특수효과가 있고 캐릭터마다</a:t>
            </a:r>
            <a:endParaRPr lang="en-US" altLang="ko-KR" dirty="0" smtClean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어울리는 칭호를 장착하여 높은</a:t>
            </a:r>
            <a:r>
              <a:rPr lang="en-US" altLang="ko-KR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시너지를</a:t>
            </a:r>
            <a:endParaRPr lang="en-US" altLang="ko-KR" dirty="0" smtClean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발휘할 수 있습니다</a:t>
            </a: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Ex ) </a:t>
            </a:r>
            <a:r>
              <a:rPr lang="ko-KR" altLang="en-US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동네북 </a:t>
            </a:r>
            <a:r>
              <a:rPr lang="en-US" altLang="ko-KR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– </a:t>
            </a:r>
            <a:r>
              <a:rPr lang="ko-KR" altLang="en-US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마구 </a:t>
            </a:r>
            <a:r>
              <a:rPr lang="en-US" altLang="ko-KR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100</a:t>
            </a:r>
            <a:r>
              <a:rPr lang="ko-KR" altLang="en-US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번 맞기</a:t>
            </a:r>
            <a:endParaRPr lang="en-US" altLang="ko-KR" dirty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	(</a:t>
            </a:r>
            <a:r>
              <a:rPr lang="ko-KR" altLang="en-US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방어력 </a:t>
            </a:r>
            <a:r>
              <a:rPr lang="en-US" altLang="ko-KR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5% </a:t>
            </a:r>
            <a:r>
              <a:rPr lang="ko-KR" altLang="en-US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증가</a:t>
            </a: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  <a:endParaRPr lang="en-US" altLang="ko-KR" dirty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04604" y="6309320"/>
            <a:ext cx="13580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본인 게임 </a:t>
            </a:r>
            <a:r>
              <a:rPr lang="ko-KR" altLang="en-US" sz="1500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캡쳐</a:t>
            </a:r>
            <a:endParaRPr lang="en-US" altLang="ko-KR" sz="1500" dirty="0" smtClean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/>
            <a:r>
              <a:rPr lang="en-US" altLang="ko-KR" sz="15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&lt;</a:t>
            </a:r>
            <a:r>
              <a:rPr lang="ko-KR" altLang="en-US" sz="15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자체제</a:t>
            </a:r>
            <a:r>
              <a:rPr lang="ko-KR" altLang="en-US" sz="1500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작</a:t>
            </a:r>
            <a:r>
              <a:rPr lang="en-US" altLang="ko-KR" sz="15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&gt;</a:t>
            </a:r>
            <a:endParaRPr lang="ko-KR" altLang="en-US" sz="1500" dirty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349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ko-KR" altLang="en-US" sz="5500" dirty="0" smtClean="0">
                <a:solidFill>
                  <a:schemeClr val="bg1"/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차후 기획서 제작 계획</a:t>
            </a:r>
            <a:endParaRPr lang="ko-KR" altLang="en-US" sz="5500" dirty="0">
              <a:solidFill>
                <a:schemeClr val="bg1"/>
              </a:solidFill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55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07504" y="113579"/>
            <a:ext cx="2358568" cy="1222875"/>
            <a:chOff x="810555" y="2331190"/>
            <a:chExt cx="2358568" cy="1222875"/>
          </a:xfrm>
        </p:grpSpPr>
        <p:sp>
          <p:nvSpPr>
            <p:cNvPr id="14" name="TextBox 13"/>
            <p:cNvSpPr txBox="1"/>
            <p:nvPr/>
          </p:nvSpPr>
          <p:spPr>
            <a:xfrm>
              <a:off x="810555" y="2331190"/>
              <a:ext cx="58541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4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54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58885" y="2751745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2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1395972" y="2553791"/>
              <a:ext cx="0" cy="49911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892538" y="3184733"/>
              <a:ext cx="227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차후 기획서 제작 계획</a:t>
              </a:r>
              <a:endParaRPr lang="en-US" altLang="ko-KR" spc="-15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89487" y="1471522"/>
            <a:ext cx="87014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캐릭터들간의 조합과 </a:t>
            </a:r>
            <a:r>
              <a:rPr lang="ko-KR" altLang="en-US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벨런스</a:t>
            </a:r>
            <a:endParaRPr lang="en-US" altLang="ko-KR" dirty="0" smtClean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God Of Dodgeball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의 가장 큰 매력은 캐릭터들 간의 조합이다</a:t>
            </a: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  <a:b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</a:b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‘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많은 캐릭터들의 조합</a:t>
            </a: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캐릭터들간의 시너지</a:t>
            </a: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그에대한</a:t>
            </a: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전략과 운용방법</a:t>
            </a: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’ 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등을 게임의 재미로 내세웠다</a:t>
            </a: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하지만 역설적이게도 기획한 </a:t>
            </a:r>
            <a:r>
              <a:rPr lang="ko-KR" altLang="en-US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입장에서 가장 </a:t>
            </a:r>
            <a:r>
              <a:rPr lang="ko-KR" altLang="en-US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우려되는점이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‘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과연 플레이어들은 많은 조합을 사용할까</a:t>
            </a: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?’,  ‘</a:t>
            </a:r>
            <a:r>
              <a:rPr lang="ko-KR" altLang="en-US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쓰는 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캐릭터</a:t>
            </a: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쓰는 조합만 사용하지 않을까</a:t>
            </a: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?’ </a:t>
            </a:r>
            <a:r>
              <a:rPr lang="ko-KR" altLang="en-US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이다</a:t>
            </a: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그렇게 되지 않고 이 게임의 매력을 지키기 위해 많은 시행착오를 거치며 </a:t>
            </a:r>
            <a:r>
              <a:rPr lang="ko-KR" altLang="en-US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벨런스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조절을 할 생각이다 </a:t>
            </a: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실제 </a:t>
            </a:r>
            <a:r>
              <a:rPr lang="ko-KR" altLang="en-US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유니티를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사용해 해당게임을 구현할 생각에 있다</a:t>
            </a: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.)</a:t>
            </a:r>
          </a:p>
          <a:p>
            <a:endParaRPr lang="en-US" altLang="ko-KR" dirty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반칙을 이용한 게임의 변칙적인 플레이</a:t>
            </a:r>
            <a:endParaRPr lang="en-US" altLang="ko-KR" dirty="0" smtClean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보통 다른 게임들은 </a:t>
            </a:r>
            <a:r>
              <a:rPr lang="ko-KR" altLang="en-US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반칙에대해서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구현을 해 놓지 않는다</a:t>
            </a: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예를 들자면 축구 게임에서는 경기장 밖을 벗어날 수 없다</a:t>
            </a: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하지만 </a:t>
            </a: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GTA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라는 게임을 보면 경찰들이 시민을 차로 박으며 달리는 다소 상식에 </a:t>
            </a:r>
            <a:r>
              <a:rPr lang="ko-KR" altLang="en-US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어긋난점을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볼 수 있다</a:t>
            </a: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  <a:r>
              <a:rPr lang="en-US" altLang="ko-KR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God Of </a:t>
            </a: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Dodgeball </a:t>
            </a:r>
            <a:r>
              <a:rPr lang="ko-KR" altLang="en-US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은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그런 요소를 추가하고 싶다</a:t>
            </a: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  <a:r>
              <a:rPr lang="ko-KR" altLang="en-US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반칙성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플레이를 허용하되 </a:t>
            </a:r>
            <a:r>
              <a:rPr lang="ko-KR" altLang="en-US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패널티를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부여할 생각이지만 </a:t>
            </a:r>
            <a:r>
              <a:rPr lang="ko-KR" altLang="en-US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그로인해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플레이어는 큰 점수를 얻을 수도 있다</a:t>
            </a: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하이리스크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하이리턴의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요소</a:t>
            </a: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), 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전략에 따라 플레이어는 </a:t>
            </a:r>
            <a:r>
              <a:rPr lang="ko-KR" altLang="en-US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반칙성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플레이로 큰 이득을 굴려 나갈 수도 있고 </a:t>
            </a:r>
            <a:r>
              <a:rPr lang="ko-KR" altLang="en-US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반칙성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플레이를 했지만 성공하지 못하고 </a:t>
            </a:r>
            <a:r>
              <a:rPr lang="ko-KR" altLang="en-US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패널티만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부여받아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불리하게 경기를 운영하게 </a:t>
            </a:r>
            <a:r>
              <a:rPr lang="ko-KR" altLang="en-US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될수도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있다</a:t>
            </a: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반대로 반칙을 하지 않으며 안정적으로 경기를 굴리는 방법도 </a:t>
            </a:r>
            <a:r>
              <a:rPr lang="ko-KR" altLang="en-US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있을것이다</a:t>
            </a: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 모든 전략과 선택의 재미를 플레이어에게 느낄 수 </a:t>
            </a:r>
            <a:r>
              <a:rPr lang="ko-KR" altLang="en-US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있게하고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싶다</a:t>
            </a: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154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ko-KR" altLang="en-US" sz="5500" dirty="0" smtClean="0">
                <a:solidFill>
                  <a:schemeClr val="bg1"/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코멘트</a:t>
            </a:r>
            <a:endParaRPr lang="ko-KR" altLang="en-US" sz="5500" dirty="0">
              <a:solidFill>
                <a:schemeClr val="bg1"/>
              </a:solidFill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531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07504" y="113579"/>
            <a:ext cx="974060" cy="1222875"/>
            <a:chOff x="810555" y="2331190"/>
            <a:chExt cx="974060" cy="1222875"/>
          </a:xfrm>
        </p:grpSpPr>
        <p:sp>
          <p:nvSpPr>
            <p:cNvPr id="14" name="TextBox 13"/>
            <p:cNvSpPr txBox="1"/>
            <p:nvPr/>
          </p:nvSpPr>
          <p:spPr>
            <a:xfrm>
              <a:off x="810555" y="2331190"/>
              <a:ext cx="58541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4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54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58885" y="2751745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2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1395972" y="2553791"/>
              <a:ext cx="0" cy="49911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892538" y="3184733"/>
              <a:ext cx="819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코멘트</a:t>
              </a:r>
              <a:endParaRPr lang="en-US" altLang="ko-KR" spc="-15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187624" y="1556792"/>
            <a:ext cx="6912768" cy="4618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게임을 좋아하는 사람들은 한번씩 </a:t>
            </a: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‘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이런 게임이 있다면 어떨까</a:t>
            </a: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?’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라는 </a:t>
            </a:r>
            <a:r>
              <a:rPr lang="ko-KR" altLang="en-US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생각을하며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머리속으로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조금의 게임기획을 </a:t>
            </a:r>
            <a:r>
              <a:rPr lang="ko-KR" altLang="en-US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해보곤한다</a:t>
            </a: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확실히 게임을 좋아하는 우리학과 학생들에게는 한번씩은 머릿속으로 게임기획을 </a:t>
            </a:r>
            <a:r>
              <a:rPr lang="ko-KR" altLang="en-US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해봤을거라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생각한다</a:t>
            </a: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게임에 있어서 가장 중요한</a:t>
            </a: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게임의 재미요소를 판단하는 </a:t>
            </a: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‘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게임플레이</a:t>
            </a: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게임방식</a:t>
            </a: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전투시스템</a:t>
            </a: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룰</a:t>
            </a: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’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등은 머릿속에서 번뜩하며 참신한 생각이 떠오르곤 한다</a:t>
            </a: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하지만 그를 뒷받침 해주는 </a:t>
            </a: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‘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명</a:t>
            </a:r>
            <a:r>
              <a:rPr lang="ko-KR" altLang="en-US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분</a:t>
            </a: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’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은 잘 떠오르지 않는다 이 </a:t>
            </a: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‘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명</a:t>
            </a:r>
            <a:r>
              <a:rPr lang="ko-KR" altLang="en-US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분</a:t>
            </a: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’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 말하자면 게임의 세계관</a:t>
            </a: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스토리 등 게임을 꾸며주는 것들이다</a:t>
            </a: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게임기획의 경험이 </a:t>
            </a:r>
            <a:r>
              <a:rPr lang="ko-KR" altLang="en-US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많지않아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많은사람들이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공감할 주제일진 모르겠지만</a:t>
            </a:r>
            <a:r>
              <a:rPr lang="en-US" altLang="ko-KR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난 게임을 기획하면서 가장 크게 힘들었던 부분이다</a:t>
            </a: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 명분을 해결하기 위해 결국 다른 많은 게임들의 명분에 관심을 </a:t>
            </a:r>
            <a:r>
              <a:rPr lang="ko-KR" altLang="en-US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갖게되었고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그렇게 </a:t>
            </a: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God Of Dodgeball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의 세계관이 탄생하게 되었다</a:t>
            </a: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00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ko-KR" altLang="en-US" sz="5500" dirty="0" smtClean="0">
                <a:solidFill>
                  <a:schemeClr val="bg1"/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후기</a:t>
            </a:r>
            <a:endParaRPr lang="ko-KR" altLang="en-US" sz="5500" dirty="0">
              <a:solidFill>
                <a:schemeClr val="bg1"/>
              </a:solidFill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917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"/>
          <p:cNvSpPr txBox="1"/>
          <p:nvPr/>
        </p:nvSpPr>
        <p:spPr>
          <a:xfrm>
            <a:off x="107504" y="188640"/>
            <a:ext cx="1166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bg1"/>
                </a:solidFill>
              </a:rPr>
              <a:t>Contents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07504" y="568591"/>
            <a:ext cx="1374094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879162"/>
              </p:ext>
            </p:extLst>
          </p:nvPr>
        </p:nvGraphicFramePr>
        <p:xfrm>
          <a:off x="107504" y="2780928"/>
          <a:ext cx="8936698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023"/>
                <a:gridCol w="1460231"/>
                <a:gridCol w="2662775"/>
                <a:gridCol w="1116648"/>
                <a:gridCol w="833179"/>
                <a:gridCol w="123184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1. </a:t>
                      </a:r>
                      <a:r>
                        <a:rPr lang="ko-KR" altLang="en-US" sz="1500" dirty="0" smtClean="0"/>
                        <a:t>제안서 </a:t>
                      </a:r>
                      <a:r>
                        <a:rPr lang="ko-KR" altLang="en-US" sz="1500" dirty="0" err="1" smtClean="0"/>
                        <a:t>컨셉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2.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게임 소개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3. </a:t>
                      </a:r>
                      <a:r>
                        <a:rPr lang="ko-KR" altLang="en-US" sz="1500" dirty="0" smtClean="0"/>
                        <a:t>차후 기획서 제작 계획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4. </a:t>
                      </a:r>
                      <a:r>
                        <a:rPr lang="ko-KR" altLang="en-US" sz="1500" dirty="0" smtClean="0"/>
                        <a:t>코멘트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5. </a:t>
                      </a:r>
                      <a:r>
                        <a:rPr lang="ko-KR" altLang="en-US" sz="1500" dirty="0" smtClean="0"/>
                        <a:t>후기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6. </a:t>
                      </a:r>
                      <a:r>
                        <a:rPr lang="ko-KR" altLang="en-US" sz="1500" dirty="0" smtClean="0"/>
                        <a:t>참고문헌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- </a:t>
                      </a:r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</a:rPr>
                        <a:t>세계관</a:t>
                      </a:r>
                      <a:endParaRPr lang="en-US" altLang="ko-KR" sz="13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- </a:t>
                      </a:r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</a:rPr>
                        <a:t>제안서 </a:t>
                      </a:r>
                      <a:r>
                        <a:rPr lang="ko-KR" altLang="en-US" sz="1300" dirty="0" err="1" smtClean="0">
                          <a:solidFill>
                            <a:schemeClr val="bg1"/>
                          </a:solidFill>
                        </a:rPr>
                        <a:t>컨셉</a:t>
                      </a:r>
                      <a:endParaRPr lang="en-US" altLang="ko-KR" sz="13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- </a:t>
                      </a:r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</a:rPr>
                        <a:t>권장사양</a:t>
                      </a:r>
                      <a:endParaRPr lang="en-US" altLang="ko-KR" sz="13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Tx/>
                        <a:buChar char="-"/>
                      </a:pPr>
                      <a:r>
                        <a:rPr lang="ko-KR" altLang="en-US" sz="1300" baseline="0" dirty="0" smtClean="0">
                          <a:solidFill>
                            <a:schemeClr val="bg1"/>
                          </a:solidFill>
                        </a:rPr>
                        <a:t>캐릭터</a:t>
                      </a:r>
                      <a:endParaRPr lang="en-US" altLang="ko-KR" sz="1300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171450" indent="-171450" algn="ctr" latinLnBrk="1">
                        <a:buFontTx/>
                        <a:buChar char="-"/>
                      </a:pPr>
                      <a:r>
                        <a:rPr lang="ko-KR" altLang="en-US" sz="1300" baseline="0" dirty="0" smtClean="0">
                          <a:solidFill>
                            <a:schemeClr val="bg1"/>
                          </a:solidFill>
                        </a:rPr>
                        <a:t>게임 방식</a:t>
                      </a:r>
                      <a:endParaRPr lang="en-US" altLang="ko-KR" sz="1300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171450" indent="-171450" algn="ctr" latinLnBrk="1">
                        <a:buFontTx/>
                        <a:buChar char="-"/>
                      </a:pPr>
                      <a:r>
                        <a:rPr lang="ko-KR" altLang="en-US" sz="1300" baseline="0" dirty="0" smtClean="0">
                          <a:solidFill>
                            <a:schemeClr val="bg1"/>
                          </a:solidFill>
                        </a:rPr>
                        <a:t>스테이지</a:t>
                      </a:r>
                      <a:endParaRPr lang="en-US" altLang="ko-KR" sz="1300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171450" indent="-171450" algn="ctr" latinLnBrk="1">
                        <a:buFontTx/>
                        <a:buChar char="-"/>
                      </a:pPr>
                      <a:r>
                        <a:rPr lang="ko-KR" altLang="en-US" sz="1300" baseline="0" dirty="0" smtClean="0">
                          <a:solidFill>
                            <a:schemeClr val="bg1"/>
                          </a:solidFill>
                        </a:rPr>
                        <a:t>게임 플레이</a:t>
                      </a:r>
                      <a:endParaRPr lang="en-US" altLang="ko-KR" sz="1300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171450" indent="-171450" algn="ctr" latinLnBrk="1">
                        <a:buFontTx/>
                        <a:buChar char="-"/>
                      </a:pPr>
                      <a:r>
                        <a:rPr lang="ko-KR" altLang="en-US" sz="1300" baseline="0" dirty="0" smtClean="0">
                          <a:solidFill>
                            <a:schemeClr val="bg1"/>
                          </a:solidFill>
                        </a:rPr>
                        <a:t>게임 보상</a:t>
                      </a:r>
                      <a:endParaRPr lang="en-US" altLang="ko-KR" sz="1300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171450" indent="-171450" algn="ctr" latinLnBrk="1">
                        <a:buFontTx/>
                        <a:buChar char="-"/>
                      </a:pPr>
                      <a:r>
                        <a:rPr lang="ko-KR" altLang="en-US" sz="1300" baseline="0" dirty="0" smtClean="0">
                          <a:solidFill>
                            <a:schemeClr val="bg1"/>
                          </a:solidFill>
                        </a:rPr>
                        <a:t>칭호 시스템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en-US" altLang="ko-KR" sz="13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300" baseline="0" dirty="0" smtClean="0">
                          <a:solidFill>
                            <a:schemeClr val="bg1"/>
                          </a:solidFill>
                        </a:rPr>
                        <a:t>차후 기획서 제작 계획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Tx/>
                        <a:buChar char="-"/>
                      </a:pPr>
                      <a:r>
                        <a:rPr lang="ko-KR" altLang="en-US" sz="1300" baseline="0" dirty="0" smtClean="0">
                          <a:solidFill>
                            <a:schemeClr val="bg1"/>
                          </a:solidFill>
                        </a:rPr>
                        <a:t>코멘트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Tx/>
                        <a:buChar char="-"/>
                      </a:pPr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</a:rPr>
                        <a:t>후기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- </a:t>
                      </a:r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</a:rPr>
                        <a:t>참고문헌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00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07504" y="113579"/>
            <a:ext cx="974060" cy="1222875"/>
            <a:chOff x="810555" y="2331190"/>
            <a:chExt cx="974060" cy="1222875"/>
          </a:xfrm>
        </p:grpSpPr>
        <p:sp>
          <p:nvSpPr>
            <p:cNvPr id="14" name="TextBox 13"/>
            <p:cNvSpPr txBox="1"/>
            <p:nvPr/>
          </p:nvSpPr>
          <p:spPr>
            <a:xfrm>
              <a:off x="810555" y="2331190"/>
              <a:ext cx="58541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4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54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58885" y="2751745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2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1395972" y="2553791"/>
              <a:ext cx="0" cy="49911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892538" y="3184733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후기</a:t>
              </a:r>
              <a:endParaRPr lang="en-US" altLang="ko-KR" spc="-15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282230" y="835290"/>
            <a:ext cx="6912768" cy="5544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앞서 적었지만 명분설정이 제작과정 중 골치를 많이 썩혔던 부분입니다</a:t>
            </a:r>
            <a:r>
              <a:rPr lang="en-US" altLang="ko-KR" sz="17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7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17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세계관은 </a:t>
            </a:r>
            <a:r>
              <a:rPr lang="ko-KR" altLang="en-US" sz="1700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제가봐도</a:t>
            </a:r>
            <a:r>
              <a:rPr lang="ko-KR" altLang="en-US" sz="17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700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엉망인거</a:t>
            </a:r>
            <a:r>
              <a:rPr lang="ko-KR" altLang="en-US" sz="17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같습니다 </a:t>
            </a:r>
            <a:r>
              <a:rPr lang="ko-KR" altLang="en-US" sz="1700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ㅠ</a:t>
            </a:r>
            <a:r>
              <a:rPr lang="en-US" altLang="ko-KR" sz="17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 </a:t>
            </a:r>
            <a:r>
              <a:rPr lang="ko-KR" altLang="en-US" sz="17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게임 진행방식이나 전투시스템은 </a:t>
            </a:r>
            <a:r>
              <a:rPr lang="en-US" altLang="ko-KR" sz="17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‘</a:t>
            </a:r>
            <a:r>
              <a:rPr lang="ko-KR" altLang="en-US" sz="1700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팟</a:t>
            </a:r>
            <a:r>
              <a:rPr lang="en-US" altLang="ko-KR" sz="17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!’ </a:t>
            </a:r>
            <a:r>
              <a:rPr lang="ko-KR" altLang="en-US" sz="17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하며 머릿속을 스칩니다 </a:t>
            </a:r>
            <a:r>
              <a:rPr lang="en-US" altLang="ko-KR" sz="17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‘</a:t>
            </a:r>
            <a:r>
              <a:rPr lang="ko-KR" altLang="en-US" sz="17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이렇게 만들면 </a:t>
            </a:r>
            <a:r>
              <a:rPr lang="ko-KR" altLang="en-US" sz="1700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재밌겠는데</a:t>
            </a:r>
            <a:r>
              <a:rPr lang="en-US" altLang="ko-KR" sz="17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?’ </a:t>
            </a:r>
            <a:r>
              <a:rPr lang="ko-KR" altLang="en-US" sz="17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하지만 그 게임을 뒷받침하는 명분을 설정하는 일이 아마도 더 큰 문제이지 않을까 싶습니다</a:t>
            </a:r>
            <a:r>
              <a:rPr lang="en-US" altLang="ko-KR" sz="17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(</a:t>
            </a:r>
            <a:r>
              <a:rPr lang="ko-KR" altLang="en-US" sz="17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제가 </a:t>
            </a:r>
            <a:r>
              <a:rPr lang="ko-KR" altLang="en-US" sz="1700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글쓰는</a:t>
            </a:r>
            <a:r>
              <a:rPr lang="ko-KR" altLang="en-US" sz="17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능력이 좋지 않아서 그럴 수도 있습니다 </a:t>
            </a:r>
            <a:r>
              <a:rPr lang="ko-KR" altLang="en-US" sz="1700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ㅎㅎㅎ</a:t>
            </a:r>
            <a:r>
              <a:rPr lang="en-US" altLang="ko-KR" sz="17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 </a:t>
            </a:r>
            <a:r>
              <a:rPr lang="ko-KR" altLang="en-US" sz="17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게임이야 </a:t>
            </a:r>
            <a:r>
              <a:rPr lang="ko-KR" altLang="en-US" sz="1700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재미만있다면</a:t>
            </a:r>
            <a:r>
              <a:rPr lang="ko-KR" altLang="en-US" sz="17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장땡이란 생각도 없지 않지만 명분을 중요히 여기는 플레이어도 정말 많으니까요</a:t>
            </a:r>
            <a:r>
              <a:rPr lang="en-US" altLang="ko-KR" sz="17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7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또한 플레이어들은 </a:t>
            </a:r>
            <a:r>
              <a:rPr lang="ko-KR" altLang="en-US" sz="1700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생각하지않거나</a:t>
            </a:r>
            <a:r>
              <a:rPr lang="ko-KR" altLang="en-US" sz="17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700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신경쓰지</a:t>
            </a:r>
            <a:r>
              <a:rPr lang="ko-KR" altLang="en-US" sz="17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700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않는부분까지</a:t>
            </a:r>
            <a:r>
              <a:rPr lang="ko-KR" altLang="en-US" sz="17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세세하게 생각하고 고민해야 </a:t>
            </a:r>
            <a:r>
              <a:rPr lang="ko-KR" altLang="en-US" sz="1700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한다는점에선</a:t>
            </a:r>
            <a:r>
              <a:rPr lang="ko-KR" altLang="en-US" sz="17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17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‘</a:t>
            </a:r>
            <a:r>
              <a:rPr lang="ko-KR" altLang="en-US" sz="17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시인의 마음이 </a:t>
            </a:r>
            <a:r>
              <a:rPr lang="ko-KR" altLang="en-US" sz="1700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이런맘이</a:t>
            </a:r>
            <a:r>
              <a:rPr lang="ko-KR" altLang="en-US" sz="17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아닐까</a:t>
            </a:r>
            <a:r>
              <a:rPr lang="en-US" altLang="ko-KR" sz="17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 </a:t>
            </a:r>
            <a:r>
              <a:rPr lang="ko-KR" altLang="en-US" sz="17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한 문장에 이렇게 많은 의미를 담는구나</a:t>
            </a:r>
            <a:r>
              <a:rPr lang="en-US" altLang="ko-KR" sz="17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’</a:t>
            </a:r>
            <a:r>
              <a:rPr lang="ko-KR" altLang="en-US" sz="1700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7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하며 시인의 마음을 떠올리게 했습니다</a:t>
            </a:r>
            <a:r>
              <a:rPr lang="en-US" altLang="ko-KR" sz="17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r>
              <a:rPr lang="ko-KR" altLang="en-US" sz="17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플레이어 입장에서는 </a:t>
            </a:r>
            <a:r>
              <a:rPr lang="en-US" altLang="ko-KR" sz="17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‘</a:t>
            </a:r>
            <a:r>
              <a:rPr lang="ko-KR" altLang="en-US" sz="17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그런 의미가 숨어있었구나</a:t>
            </a:r>
            <a:r>
              <a:rPr lang="en-US" altLang="ko-KR" sz="17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!’</a:t>
            </a:r>
            <a:r>
              <a:rPr lang="ko-KR" altLang="en-US" sz="17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하며 신기해할 일이지만 기획자입장에서는 굉장히 머리가 아픈 </a:t>
            </a:r>
            <a:r>
              <a:rPr lang="ko-KR" altLang="en-US" sz="1700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일인거</a:t>
            </a:r>
            <a:r>
              <a:rPr lang="ko-KR" altLang="en-US" sz="17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같습니다</a:t>
            </a:r>
            <a:r>
              <a:rPr lang="en-US" altLang="ko-KR" sz="17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r>
              <a:rPr lang="ko-KR" altLang="en-US" sz="17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월드 </a:t>
            </a:r>
            <a:r>
              <a:rPr lang="ko-KR" altLang="en-US" sz="1700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오브</a:t>
            </a:r>
            <a:r>
              <a:rPr lang="ko-KR" altLang="en-US" sz="17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700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워크래프트가</a:t>
            </a:r>
            <a:r>
              <a:rPr lang="ko-KR" altLang="en-US" sz="17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괜히 </a:t>
            </a:r>
            <a:r>
              <a:rPr lang="en-US" altLang="ko-KR" sz="17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WOW</a:t>
            </a:r>
            <a:r>
              <a:rPr lang="ko-KR" altLang="en-US" sz="17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가 아니라는 말을 듣고 정말 놀랐었는데 기말과제를 하며 </a:t>
            </a:r>
            <a:r>
              <a:rPr lang="ko-KR" altLang="en-US" sz="1700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다시한번</a:t>
            </a:r>
            <a:r>
              <a:rPr lang="ko-KR" altLang="en-US" sz="17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떠올랐습니다</a:t>
            </a:r>
            <a:r>
              <a:rPr lang="en-US" altLang="ko-KR" sz="17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  <a:r>
              <a:rPr lang="ko-KR" altLang="en-US" sz="17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기획자란 게임으로 시를 쓰는 사람이 아닌가 란 생각이 </a:t>
            </a:r>
            <a:r>
              <a:rPr lang="ko-KR" altLang="en-US" sz="1700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들게하는</a:t>
            </a:r>
            <a:r>
              <a:rPr lang="ko-KR" altLang="en-US" sz="17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과제였습니다</a:t>
            </a:r>
            <a:r>
              <a:rPr lang="en-US" altLang="ko-KR" sz="17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48064" y="5965448"/>
            <a:ext cx="399593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smtClean="0">
                <a:solidFill>
                  <a:schemeClr val="bg1"/>
                </a:solidFill>
              </a:rPr>
              <a:t>저에겐 정말 과분한 점수지만 </a:t>
            </a:r>
            <a:r>
              <a:rPr lang="en-US" altLang="ko-KR" sz="1300" b="1" dirty="0" smtClean="0">
                <a:solidFill>
                  <a:schemeClr val="bg1"/>
                </a:solidFill>
              </a:rPr>
              <a:t>A</a:t>
            </a:r>
            <a:r>
              <a:rPr lang="ko-KR" altLang="en-US" sz="1300" b="1" dirty="0" smtClean="0">
                <a:solidFill>
                  <a:schemeClr val="bg1"/>
                </a:solidFill>
              </a:rPr>
              <a:t>를 주신다면 </a:t>
            </a:r>
            <a:endParaRPr lang="en-US" altLang="ko-KR" sz="1300" b="1" dirty="0" smtClean="0">
              <a:solidFill>
                <a:schemeClr val="bg1"/>
              </a:solidFill>
            </a:endParaRPr>
          </a:p>
          <a:p>
            <a:r>
              <a:rPr lang="ko-KR" altLang="en-US" sz="1300" b="1" dirty="0" err="1" smtClean="0">
                <a:solidFill>
                  <a:schemeClr val="bg1"/>
                </a:solidFill>
              </a:rPr>
              <a:t>그랜절을</a:t>
            </a:r>
            <a:r>
              <a:rPr lang="ko-KR" altLang="en-US" sz="1300" b="1" dirty="0" smtClean="0">
                <a:solidFill>
                  <a:schemeClr val="bg1"/>
                </a:solidFill>
              </a:rPr>
              <a:t> 연습해 꼭 </a:t>
            </a:r>
            <a:r>
              <a:rPr lang="ko-KR" altLang="en-US" sz="1300" b="1" dirty="0" err="1" smtClean="0">
                <a:solidFill>
                  <a:schemeClr val="bg1"/>
                </a:solidFill>
              </a:rPr>
              <a:t>찾아뵙겠습니다</a:t>
            </a:r>
            <a:r>
              <a:rPr lang="ko-KR" altLang="en-US" sz="13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300" b="1" dirty="0" err="1" smtClean="0">
                <a:solidFill>
                  <a:schemeClr val="bg1"/>
                </a:solidFill>
              </a:rPr>
              <a:t>ㅎㅎ</a:t>
            </a:r>
            <a:endParaRPr lang="en-US" altLang="ko-KR" sz="1300" b="1" dirty="0">
              <a:solidFill>
                <a:schemeClr val="bg1"/>
              </a:solidFill>
            </a:endParaRPr>
          </a:p>
          <a:p>
            <a:r>
              <a:rPr lang="ko-KR" altLang="en-US" sz="1300" b="1" dirty="0" smtClean="0">
                <a:solidFill>
                  <a:schemeClr val="bg1"/>
                </a:solidFill>
              </a:rPr>
              <a:t>물론 전 제 주제를 알기에 적정 점수는 충분히 잡아 </a:t>
            </a:r>
            <a:r>
              <a:rPr lang="en-US" altLang="ko-KR" sz="1300" b="1" dirty="0" smtClean="0">
                <a:solidFill>
                  <a:schemeClr val="bg1"/>
                </a:solidFill>
              </a:rPr>
              <a:t>B ~ B+</a:t>
            </a:r>
            <a:r>
              <a:rPr lang="ko-KR" altLang="en-US" sz="1300" b="1" dirty="0" smtClean="0">
                <a:solidFill>
                  <a:schemeClr val="bg1"/>
                </a:solidFill>
              </a:rPr>
              <a:t>라 생각합니다</a:t>
            </a:r>
            <a:r>
              <a:rPr lang="en-US" altLang="ko-KR" sz="1300" b="1" dirty="0" smtClean="0">
                <a:solidFill>
                  <a:schemeClr val="bg1"/>
                </a:solidFill>
              </a:rPr>
              <a:t>. 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0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ko-KR" altLang="en-US" sz="5500" dirty="0" smtClean="0">
                <a:solidFill>
                  <a:schemeClr val="bg1"/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참고문헌</a:t>
            </a:r>
            <a:endParaRPr lang="ko-KR" altLang="en-US" sz="5500" dirty="0">
              <a:solidFill>
                <a:schemeClr val="bg1"/>
              </a:solidFill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917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07504" y="113579"/>
            <a:ext cx="1175552" cy="1222875"/>
            <a:chOff x="810555" y="2331190"/>
            <a:chExt cx="1175552" cy="1222875"/>
          </a:xfrm>
        </p:grpSpPr>
        <p:sp>
          <p:nvSpPr>
            <p:cNvPr id="14" name="TextBox 13"/>
            <p:cNvSpPr txBox="1"/>
            <p:nvPr/>
          </p:nvSpPr>
          <p:spPr>
            <a:xfrm>
              <a:off x="810555" y="2331190"/>
              <a:ext cx="58541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4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54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58885" y="2751745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2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1395972" y="2553791"/>
              <a:ext cx="0" cy="49911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892538" y="3184733"/>
              <a:ext cx="1093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참고 문헌</a:t>
              </a:r>
              <a:endParaRPr lang="en-US" altLang="ko-KR" spc="-15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54063" y="2492896"/>
            <a:ext cx="8810425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그림</a:t>
            </a:r>
            <a:r>
              <a:rPr lang="en-US" altLang="ko-KR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1_</a:t>
            </a:r>
            <a:r>
              <a:rPr lang="ko-KR" altLang="en-US" dirty="0" err="1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슈퍼돗지볼</a:t>
            </a:r>
            <a:r>
              <a:rPr lang="ko-KR" altLang="en-US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시작화면</a:t>
            </a:r>
            <a:r>
              <a:rPr lang="en-US" altLang="ko-KR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_</a:t>
            </a:r>
            <a:r>
              <a:rPr lang="en-US" altLang="ko-KR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hlinkClick r:id="rId2"/>
              </a:rPr>
              <a:t>https://blog.naver.com/</a:t>
            </a:r>
            <a:r>
              <a:rPr lang="en-US" altLang="ko-KR" dirty="0" err="1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hlinkClick r:id="rId2"/>
              </a:rPr>
              <a:t>yangwona</a:t>
            </a:r>
            <a:r>
              <a:rPr lang="en-US" altLang="ko-KR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hlinkClick r:id="rId2"/>
              </a:rPr>
              <a:t>/90165665317</a:t>
            </a:r>
            <a:endParaRPr lang="ko-KR" altLang="en-US" dirty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그림</a:t>
            </a: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2_</a:t>
            </a:r>
            <a:r>
              <a:rPr lang="ko-KR" altLang="en-US" dirty="0" err="1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슈퍼돗지볼</a:t>
            </a:r>
            <a:r>
              <a:rPr lang="ko-KR" altLang="en-US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인게</a:t>
            </a:r>
            <a:r>
              <a:rPr lang="ko-KR" altLang="en-US" dirty="0" err="1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임</a:t>
            </a: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_</a:t>
            </a:r>
            <a:r>
              <a:rPr lang="en-US" altLang="ko-KR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hlinkClick r:id="rId2"/>
              </a:rPr>
              <a:t>https://</a:t>
            </a: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hlinkClick r:id="rId2"/>
              </a:rPr>
              <a:t>blog.naver.com/</a:t>
            </a:r>
            <a:r>
              <a:rPr lang="en-US" altLang="ko-KR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hlinkClick r:id="rId2"/>
              </a:rPr>
              <a:t>yangwona</a:t>
            </a: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hlinkClick r:id="rId2"/>
              </a:rPr>
              <a:t>/90165665317</a:t>
            </a:r>
            <a:endParaRPr lang="en-US" altLang="ko-KR" dirty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그림</a:t>
            </a: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3_</a:t>
            </a:r>
            <a:r>
              <a:rPr lang="ko-KR" altLang="en-US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네이버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브롤스타즈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검색 화면</a:t>
            </a: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_</a:t>
            </a:r>
            <a:r>
              <a:rPr lang="en-US" altLang="ko-KR" sz="1000" spc="-300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hlinkClick r:id="rId3"/>
              </a:rPr>
              <a:t>https://search.naver.com/</a:t>
            </a:r>
            <a:r>
              <a:rPr lang="en-US" altLang="ko-KR" sz="1000" spc="-300" dirty="0" err="1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hlinkClick r:id="rId3"/>
              </a:rPr>
              <a:t>search.naver?sm</a:t>
            </a:r>
            <a:r>
              <a:rPr lang="en-US" altLang="ko-KR" sz="1000" spc="-300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hlinkClick r:id="rId3"/>
              </a:rPr>
              <a:t>=</a:t>
            </a:r>
            <a:r>
              <a:rPr lang="en-US" altLang="ko-KR" sz="1000" spc="-300" dirty="0" err="1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hlinkClick r:id="rId3"/>
              </a:rPr>
              <a:t>top_hty&amp;fbm</a:t>
            </a:r>
            <a:r>
              <a:rPr lang="en-US" altLang="ko-KR" sz="1000" spc="-300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hlinkClick r:id="rId3"/>
              </a:rPr>
              <a:t>=1&amp;ie=utf8&amp;query=%</a:t>
            </a:r>
            <a:r>
              <a:rPr lang="en-US" altLang="ko-KR" sz="1000" spc="-3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hlinkClick r:id="rId3"/>
              </a:rPr>
              <a:t>EB%B8%8C%EB%A1%A4%EC%8A%A4%ED%83%80%EC%A6%88</a:t>
            </a:r>
            <a:endParaRPr lang="en-US" altLang="ko-KR" sz="1000" spc="-300" dirty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그림</a:t>
            </a: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4_</a:t>
            </a:r>
            <a:r>
              <a:rPr lang="ko-KR" altLang="en-US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사이퍼즈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보상창</a:t>
            </a: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_</a:t>
            </a:r>
            <a:r>
              <a:rPr lang="en-US" altLang="ko-KR" sz="1200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hlinkClick r:id="rId4"/>
              </a:rPr>
              <a:t>http://</a:t>
            </a:r>
            <a:r>
              <a:rPr lang="en-US" altLang="ko-KR" sz="12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hlinkClick r:id="rId4"/>
              </a:rPr>
              <a:t>cyphers.nexon.com/cyphers/article/magazine/topic/10930132</a:t>
            </a:r>
            <a:endParaRPr lang="en-US" altLang="ko-KR" sz="1200" dirty="0" smtClean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자체제작 </a:t>
            </a: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pc="-15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모든 자체제작 사진은 본인의 </a:t>
            </a:r>
            <a:r>
              <a:rPr lang="en-US" altLang="ko-KR" spc="-15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‘</a:t>
            </a:r>
            <a:r>
              <a:rPr lang="ko-KR" altLang="en-US" spc="-150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일곱개의</a:t>
            </a:r>
            <a:r>
              <a:rPr lang="ko-KR" altLang="en-US" spc="-15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대죄 </a:t>
            </a:r>
            <a:r>
              <a:rPr lang="en-US" altLang="ko-KR" spc="-15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en-US" altLang="ko-KR" spc="-150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Grandcross</a:t>
            </a:r>
            <a:r>
              <a:rPr lang="en-US" altLang="ko-KR" spc="-15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’ </a:t>
            </a:r>
            <a:r>
              <a:rPr lang="ko-KR" altLang="en-US" spc="-150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인게임</a:t>
            </a:r>
            <a:r>
              <a:rPr lang="ko-KR" altLang="en-US" spc="-15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pc="-150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스크린샷을</a:t>
            </a:r>
            <a:r>
              <a:rPr lang="ko-KR" altLang="en-US" spc="-15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사용했음</a:t>
            </a:r>
            <a:endParaRPr lang="en-US" altLang="ko-KR" spc="-150" dirty="0" smtClean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피피티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배경 </a:t>
            </a: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en-US" altLang="ko-KR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hlinkClick r:id="rId5"/>
              </a:rPr>
              <a:t>https://</a:t>
            </a: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hlinkClick r:id="rId5"/>
              </a:rPr>
              <a:t>hsj8404.tistory.com/671</a:t>
            </a:r>
            <a:r>
              <a:rPr lang="ko-KR" altLang="en-US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피구공만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편집해서 사용</a:t>
            </a: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브롤스타즈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사양 참고 </a:t>
            </a: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en-US" altLang="ko-KR" sz="1200" spc="-300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hlinkClick r:id="rId6"/>
              </a:rPr>
              <a:t>https://supercell.helpshift.com/a/brawl-stars/?s=connection-performance&amp;f=minimum-device-requirements-android&amp;l=ko&amp;p=web</a:t>
            </a:r>
            <a:endParaRPr lang="en-US" altLang="ko-KR" sz="1200" spc="-300" dirty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721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ko-KR" altLang="en-US" sz="5500" dirty="0" smtClean="0">
                <a:solidFill>
                  <a:schemeClr val="bg1"/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제안서 </a:t>
            </a:r>
            <a:r>
              <a:rPr lang="ko-KR" altLang="en-US" sz="5500" dirty="0" err="1" smtClean="0">
                <a:solidFill>
                  <a:schemeClr val="bg1"/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컨셉</a:t>
            </a:r>
            <a:endParaRPr lang="ko-KR" altLang="en-US" sz="5500" dirty="0">
              <a:solidFill>
                <a:schemeClr val="bg1"/>
              </a:solidFill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965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07504" y="113579"/>
            <a:ext cx="974060" cy="1222875"/>
            <a:chOff x="810555" y="2331190"/>
            <a:chExt cx="974060" cy="1222875"/>
          </a:xfrm>
        </p:grpSpPr>
        <p:sp>
          <p:nvSpPr>
            <p:cNvPr id="14" name="TextBox 13"/>
            <p:cNvSpPr txBox="1"/>
            <p:nvPr/>
          </p:nvSpPr>
          <p:spPr>
            <a:xfrm>
              <a:off x="810555" y="2331190"/>
              <a:ext cx="58541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4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54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58885" y="2751745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2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1395972" y="2553791"/>
              <a:ext cx="0" cy="49911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892538" y="3184733"/>
              <a:ext cx="819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세계관</a:t>
              </a:r>
              <a:endParaRPr lang="ko-KR" altLang="en-US" spc="-1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1187624" y="1556792"/>
            <a:ext cx="6912768" cy="4408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2050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년 피구는 순발력</a:t>
            </a: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체력</a:t>
            </a: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힘 등 </a:t>
            </a:r>
            <a:r>
              <a:rPr lang="ko-KR" altLang="en-US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여러가지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요소를 </a:t>
            </a:r>
            <a:r>
              <a:rPr lang="ko-KR" altLang="en-US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필요로하는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만능스포츠 라는 이유로 급 부상하며 전세계에서 열광하는 스포츠로 자리잡게 된다</a:t>
            </a: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정부에서는 피구학교를 </a:t>
            </a:r>
            <a:r>
              <a:rPr lang="ko-KR" altLang="en-US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설립하는등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피구선수양성에 </a:t>
            </a: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아끼지 않는 많은 </a:t>
            </a:r>
            <a:r>
              <a:rPr lang="ko-KR" altLang="en-US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지원을한다</a:t>
            </a: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500" dirty="0">
                <a:solidFill>
                  <a:srgbClr val="FFFF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‘God of Dodgeball</a:t>
            </a:r>
            <a:r>
              <a:rPr lang="en-US" altLang="ko-KR" sz="2500" dirty="0" smtClean="0">
                <a:solidFill>
                  <a:srgbClr val="FFFF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’</a:t>
            </a: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5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년에 한번 개최되는 세계적인 대회로서</a:t>
            </a: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우승 매달의 이름이기도 하다</a:t>
            </a:r>
            <a:r>
              <a:rPr lang="en-US" altLang="ko-KR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모든 </a:t>
            </a:r>
            <a:r>
              <a:rPr lang="ko-KR" altLang="en-US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피구인들이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쫒는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영광적인 피구대회인 </a:t>
            </a: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‘God of Dodgeball’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 올해 우리나라에서 개최된다</a:t>
            </a: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!</a:t>
            </a:r>
            <a:endParaRPr lang="en-US" altLang="ko-KR" dirty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685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07504" y="113579"/>
            <a:ext cx="1387148" cy="1222875"/>
            <a:chOff x="810555" y="2331190"/>
            <a:chExt cx="1387148" cy="1222875"/>
          </a:xfrm>
        </p:grpSpPr>
        <p:sp>
          <p:nvSpPr>
            <p:cNvPr id="14" name="TextBox 13"/>
            <p:cNvSpPr txBox="1"/>
            <p:nvPr/>
          </p:nvSpPr>
          <p:spPr>
            <a:xfrm>
              <a:off x="810555" y="2331190"/>
              <a:ext cx="58541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4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54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58885" y="2751745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2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1395972" y="2553791"/>
              <a:ext cx="0" cy="49911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892538" y="3184733"/>
              <a:ext cx="13051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제안서 </a:t>
              </a:r>
              <a:r>
                <a:rPr lang="ko-KR" altLang="en-US" spc="-150" dirty="0" err="1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컨셉</a:t>
              </a:r>
              <a:endParaRPr lang="ko-KR" altLang="en-US" spc="-1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18467" y="1916832"/>
            <a:ext cx="4425542" cy="3888432"/>
            <a:chOff x="400212" y="2204864"/>
            <a:chExt cx="4643141" cy="3888432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212" y="2204864"/>
              <a:ext cx="3270010" cy="2448272"/>
            </a:xfrm>
            <a:prstGeom prst="rect">
              <a:avLst/>
            </a:prstGeom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628641" y="3813508"/>
              <a:ext cx="3414712" cy="2279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/>
          <p:cNvSpPr txBox="1"/>
          <p:nvPr/>
        </p:nvSpPr>
        <p:spPr>
          <a:xfrm>
            <a:off x="4860032" y="1916832"/>
            <a:ext cx="4032448" cy="3787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슈퍼돗지볼은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테크노스재팬에서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만든</a:t>
            </a:r>
            <a:endParaRPr lang="en-US" altLang="ko-KR" dirty="0" smtClean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피구게임입니다</a:t>
            </a: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다른 피구게임들과는 다르게 정석적인 피구 경기가 아닌</a:t>
            </a: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약간의 반칙을 섞어 변칙적이며 </a:t>
            </a:r>
            <a:r>
              <a:rPr lang="ko-KR" altLang="en-US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이로인해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액션감이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한껏 느껴지는 피구게임 입니다</a:t>
            </a: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God of Dodgeball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은 이러한 </a:t>
            </a:r>
            <a:r>
              <a:rPr lang="ko-KR" altLang="en-US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슈퍼돗지볼을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모티브해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기획한 게임으로 </a:t>
            </a:r>
            <a:r>
              <a:rPr lang="ko-KR" altLang="en-US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액션감을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살려 </a:t>
            </a:r>
            <a:r>
              <a:rPr lang="ko-KR" altLang="en-US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조작감의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재미를 한껏 살린 게임입니다</a:t>
            </a: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653" y="4365104"/>
            <a:ext cx="1387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슈퍼 </a:t>
            </a:r>
            <a:r>
              <a:rPr lang="ko-KR" altLang="en-US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돗지볼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시작화면</a:t>
            </a:r>
            <a:endParaRPr lang="en-US" altLang="ko-KR" dirty="0" smtClean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&lt;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그림 </a:t>
            </a: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1&gt;</a:t>
            </a:r>
            <a:endParaRPr lang="ko-KR" altLang="en-US" dirty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10622" y="5806712"/>
            <a:ext cx="2012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슈퍼 </a:t>
            </a:r>
            <a:r>
              <a:rPr lang="ko-KR" altLang="en-US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돗지볼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인게임</a:t>
            </a:r>
            <a:endParaRPr lang="en-US" altLang="ko-KR" dirty="0" smtClean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&lt;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그림 </a:t>
            </a: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2&gt;</a:t>
            </a:r>
            <a:endParaRPr lang="ko-KR" altLang="en-US" dirty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972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07504" y="113579"/>
            <a:ext cx="1175552" cy="1222875"/>
            <a:chOff x="810555" y="2331190"/>
            <a:chExt cx="1175552" cy="1222875"/>
          </a:xfrm>
        </p:grpSpPr>
        <p:sp>
          <p:nvSpPr>
            <p:cNvPr id="14" name="TextBox 13"/>
            <p:cNvSpPr txBox="1"/>
            <p:nvPr/>
          </p:nvSpPr>
          <p:spPr>
            <a:xfrm>
              <a:off x="810555" y="2331190"/>
              <a:ext cx="58541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4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54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58885" y="2751745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2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1395972" y="2553791"/>
              <a:ext cx="0" cy="49911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892538" y="3184733"/>
              <a:ext cx="1093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권장 사양</a:t>
              </a:r>
              <a:endParaRPr lang="ko-KR" altLang="en-US" spc="-1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49860" y="1484784"/>
            <a:ext cx="8160248" cy="4405588"/>
            <a:chOff x="527953" y="1925752"/>
            <a:chExt cx="8160248" cy="2846098"/>
          </a:xfrm>
        </p:grpSpPr>
        <p:grpSp>
          <p:nvGrpSpPr>
            <p:cNvPr id="4" name="그룹 3"/>
            <p:cNvGrpSpPr/>
            <p:nvPr/>
          </p:nvGrpSpPr>
          <p:grpSpPr>
            <a:xfrm>
              <a:off x="527953" y="2204864"/>
              <a:ext cx="8160248" cy="2566986"/>
              <a:chOff x="545890" y="2060848"/>
              <a:chExt cx="8160248" cy="2566986"/>
            </a:xfrm>
          </p:grpSpPr>
          <p:pic>
            <p:nvPicPr>
              <p:cNvPr id="5122" name="Picture 2" descr="C:\Users\carpk\OneDrive\Desktop\asdf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5890" y="2060848"/>
                <a:ext cx="8160248" cy="25669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직사각형 9"/>
              <p:cNvSpPr/>
              <p:nvPr/>
            </p:nvSpPr>
            <p:spPr>
              <a:xfrm>
                <a:off x="806327" y="3237322"/>
                <a:ext cx="6213945" cy="12464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500" dirty="0" smtClean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 </a:t>
                </a:r>
                <a:r>
                  <a:rPr lang="en-US" altLang="ko-KR" sz="25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RAM 1.0GB (1.5GB </a:t>
                </a:r>
                <a:r>
                  <a:rPr lang="ko-KR" altLang="en-US" sz="25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이상 권장</a:t>
                </a:r>
                <a:r>
                  <a:rPr lang="en-US" altLang="ko-KR" sz="25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)</a:t>
                </a:r>
                <a:r>
                  <a:rPr lang="ko-KR" altLang="en-US" sz="25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/>
                </a:r>
                <a:br>
                  <a:rPr lang="ko-KR" altLang="en-US" sz="25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</a:br>
                <a:r>
                  <a:rPr lang="en-US" altLang="ko-KR" sz="2500" dirty="0" smtClean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 </a:t>
                </a:r>
                <a:r>
                  <a:rPr lang="ko-KR" altLang="en-US" sz="25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여유 저장 공간 </a:t>
                </a:r>
                <a:r>
                  <a:rPr lang="en-US" altLang="ko-KR" sz="25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1.0GB (1.5GB </a:t>
                </a:r>
                <a:r>
                  <a:rPr lang="ko-KR" altLang="en-US" sz="25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이상 권장</a:t>
                </a:r>
                <a:r>
                  <a:rPr lang="en-US" altLang="ko-KR" sz="25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)</a:t>
                </a:r>
                <a:r>
                  <a:rPr lang="ko-KR" altLang="en-US" sz="25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/>
                </a:r>
                <a:br>
                  <a:rPr lang="ko-KR" altLang="en-US" sz="25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</a:br>
                <a:r>
                  <a:rPr lang="en-US" altLang="ko-KR" sz="2500" dirty="0" smtClean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 </a:t>
                </a:r>
                <a:r>
                  <a:rPr lang="en-US" altLang="ko-KR" sz="25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Android 4.3 (Android 5 </a:t>
                </a:r>
                <a:r>
                  <a:rPr lang="ko-KR" altLang="en-US" sz="25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이상 권장</a:t>
                </a:r>
                <a:r>
                  <a:rPr lang="en-US" altLang="ko-KR" sz="25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)</a:t>
                </a:r>
                <a:endParaRPr lang="ko-KR" altLang="en-US" sz="2500" dirty="0"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2346881" y="1925752"/>
              <a:ext cx="4522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[ </a:t>
              </a:r>
              <a:r>
                <a:rPr lang="ko-KR" altLang="en-US" dirty="0" err="1" smtClean="0">
                  <a:solidFill>
                    <a:schemeClr val="bg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브롤스타즈의</a:t>
              </a:r>
              <a:r>
                <a:rPr lang="ko-KR" altLang="en-US" dirty="0" smtClean="0">
                  <a:solidFill>
                    <a:schemeClr val="bg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 권장사양을 참고하였습니다</a:t>
              </a:r>
              <a:r>
                <a:rPr lang="en-US" altLang="ko-KR" dirty="0" smtClean="0">
                  <a:solidFill>
                    <a:schemeClr val="bg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.] </a:t>
              </a:r>
              <a:endParaRPr lang="ko-KR" altLang="en-US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167082" y="5890372"/>
            <a:ext cx="2925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네이버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브롤스타즈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검색 화면</a:t>
            </a:r>
            <a:endParaRPr lang="en-US" altLang="ko-KR" dirty="0" smtClean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&lt;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그림 </a:t>
            </a: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3&gt;</a:t>
            </a:r>
            <a:endParaRPr lang="ko-KR" altLang="en-US" dirty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90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ko-KR" altLang="en-US" sz="5500" dirty="0" smtClean="0">
                <a:solidFill>
                  <a:schemeClr val="bg1"/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게임 소개</a:t>
            </a:r>
            <a:endParaRPr lang="ko-KR" altLang="en-US" sz="5500" dirty="0">
              <a:solidFill>
                <a:schemeClr val="bg1"/>
              </a:solidFill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850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07504" y="113579"/>
            <a:ext cx="974060" cy="1222875"/>
            <a:chOff x="810555" y="2331190"/>
            <a:chExt cx="974060" cy="1222875"/>
          </a:xfrm>
        </p:grpSpPr>
        <p:sp>
          <p:nvSpPr>
            <p:cNvPr id="14" name="TextBox 13"/>
            <p:cNvSpPr txBox="1"/>
            <p:nvPr/>
          </p:nvSpPr>
          <p:spPr>
            <a:xfrm>
              <a:off x="810555" y="2331190"/>
              <a:ext cx="58541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4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54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58885" y="2751745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2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1395972" y="2553791"/>
              <a:ext cx="0" cy="49911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892538" y="3184733"/>
              <a:ext cx="819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캐릭</a:t>
              </a:r>
              <a:r>
                <a:rPr lang="ko-KR" altLang="en-US" spc="-15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터</a:t>
              </a:r>
              <a:endParaRPr lang="en-US" altLang="ko-KR" spc="-15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064729" y="1628800"/>
            <a:ext cx="382775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God of Dodgeball 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은 </a:t>
            </a:r>
            <a:r>
              <a:rPr lang="ko-KR" altLang="en-US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수집형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게임으로</a:t>
            </a:r>
            <a:r>
              <a:rPr lang="en-US" altLang="ko-KR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캐릭터 하나 마다 고유한 특징과</a:t>
            </a: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능</a:t>
            </a:r>
            <a:r>
              <a:rPr lang="ko-KR" altLang="en-US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력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을 </a:t>
            </a:r>
            <a:r>
              <a:rPr lang="ko-KR" altLang="en-US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갖고있으며</a:t>
            </a: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몇몇의 좋은 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캐릭터만 계속 </a:t>
            </a:r>
            <a:r>
              <a:rPr lang="ko-KR" altLang="en-US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사용되어지는것이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아닌</a:t>
            </a: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캐릭터 마다의 고유한 능력과</a:t>
            </a:r>
            <a:endParaRPr lang="en-US" altLang="ko-KR" dirty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특징을 살려 다양한 팀을 꾸릴 수 있는 환경을 구축해</a:t>
            </a: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유저들이 캐릭터들을 이해하고 다양한 아이디어로 </a:t>
            </a:r>
            <a:r>
              <a:rPr lang="ko-KR" altLang="en-US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여러가지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컨셉의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팀을 구성하는 전략적인 재미를 더 할 것입니다</a:t>
            </a: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544482" y="1628800"/>
            <a:ext cx="4329578" cy="4392488"/>
            <a:chOff x="544482" y="1628800"/>
            <a:chExt cx="4329578" cy="4392488"/>
          </a:xfrm>
        </p:grpSpPr>
        <p:pic>
          <p:nvPicPr>
            <p:cNvPr id="2051" name="Picture 3" descr="C:\Users\carpk\OneDrive\Desktop\KakaoTalk_20200627_00504434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1245" y="1628800"/>
              <a:ext cx="2192815" cy="4392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C:\Users\carpk\OneDrive\Desktop\KakaoTalk_20200627_010609797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482" y="1628800"/>
              <a:ext cx="2136763" cy="4392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/>
          <p:cNvSpPr txBox="1"/>
          <p:nvPr/>
        </p:nvSpPr>
        <p:spPr>
          <a:xfrm>
            <a:off x="1883590" y="6040658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본인 게임 </a:t>
            </a:r>
            <a:r>
              <a:rPr lang="ko-KR" altLang="en-US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캡쳐</a:t>
            </a:r>
            <a:endParaRPr lang="en-US" altLang="ko-KR" dirty="0" smtClean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&lt;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자체제</a:t>
            </a:r>
            <a:r>
              <a:rPr lang="ko-KR" altLang="en-US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작</a:t>
            </a: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&gt;</a:t>
            </a:r>
            <a:endParaRPr lang="ko-KR" altLang="en-US" dirty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015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07504" y="113579"/>
            <a:ext cx="1175552" cy="1222875"/>
            <a:chOff x="810555" y="2331190"/>
            <a:chExt cx="1175552" cy="1222875"/>
          </a:xfrm>
        </p:grpSpPr>
        <p:sp>
          <p:nvSpPr>
            <p:cNvPr id="14" name="TextBox 13"/>
            <p:cNvSpPr txBox="1"/>
            <p:nvPr/>
          </p:nvSpPr>
          <p:spPr>
            <a:xfrm>
              <a:off x="810555" y="2331190"/>
              <a:ext cx="58541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4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54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58885" y="2751745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2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1395972" y="2553791"/>
              <a:ext cx="0" cy="49911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892538" y="3184733"/>
              <a:ext cx="1093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게임 방식</a:t>
              </a:r>
              <a:endParaRPr lang="en-US" altLang="ko-KR" spc="-15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144207064" descr="EMB00004668835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65" y="1336454"/>
            <a:ext cx="774118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57891" y="3640710"/>
            <a:ext cx="8434589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God of Dodgeball </a:t>
            </a:r>
            <a:r>
              <a:rPr lang="ko-KR" altLang="en-US" sz="16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은 플레이어와 플레이어 간의 대결이 주가 되는 게임입니다</a:t>
            </a:r>
            <a:r>
              <a:rPr lang="en-US" altLang="ko-KR" sz="16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fontAlgn="base"/>
            <a:r>
              <a:rPr lang="ko-KR" altLang="en-US" sz="1600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플레어와</a:t>
            </a:r>
            <a:r>
              <a:rPr lang="ko-KR" altLang="en-US" sz="16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플레이어간의 대결 즉 </a:t>
            </a:r>
            <a:r>
              <a:rPr lang="en-US" altLang="ko-KR" sz="16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PVP </a:t>
            </a:r>
            <a:r>
              <a:rPr lang="ko-KR" altLang="en-US" sz="16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시스템은 위의 그림과 같은 모드를 지원합니다</a:t>
            </a:r>
            <a:r>
              <a:rPr lang="en-US" altLang="ko-KR" sz="16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fontAlgn="base"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1:1 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모드 </a:t>
            </a:r>
            <a:r>
              <a:rPr lang="en-US" altLang="ko-KR" sz="16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‘</a:t>
            </a:r>
            <a:r>
              <a:rPr lang="ko-KR" altLang="en-US" sz="16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플레이어 </a:t>
            </a:r>
            <a:r>
              <a:rPr lang="ko-KR" altLang="en-US" sz="1600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한명</a:t>
            </a:r>
            <a:r>
              <a:rPr lang="ko-KR" altLang="en-US" sz="16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VS </a:t>
            </a:r>
            <a:r>
              <a:rPr lang="ko-KR" altLang="en-US" sz="16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플레이어 </a:t>
            </a:r>
            <a:r>
              <a:rPr lang="ko-KR" altLang="en-US" sz="1600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한명</a:t>
            </a:r>
            <a:r>
              <a:rPr lang="en-US" altLang="ko-KR" sz="16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’</a:t>
            </a:r>
            <a:r>
              <a:rPr lang="ko-KR" altLang="en-US" sz="16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의 경기입니다</a:t>
            </a:r>
            <a:r>
              <a:rPr lang="en-US" altLang="ko-KR" sz="16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fontAlgn="base"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3:3 </a:t>
            </a: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모드 </a:t>
            </a:r>
            <a:r>
              <a:rPr lang="en-US" altLang="ko-KR" sz="16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‘</a:t>
            </a:r>
            <a:r>
              <a:rPr lang="ko-KR" altLang="en-US" sz="16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플레이어 </a:t>
            </a:r>
            <a:r>
              <a:rPr lang="ko-KR" altLang="en-US" sz="1600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세명</a:t>
            </a:r>
            <a:r>
              <a:rPr lang="ko-KR" altLang="en-US" sz="16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VS </a:t>
            </a:r>
            <a:r>
              <a:rPr lang="ko-KR" altLang="en-US" sz="16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플레이어 </a:t>
            </a:r>
            <a:r>
              <a:rPr lang="ko-KR" altLang="en-US" sz="1600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세명</a:t>
            </a:r>
            <a:r>
              <a:rPr lang="en-US" altLang="ko-KR" sz="16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’</a:t>
            </a:r>
            <a:r>
              <a:rPr lang="ko-KR" altLang="en-US" sz="16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의 경기입니다</a:t>
            </a:r>
            <a:r>
              <a:rPr lang="en-US" altLang="ko-KR" sz="16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fontAlgn="base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설정 모드 </a:t>
            </a:r>
            <a:r>
              <a:rPr lang="en-US" altLang="ko-KR" sz="16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16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참가 플레이어 명수</a:t>
            </a:r>
            <a:r>
              <a:rPr lang="en-US" altLang="ko-KR" sz="16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맵</a:t>
            </a:r>
            <a:r>
              <a:rPr lang="en-US" altLang="ko-KR" sz="1600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등을 선택하고 다른 플레이어를 초대</a:t>
            </a:r>
            <a:r>
              <a:rPr lang="en-US" altLang="ko-KR" sz="16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참가 하여 </a:t>
            </a:r>
            <a:endParaRPr lang="en-US" altLang="ko-KR" sz="1600" dirty="0" smtClean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fontAlgn="base"/>
            <a:r>
              <a:rPr lang="en-US" altLang="ko-KR" sz="1600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</a:t>
            </a:r>
            <a:r>
              <a:rPr lang="ko-KR" altLang="en-US" sz="16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플레이 할 수 있습니다 </a:t>
            </a:r>
            <a:r>
              <a:rPr lang="en-US" altLang="ko-KR" sz="16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리그 </a:t>
            </a:r>
            <a:r>
              <a:rPr lang="ko-KR" altLang="en-US" sz="1600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오브</a:t>
            </a:r>
            <a:r>
              <a:rPr lang="ko-KR" altLang="en-US" sz="16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레전드의</a:t>
            </a:r>
            <a:r>
              <a:rPr lang="ko-KR" altLang="en-US" sz="16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사용자설정게임을 참고하였습니다</a:t>
            </a:r>
            <a:r>
              <a:rPr lang="en-US" altLang="ko-KR" sz="16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.)</a:t>
            </a:r>
          </a:p>
          <a:p>
            <a:pPr marL="285750" indent="-285750" fontAlgn="base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연습모드</a:t>
            </a:r>
            <a:r>
              <a:rPr lang="ko-KR" altLang="en-US" sz="16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16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어려운 스킬</a:t>
            </a:r>
            <a:r>
              <a:rPr lang="en-US" altLang="ko-KR" sz="16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조작 노하우 등을 익힐 수 있는 모드입니다</a:t>
            </a:r>
            <a:r>
              <a:rPr lang="en-US" altLang="ko-KR" sz="16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fontAlgn="base"/>
            <a:r>
              <a:rPr lang="en-US" altLang="ko-KR" sz="16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※ ‘1:1</a:t>
            </a:r>
            <a:r>
              <a:rPr lang="ko-KR" altLang="en-US" sz="16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모드</a:t>
            </a:r>
            <a:r>
              <a:rPr lang="en-US" altLang="ko-KR" sz="16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’</a:t>
            </a:r>
            <a:r>
              <a:rPr lang="ko-KR" altLang="en-US" sz="16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와</a:t>
            </a:r>
            <a:r>
              <a:rPr lang="en-US" altLang="ko-KR" sz="16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‘3:3 </a:t>
            </a:r>
            <a:r>
              <a:rPr lang="ko-KR" altLang="en-US" sz="16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모드</a:t>
            </a:r>
            <a:r>
              <a:rPr lang="en-US" altLang="ko-KR" sz="16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’</a:t>
            </a:r>
            <a:r>
              <a:rPr lang="ko-KR" altLang="en-US" sz="16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는 참가하는 플레이어 명수는 다르지만 운용되는 </a:t>
            </a:r>
            <a:r>
              <a:rPr lang="ko-KR" altLang="en-US" sz="1600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캐릭터수는</a:t>
            </a:r>
            <a:r>
              <a:rPr lang="ko-KR" altLang="en-US" sz="16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3:3, </a:t>
            </a:r>
            <a:r>
              <a:rPr lang="ko-KR" altLang="en-US" sz="16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총 </a:t>
            </a:r>
            <a:r>
              <a:rPr lang="en-US" altLang="ko-KR" sz="16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6</a:t>
            </a:r>
            <a:r>
              <a:rPr lang="ko-KR" altLang="en-US" sz="16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캐릭터로 동일합니다</a:t>
            </a:r>
            <a:r>
              <a:rPr lang="en-US" altLang="ko-KR" sz="16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  <a:r>
              <a:rPr lang="ko-KR" altLang="en-US" sz="16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즉 </a:t>
            </a:r>
            <a:r>
              <a:rPr lang="en-US" altLang="ko-KR" sz="16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‘</a:t>
            </a:r>
            <a:r>
              <a:rPr lang="en-US" altLang="ko-KR" sz="1600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1:1 </a:t>
            </a:r>
            <a:r>
              <a:rPr lang="ko-KR" altLang="en-US" sz="1600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모드</a:t>
            </a:r>
            <a:r>
              <a:rPr lang="en-US" altLang="ko-KR" sz="16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’</a:t>
            </a:r>
            <a:r>
              <a:rPr lang="ko-KR" altLang="en-US" sz="16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는 혼자서 세</a:t>
            </a:r>
            <a:r>
              <a:rPr lang="en-US" altLang="ko-KR" sz="16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(3)</a:t>
            </a:r>
            <a:r>
              <a:rPr lang="ko-KR" altLang="en-US" sz="16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캐릭터를 플레이 하지만 </a:t>
            </a:r>
            <a:r>
              <a:rPr lang="en-US" altLang="ko-KR" sz="16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‘3:3 </a:t>
            </a:r>
            <a:r>
              <a:rPr lang="ko-KR" altLang="en-US" sz="16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모드</a:t>
            </a:r>
            <a:r>
              <a:rPr lang="en-US" altLang="ko-KR" sz="16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’</a:t>
            </a:r>
            <a:r>
              <a:rPr lang="ko-KR" altLang="en-US" sz="16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는 </a:t>
            </a:r>
            <a:r>
              <a:rPr lang="ko-KR" altLang="en-US" sz="1600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한명이</a:t>
            </a:r>
            <a:r>
              <a:rPr lang="ko-KR" altLang="en-US" sz="16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한</a:t>
            </a:r>
            <a:r>
              <a:rPr lang="en-US" altLang="ko-KR" sz="16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(1)</a:t>
            </a:r>
            <a:r>
              <a:rPr lang="ko-KR" altLang="en-US" sz="16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캐릭터를 플레이 합니다</a:t>
            </a:r>
            <a:r>
              <a:rPr lang="en-US" altLang="ko-KR" sz="16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  <a:r>
              <a:rPr lang="ko-KR" altLang="en-US" sz="16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플레이어는 취향에 따라 </a:t>
            </a:r>
            <a:r>
              <a:rPr lang="en-US" altLang="ko-KR" sz="16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‘1:1 </a:t>
            </a:r>
            <a:r>
              <a:rPr lang="ko-KR" altLang="en-US" sz="16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모드</a:t>
            </a:r>
            <a:r>
              <a:rPr lang="en-US" altLang="ko-KR" sz="16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’, ‘3:3 </a:t>
            </a:r>
            <a:r>
              <a:rPr lang="ko-KR" altLang="en-US" sz="16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모드</a:t>
            </a:r>
            <a:r>
              <a:rPr lang="en-US" altLang="ko-KR" sz="16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’</a:t>
            </a:r>
            <a:r>
              <a:rPr lang="ko-KR" altLang="en-US" sz="16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선택하여 즐길 수 </a:t>
            </a:r>
            <a:r>
              <a:rPr lang="ko-KR" altLang="en-US" sz="1600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있을것입니다</a:t>
            </a:r>
            <a:r>
              <a:rPr lang="en-US" altLang="ko-KR" sz="16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r>
              <a:rPr lang="ko-KR" altLang="en-US" sz="16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endParaRPr lang="ko-KR" altLang="en-US" sz="1600" dirty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515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1151</Words>
  <Application>Microsoft Office PowerPoint</Application>
  <PresentationFormat>화면 슬라이드 쇼(4:3)</PresentationFormat>
  <Paragraphs>180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God of Dodgeball</vt:lpstr>
      <vt:lpstr>PowerPoint 프레젠테이션</vt:lpstr>
      <vt:lpstr>제안서 컨셉</vt:lpstr>
      <vt:lpstr>PowerPoint 프레젠테이션</vt:lpstr>
      <vt:lpstr>PowerPoint 프레젠테이션</vt:lpstr>
      <vt:lpstr>PowerPoint 프레젠테이션</vt:lpstr>
      <vt:lpstr>게임 소개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차후 기획서 제작 계획</vt:lpstr>
      <vt:lpstr>PowerPoint 프레젠테이션</vt:lpstr>
      <vt:lpstr>코멘트</vt:lpstr>
      <vt:lpstr>PowerPoint 프레젠테이션</vt:lpstr>
      <vt:lpstr>후기</vt:lpstr>
      <vt:lpstr>PowerPoint 프레젠테이션</vt:lpstr>
      <vt:lpstr>참고문헌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최준영최준영</dc:creator>
  <cp:lastModifiedBy>최준영최준영</cp:lastModifiedBy>
  <cp:revision>57</cp:revision>
  <dcterms:created xsi:type="dcterms:W3CDTF">2020-06-23T17:05:05Z</dcterms:created>
  <dcterms:modified xsi:type="dcterms:W3CDTF">2020-06-26T22:31:43Z</dcterms:modified>
</cp:coreProperties>
</file>