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7" r:id="rId3"/>
    <p:sldId id="585" r:id="rId4"/>
    <p:sldId id="654" r:id="rId5"/>
    <p:sldId id="652" r:id="rId6"/>
    <p:sldId id="653" r:id="rId7"/>
    <p:sldId id="655" r:id="rId8"/>
    <p:sldId id="657" r:id="rId9"/>
    <p:sldId id="598" r:id="rId10"/>
    <p:sldId id="658" r:id="rId11"/>
    <p:sldId id="659" r:id="rId12"/>
    <p:sldId id="662" r:id="rId13"/>
    <p:sldId id="663" r:id="rId14"/>
    <p:sldId id="664" r:id="rId15"/>
    <p:sldId id="665" r:id="rId16"/>
    <p:sldId id="666" r:id="rId17"/>
    <p:sldId id="660" r:id="rId18"/>
    <p:sldId id="667" r:id="rId19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9"/>
    <a:srgbClr val="D8FFCD"/>
    <a:srgbClr val="FDDBCF"/>
    <a:srgbClr val="FF0000"/>
    <a:srgbClr val="FFFF00"/>
    <a:srgbClr val="FF00FF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3" autoAdjust="0"/>
    <p:restoredTop sz="82369" autoAdjust="0"/>
  </p:normalViewPr>
  <p:slideViewPr>
    <p:cSldViewPr snapToGrid="0">
      <p:cViewPr varScale="1">
        <p:scale>
          <a:sx n="122" d="100"/>
          <a:sy n="122" d="100"/>
        </p:scale>
        <p:origin x="3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60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75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42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32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35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91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63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15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nsorflow.org/tutorials/quickstart/begin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350790" y="4463"/>
            <a:ext cx="7696200" cy="721912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>TensorFlow </a:t>
            </a:r>
            <a:r>
              <a:rPr lang="ko-KR" altLang="en-US" i="0" dirty="0" err="1"/>
              <a:t>머신러닝</a:t>
            </a:r>
            <a:r>
              <a:rPr lang="en-US" altLang="ko-KR" i="0" dirty="0"/>
              <a:t> (tensorflow.org)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BBDE3-9B51-480D-895D-5C1137AC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03" y="872628"/>
            <a:ext cx="6293932" cy="5366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182092"/>
            <a:ext cx="8572500" cy="476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층을 차례대로 쌓아 </a:t>
            </a:r>
            <a:r>
              <a:rPr lang="en-US" altLang="ko-KR" sz="2000" dirty="0" err="1"/>
              <a:t>tf.keras.Sequential</a:t>
            </a:r>
            <a:r>
              <a:rPr lang="en-US" altLang="ko-KR" sz="2000" dirty="0"/>
              <a:t> </a:t>
            </a:r>
            <a:r>
              <a:rPr lang="ko-KR" altLang="en-US" sz="2000" dirty="0"/>
              <a:t>모델을 만듭니다</a:t>
            </a:r>
            <a:r>
              <a:rPr lang="en-US" altLang="ko-KR" sz="2000" dirty="0"/>
              <a:t>. </a:t>
            </a:r>
            <a:r>
              <a:rPr lang="ko-KR" altLang="en-US" sz="2000" dirty="0"/>
              <a:t>훈련에 사용할 </a:t>
            </a:r>
            <a:r>
              <a:rPr lang="ko-KR" altLang="en-US" sz="2000" dirty="0" err="1"/>
              <a:t>옵티마이저</a:t>
            </a:r>
            <a:r>
              <a:rPr lang="en-US" altLang="ko-KR" sz="2000" dirty="0"/>
              <a:t>(optimizer)</a:t>
            </a:r>
            <a:r>
              <a:rPr lang="ko-KR" altLang="en-US" sz="2000" dirty="0"/>
              <a:t>와 손실 함수를 선택합니다</a:t>
            </a:r>
            <a:r>
              <a:rPr lang="en-US" altLang="ko-KR" sz="20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모델을 훈련하고 평가합니다</a:t>
            </a:r>
            <a:r>
              <a:rPr lang="en-US" altLang="ko-KR" sz="2000" dirty="0"/>
              <a:t>: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0E608E-7C29-4B4C-8A6B-6372193B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64" y="1879629"/>
            <a:ext cx="7762833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model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=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tf.keras.models.Sequential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([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 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tf.keras.layers.Flatten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input_shape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=(28, 28)),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 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tf.keras.layers.Dense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(128,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activation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='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relu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'),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 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tf.keras.layers.Dropout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(0.2),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 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tf.keras.layers.Dense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(10,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activation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='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softmax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')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])</a:t>
            </a:r>
            <a:endParaRPr kumimoji="0" lang="en-US" altLang="ko-KR" sz="1600" b="1" dirty="0">
              <a:solidFill>
                <a:srgbClr val="0000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</a:endParaRPr>
          </a:p>
          <a:p>
            <a:pPr lvl="0"/>
            <a:r>
              <a:rPr kumimoji="0" lang="en-US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model.compile</a:t>
            </a: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(optimizer='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b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  loss='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sparse_categorical_crossentropy</a:t>
            </a: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b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  metrics=['accuracy'])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A6AE380-7D7A-4433-B371-C400A98F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30" y="4860339"/>
            <a:ext cx="7762833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model.fit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y_train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epochs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=5)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/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model.evaluate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 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y_test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verbose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=2)</a:t>
            </a:r>
            <a:r>
              <a:rPr kumimoji="0" lang="ko-KR" altLang="ko-KR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82A017-F9BB-46F2-B2BB-63F39582FC48}"/>
              </a:ext>
            </a:extLst>
          </p:cNvPr>
          <p:cNvSpPr/>
          <p:nvPr/>
        </p:nvSpPr>
        <p:spPr>
          <a:xfrm>
            <a:off x="287115" y="720427"/>
            <a:ext cx="7123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https://www.tensorflow.org/tutorials/quickstart/beginner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90E75A-BED0-41F3-8FCD-8C0BDA3A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E0F071-AD92-4351-A0B2-8A3EAC4A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53" y="-71859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9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90E75A-BED0-41F3-8FCD-8C0BDA3A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E0F071-AD92-4351-A0B2-8A3EAC4A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53" y="-71859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EDD350-9282-4922-8DFD-87BFE78E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1227385"/>
            <a:ext cx="8499154" cy="49818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C4233E-72BF-4227-9DE6-2E986E09057C}"/>
              </a:ext>
            </a:extLst>
          </p:cNvPr>
          <p:cNvSpPr/>
          <p:nvPr/>
        </p:nvSpPr>
        <p:spPr>
          <a:xfrm>
            <a:off x="199725" y="786666"/>
            <a:ext cx="86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02124"/>
                </a:solidFill>
                <a:latin typeface="Roboto"/>
              </a:rPr>
              <a:t>훈련된 이미지 분류기는 이 데이터셋에서 </a:t>
            </a:r>
            <a:r>
              <a:rPr lang="ko-KR" altLang="en-US" b="1" dirty="0">
                <a:solidFill>
                  <a:srgbClr val="0000FF"/>
                </a:solidFill>
                <a:latin typeface="Roboto"/>
              </a:rPr>
              <a:t>약 </a:t>
            </a:r>
            <a:r>
              <a:rPr lang="en-US" altLang="ko-KR" b="1" dirty="0">
                <a:solidFill>
                  <a:srgbClr val="0000FF"/>
                </a:solidFill>
                <a:latin typeface="Roboto"/>
              </a:rPr>
              <a:t>98%</a:t>
            </a:r>
            <a:r>
              <a:rPr lang="ko-KR" altLang="en-US" b="1" dirty="0">
                <a:solidFill>
                  <a:srgbClr val="0000FF"/>
                </a:solidFill>
                <a:latin typeface="Roboto"/>
              </a:rPr>
              <a:t>의 정확도</a:t>
            </a:r>
            <a:r>
              <a:rPr lang="en-US" altLang="ko-KR" dirty="0">
                <a:solidFill>
                  <a:srgbClr val="202124"/>
                </a:solidFill>
                <a:latin typeface="Roboto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b="1" dirty="0">
                <a:solidFill>
                  <a:srgbClr val="0000FF"/>
                </a:solidFill>
              </a:rPr>
              <a:t>MNIST </a:t>
            </a:r>
            <a:r>
              <a:rPr lang="ko-KR" altLang="en-US" sz="2800" b="1" dirty="0">
                <a:solidFill>
                  <a:srgbClr val="0000FF"/>
                </a:solidFill>
              </a:rPr>
              <a:t>데이터 셋</a:t>
            </a:r>
            <a:endParaRPr lang="en-US" altLang="ko-KR" sz="2800" b="1" dirty="0">
              <a:solidFill>
                <a:srgbClr val="0000FF"/>
              </a:solidFill>
            </a:endParaRPr>
          </a:p>
          <a:p>
            <a:pPr lvl="1"/>
            <a:r>
              <a:rPr lang="ko-KR" altLang="en-US" sz="2000" dirty="0"/>
              <a:t>컴퓨터 비전 분야의 </a:t>
            </a:r>
            <a:r>
              <a:rPr lang="en-US" altLang="ko-KR" sz="2000" dirty="0"/>
              <a:t>"Hello, World" </a:t>
            </a:r>
            <a:r>
              <a:rPr lang="ko-KR" altLang="en-US" sz="2000" dirty="0"/>
              <a:t>프로그램 격인 고전 데이터셋</a:t>
            </a:r>
            <a:endParaRPr lang="en-US" altLang="ko-KR" sz="2000" dirty="0"/>
          </a:p>
          <a:p>
            <a:pPr lvl="1"/>
            <a:r>
              <a:rPr lang="en-US" altLang="ko-KR" sz="2000" dirty="0"/>
              <a:t>MNIST </a:t>
            </a:r>
            <a:r>
              <a:rPr lang="ko-KR" altLang="en-US" sz="2000" dirty="0"/>
              <a:t>데이터셋은 </a:t>
            </a:r>
            <a:r>
              <a:rPr lang="ko-KR" altLang="en-US" sz="2000" dirty="0" err="1"/>
              <a:t>손글씨</a:t>
            </a:r>
            <a:r>
              <a:rPr lang="ko-KR" altLang="en-US" sz="2000" dirty="0"/>
              <a:t> 숫자</a:t>
            </a:r>
            <a:r>
              <a:rPr lang="en-US" altLang="ko-KR" sz="2000" dirty="0"/>
              <a:t>(0, 1, 2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 이미지로 이루어져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60,000 </a:t>
            </a:r>
            <a:r>
              <a:rPr lang="ko-KR" altLang="en-US" sz="2000" dirty="0"/>
              <a:t>개의 </a:t>
            </a:r>
            <a:r>
              <a:rPr lang="en-US" altLang="ko-KR" sz="2000" dirty="0"/>
              <a:t>28 × 28 </a:t>
            </a:r>
            <a:r>
              <a:rPr lang="ko-KR" altLang="en-US" sz="2000" dirty="0"/>
              <a:t>픽셀 훈련 샘플과 </a:t>
            </a:r>
            <a:r>
              <a:rPr lang="en-US" altLang="ko-KR" sz="2000" dirty="0"/>
              <a:t>10,000 </a:t>
            </a:r>
            <a:r>
              <a:rPr lang="ko-KR" altLang="en-US" sz="2000" dirty="0"/>
              <a:t>개의 테스트 검증 샘플이 있습니다</a:t>
            </a:r>
            <a:r>
              <a:rPr lang="en-US" altLang="ko-KR" sz="2000" dirty="0"/>
              <a:t>.</a:t>
            </a:r>
            <a:endParaRPr lang="en-US" altLang="ko-KR" sz="3200" dirty="0"/>
          </a:p>
          <a:p>
            <a:pPr lvl="1"/>
            <a:r>
              <a:rPr lang="en-US" altLang="ko-KR" sz="2000" dirty="0" err="1"/>
              <a:t>x_train</a:t>
            </a:r>
            <a:r>
              <a:rPr lang="ko-KR" altLang="en-US" sz="2000" dirty="0"/>
              <a:t>과 </a:t>
            </a:r>
            <a:r>
              <a:rPr lang="en-US" altLang="ko-KR" sz="2000" dirty="0" err="1"/>
              <a:t>y_train</a:t>
            </a:r>
            <a:r>
              <a:rPr lang="en-US" altLang="ko-KR" sz="2000" dirty="0"/>
              <a:t> </a:t>
            </a:r>
            <a:r>
              <a:rPr lang="ko-KR" altLang="en-US" sz="2000" dirty="0"/>
              <a:t>배열은 모델 학습에 사용되는 훈련 세트입니다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x_test</a:t>
            </a:r>
            <a:r>
              <a:rPr lang="ko-KR" altLang="en-US" sz="2000" dirty="0"/>
              <a:t>와 </a:t>
            </a:r>
            <a:r>
              <a:rPr lang="en-US" altLang="ko-KR" sz="2000" dirty="0" err="1"/>
              <a:t>y_test</a:t>
            </a:r>
            <a:r>
              <a:rPr lang="en-US" altLang="ko-KR" sz="2000" dirty="0"/>
              <a:t> </a:t>
            </a:r>
            <a:r>
              <a:rPr lang="ko-KR" altLang="en-US" sz="2000" dirty="0"/>
              <a:t>배열은 모델 테스트에 사용되는 테스트 세트입니다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신경망 모델에 주입하기 전에 이 값의 범위를 </a:t>
            </a:r>
            <a:r>
              <a:rPr lang="en-US" altLang="ko-KR" sz="2000" dirty="0"/>
              <a:t>0~1 </a:t>
            </a:r>
            <a:r>
              <a:rPr lang="ko-KR" altLang="en-US" sz="2000" dirty="0"/>
              <a:t>사이로 조정하겠습니다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하려면 </a:t>
            </a:r>
            <a:r>
              <a:rPr lang="en-US" altLang="ko-KR" sz="2000" dirty="0"/>
              <a:t>255</a:t>
            </a:r>
            <a:r>
              <a:rPr lang="ko-KR" altLang="en-US" sz="2000" dirty="0"/>
              <a:t>로 나누어야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훈련 세트와 테스트 세트를 동일한 방식으로 </a:t>
            </a:r>
            <a:r>
              <a:rPr lang="ko-KR" altLang="en-US" sz="2000" dirty="0" err="1"/>
              <a:t>전처리하는</a:t>
            </a:r>
            <a:r>
              <a:rPr lang="ko-KR" altLang="en-US" sz="2000" dirty="0"/>
              <a:t> 것이 중요합니다</a:t>
            </a:r>
            <a:r>
              <a:rPr lang="en-US" altLang="ko-KR" sz="2000" dirty="0"/>
              <a:t>: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2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786ECD-597C-48D4-AE3D-3F2EE079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88" y="715305"/>
            <a:ext cx="8519050" cy="298022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DB2D77E-7E8B-490C-9191-215FA8420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70" y="3533775"/>
            <a:ext cx="6057900" cy="3324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14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90BEF-FBE1-4740-A62E-DC3ECCA9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5" y="1104163"/>
            <a:ext cx="8940069" cy="3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B4D8C8-5DEA-4245-BF39-84F9AD69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1" y="1061178"/>
            <a:ext cx="8940069" cy="38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2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7E0AD5-0A38-4589-80C1-BF2DF0BA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58" y="767791"/>
            <a:ext cx="8512472" cy="449353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Google Sans"/>
              </a:rPr>
              <a:t>모델 훈련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신경망 모델을 훈련하는 단계는 다음과 같습니다: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훈련 데이터를 모델에 주입합니다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dirty="0">
                <a:solidFill>
                  <a:srgbClr val="202124"/>
                </a:solidFill>
                <a:ea typeface="Robot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이예에서는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x_t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rain</a:t>
            </a:r>
            <a:r>
              <a:rPr kumimoji="0" lang="ko-KR" altLang="en-US" sz="2000" dirty="0" err="1">
                <a:solidFill>
                  <a:srgbClr val="202124"/>
                </a:solidFill>
                <a:ea typeface="Roboto"/>
              </a:rPr>
              <a:t>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y_t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배열입니다.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모델이 </a:t>
            </a:r>
            <a:r>
              <a:rPr kumimoji="0" lang="ko-KR" altLang="en-US" sz="2000" dirty="0">
                <a:solidFill>
                  <a:srgbClr val="202124"/>
                </a:solidFill>
                <a:ea typeface="Roboto"/>
              </a:rPr>
              <a:t>훈련 데이터를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매핑하는 방법을 배웁니다.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테스트 세트에 대한 모델의 예측을 만듭니다-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dirty="0">
                <a:solidFill>
                  <a:srgbClr val="202124"/>
                </a:solidFill>
                <a:ea typeface="Roboto"/>
              </a:rPr>
              <a:t>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이 예에서는 </a:t>
            </a:r>
            <a:r>
              <a:rPr kumimoji="0" lang="en-US" altLang="ko-KR" sz="1400" dirty="0" err="1">
                <a:solidFill>
                  <a:srgbClr val="37474F"/>
                </a:solidFill>
                <a:latin typeface="Arial Unicode MS"/>
                <a:ea typeface="Roboto Mono"/>
              </a:rPr>
              <a:t>x_t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배열입니다. 이 예측이 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y_t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배열과 맞는지 확인합니다.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 err="1">
                <a:solidFill>
                  <a:srgbClr val="202124"/>
                </a:solidFill>
                <a:ea typeface="Roboto"/>
              </a:rPr>
              <a:t>model.fit</a:t>
            </a:r>
            <a:r>
              <a:rPr kumimoji="0" lang="ko-KR" altLang="en-US" sz="2000" dirty="0">
                <a:solidFill>
                  <a:srgbClr val="202124"/>
                </a:solidFill>
                <a:ea typeface="Robot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모델이 훈련 데이터를 학습합니다: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 err="1">
                <a:solidFill>
                  <a:srgbClr val="202124"/>
                </a:solidFill>
              </a:rPr>
              <a:t>m</a:t>
            </a:r>
            <a:r>
              <a:rPr kumimoji="0" lang="en-US" altLang="ko-KR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odel.evaluate</a:t>
            </a:r>
            <a:r>
              <a:rPr kumimoji="0" lang="en-US" altLang="ko-KR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모델이 테스트 검증을 합니다</a:t>
            </a:r>
            <a:r>
              <a:rPr kumimoji="0" lang="en-US" altLang="ko-KR" sz="20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9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Keras</a:t>
            </a:r>
            <a:r>
              <a:rPr lang="ko-KR" altLang="en-US" dirty="0">
                <a:solidFill>
                  <a:srgbClr val="0000FF"/>
                </a:solidFill>
              </a:rPr>
              <a:t>를 사용한 </a:t>
            </a:r>
            <a:r>
              <a:rPr lang="en-US" altLang="ko-KR" dirty="0">
                <a:solidFill>
                  <a:srgbClr val="0000FF"/>
                </a:solidFill>
              </a:rPr>
              <a:t>ML </a:t>
            </a:r>
            <a:r>
              <a:rPr lang="ko-KR" altLang="en-US" dirty="0">
                <a:solidFill>
                  <a:srgbClr val="0000FF"/>
                </a:solidFill>
              </a:rPr>
              <a:t>기본사항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기본 이미지 분류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1D7AB7-E390-40A7-A4C9-FDBFC0FF6E88}"/>
              </a:ext>
            </a:extLst>
          </p:cNvPr>
          <p:cNvSpPr/>
          <p:nvPr/>
        </p:nvSpPr>
        <p:spPr>
          <a:xfrm>
            <a:off x="266700" y="694035"/>
            <a:ext cx="7305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https://www.tensorflow.org/tutorials/keras/classification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B2EF4F-2752-4202-8CD4-E141DAA5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2" y="1162268"/>
            <a:ext cx="8624305" cy="47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9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Keras</a:t>
            </a:r>
            <a:r>
              <a:rPr lang="ko-KR" altLang="en-US" dirty="0"/>
              <a:t>를 사용한 </a:t>
            </a:r>
            <a:r>
              <a:rPr lang="en-US" altLang="ko-KR" dirty="0"/>
              <a:t>ML </a:t>
            </a:r>
            <a:r>
              <a:rPr lang="ko-KR" altLang="en-US" dirty="0"/>
              <a:t>기본사항</a:t>
            </a:r>
            <a:r>
              <a:rPr lang="en-US" altLang="ko-KR" dirty="0"/>
              <a:t>: </a:t>
            </a:r>
            <a:r>
              <a:rPr lang="ko-KR" altLang="en-US" dirty="0"/>
              <a:t>기본 이미지 분류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1D7AB7-E390-40A7-A4C9-FDBFC0FF6E88}"/>
              </a:ext>
            </a:extLst>
          </p:cNvPr>
          <p:cNvSpPr/>
          <p:nvPr/>
        </p:nvSpPr>
        <p:spPr>
          <a:xfrm>
            <a:off x="266700" y="694035"/>
            <a:ext cx="7305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구글 </a:t>
            </a:r>
            <a:r>
              <a:rPr lang="ko-KR" altLang="en-US" dirty="0" err="1">
                <a:solidFill>
                  <a:schemeClr val="accent2"/>
                </a:solidFill>
              </a:rPr>
              <a:t>코랩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en-US" altLang="ko-KR" dirty="0" err="1">
                <a:solidFill>
                  <a:schemeClr val="accent2"/>
                </a:solidFill>
              </a:rPr>
              <a:t>colab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r>
              <a:rPr lang="ko-KR" altLang="en-US" dirty="0">
                <a:solidFill>
                  <a:schemeClr val="accent2"/>
                </a:solidFill>
              </a:rPr>
              <a:t>에서 실행하기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D1982A-B27D-4645-A185-24E92E56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1" y="1094661"/>
            <a:ext cx="7479771" cy="53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Docker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TensorFlow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TensorFlow </a:t>
            </a:r>
            <a:r>
              <a:rPr lang="ko-KR" altLang="en-US" sz="2000" dirty="0"/>
              <a:t>튜토리얼 </a:t>
            </a:r>
            <a:r>
              <a:rPr lang="en-US" altLang="ko-KR" sz="2000" dirty="0"/>
              <a:t>– </a:t>
            </a:r>
            <a:r>
              <a:rPr lang="ko-KR" altLang="en-US" sz="2000" dirty="0"/>
              <a:t>초보자를 위한 빠른 시작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Keras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ML </a:t>
            </a:r>
            <a:r>
              <a:rPr lang="ko-KR" altLang="en-US" sz="2000" dirty="0"/>
              <a:t>기본사항 </a:t>
            </a:r>
            <a:r>
              <a:rPr lang="en-US" altLang="ko-KR" sz="2000" dirty="0"/>
              <a:t>– </a:t>
            </a:r>
            <a:r>
              <a:rPr lang="ko-KR" altLang="en-US" sz="2000" dirty="0"/>
              <a:t>기본 이미지 분류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ko-KR" dirty="0"/>
              <a:t>TensorFlow </a:t>
            </a:r>
            <a:r>
              <a:rPr lang="ko-KR" altLang="en-US" dirty="0"/>
              <a:t>튜토리얼 </a:t>
            </a:r>
            <a:r>
              <a:rPr lang="en-US" altLang="ko-KR" dirty="0"/>
              <a:t>– </a:t>
            </a:r>
            <a:r>
              <a:rPr lang="ko-KR" altLang="en-US" dirty="0"/>
              <a:t>초보자를 위한 빠른 시작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/>
              <a:t>ML </a:t>
            </a:r>
            <a:r>
              <a:rPr lang="ko-KR" altLang="en-US" sz="2800" dirty="0"/>
              <a:t>지도학습</a:t>
            </a:r>
            <a:endParaRPr lang="en-US" altLang="ko-KR" sz="2800" dirty="0"/>
          </a:p>
          <a:p>
            <a:pPr lvl="1"/>
            <a:r>
              <a:rPr lang="en-US" altLang="ko-KR" sz="2000" dirty="0"/>
              <a:t>"</a:t>
            </a:r>
            <a:r>
              <a:rPr lang="ko-KR" altLang="en-US" sz="2000" dirty="0"/>
              <a:t>충분한</a:t>
            </a:r>
            <a:r>
              <a:rPr lang="en-US" altLang="ko-KR" sz="2000" dirty="0"/>
              <a:t>"</a:t>
            </a:r>
            <a:r>
              <a:rPr lang="ko-KR" altLang="en-US" sz="2000" dirty="0"/>
              <a:t>데이터 샘플이 있는 경우 이 데이터의 패턴을 인식하도록 컴퓨터 모델을 학습 한 다음 학습을 새로운 데이터에 적용 할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모든 학습 데이터에 대한 올바른 결과를 알면 이를 지도 학습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그러면 모델은 알려진 결과에 대한 예측을 확인하고 오류를 줄이고 정확도를 높이기 위해 자체 조정</a:t>
            </a:r>
            <a:endParaRPr lang="en-US" altLang="ko-KR" sz="2000" dirty="0"/>
          </a:p>
          <a:p>
            <a:r>
              <a:rPr lang="ko-KR" altLang="en-US" sz="2800" dirty="0"/>
              <a:t>확률적 경사 하강 </a:t>
            </a:r>
            <a:r>
              <a:rPr lang="en-US" altLang="ko-KR" sz="2800" dirty="0"/>
              <a:t>(Stochastic Gradient Descent)</a:t>
            </a:r>
          </a:p>
          <a:p>
            <a:pPr lvl="1"/>
            <a:r>
              <a:rPr lang="ko-KR" altLang="en-US" sz="2000" dirty="0"/>
              <a:t>오류를 줄이는 가중치를 계산하려면 현재 그래프 위치에서 오류 함수의 기울기</a:t>
            </a:r>
            <a:r>
              <a:rPr lang="en-US" altLang="ko-KR" sz="2000" dirty="0"/>
              <a:t>(gradient)</a:t>
            </a:r>
            <a:r>
              <a:rPr lang="ko-KR" altLang="en-US" sz="2000" dirty="0"/>
              <a:t>를 계산 한 다음 가중치를 조정하여 기울기를 통해 </a:t>
            </a:r>
            <a:r>
              <a:rPr lang="en-US" altLang="ko-KR" sz="2000" dirty="0"/>
              <a:t>“</a:t>
            </a:r>
            <a:r>
              <a:rPr lang="ko-KR" altLang="en-US" sz="2000" dirty="0"/>
              <a:t>하강</a:t>
            </a:r>
            <a:r>
              <a:rPr lang="en-US" altLang="ko-KR" sz="2000" dirty="0"/>
              <a:t>"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이것을 </a:t>
            </a:r>
            <a:r>
              <a:rPr lang="en-US" altLang="ko-KR" sz="2000" dirty="0"/>
              <a:t>Gradient Descent (</a:t>
            </a:r>
            <a:r>
              <a:rPr lang="ko-KR" altLang="en-US" sz="2000" dirty="0"/>
              <a:t>경사 하강</a:t>
            </a:r>
            <a:r>
              <a:rPr lang="en-US" altLang="ko-KR" sz="2000" dirty="0"/>
              <a:t>)</a:t>
            </a:r>
            <a:r>
              <a:rPr lang="ko-KR" altLang="en-US" sz="2000" dirty="0"/>
              <a:t>이라고 하며 훈련 세션 동안 여러 번 발생합니다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 데이터 집합의 경우 모든 데이터를 사용하여 오류함수 기울기를 계산하는 데 시간이 오래 걸립니다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A28EB-388F-48D6-857E-5BC0746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를 이용한 </a:t>
            </a:r>
            <a:r>
              <a:rPr lang="en-US" altLang="ko-KR" dirty="0"/>
              <a:t>TensorFlow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https://www.tensorflow.org/install/docker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FA01-722C-4A5F-9617-4535EE61D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C17DD-5D81-410A-B5A7-AFA00E85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3" y="1299639"/>
            <a:ext cx="8738203" cy="41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DC2F1-DE45-41AC-A526-14F190BA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Desktop on Windows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0FBD6-67D0-44CF-883E-E7082D4C9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ko-KR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0E3C6-801F-4902-BD99-D28D14B6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9" y="1273789"/>
            <a:ext cx="4832415" cy="1681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2EF33F-33DF-4619-A47E-59B3C2C8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91" y="2247302"/>
            <a:ext cx="4320274" cy="40002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90B5D57-E352-4017-9674-FD02A5BA69F1}"/>
              </a:ext>
            </a:extLst>
          </p:cNvPr>
          <p:cNvSpPr/>
          <p:nvPr/>
        </p:nvSpPr>
        <p:spPr>
          <a:xfrm>
            <a:off x="570469" y="812124"/>
            <a:ext cx="7159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https://docs.docker.com/docker-for-windows/install/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0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AB710-CDC4-41A3-80BC-7F0E3E34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Desktop on Windows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DDC78-7DEA-4CE0-9426-FB1D823FA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A7CF18-B046-41E5-82D9-393EC7E6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2" y="987418"/>
            <a:ext cx="4495800" cy="3113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476E91-7063-4019-8D8E-8A4C2A13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14" y="2505741"/>
            <a:ext cx="4495800" cy="31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3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A28EB-388F-48D6-857E-5BC0746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를 이용한 </a:t>
            </a:r>
            <a:r>
              <a:rPr lang="en-US" altLang="ko-KR" dirty="0"/>
              <a:t>TensorFlow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https://www.tensorflow.org/install/docker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FA01-722C-4A5F-9617-4535EE61D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ko-KR" sz="1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B46834-6A26-41CB-855B-0F9D8E61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57" y="1747761"/>
            <a:ext cx="6027465" cy="307777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$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docker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pull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71AD2-0CBC-412E-A1A2-5A986676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57" y="2301456"/>
            <a:ext cx="6893169" cy="34288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734192-3F68-4CCA-B6F9-11858A48DDF5}"/>
              </a:ext>
            </a:extLst>
          </p:cNvPr>
          <p:cNvSpPr/>
          <p:nvPr/>
        </p:nvSpPr>
        <p:spPr>
          <a:xfrm>
            <a:off x="676216" y="1103858"/>
            <a:ext cx="5762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ko-KR" dirty="0">
                <a:solidFill>
                  <a:srgbClr val="37474F"/>
                </a:solidFill>
                <a:latin typeface="Arial Unicode MS"/>
                <a:ea typeface="Roboto Mono"/>
              </a:rPr>
              <a:t>TensorFlow Docker </a:t>
            </a:r>
            <a:r>
              <a:rPr kumimoji="0" lang="ko-KR" altLang="en-US" dirty="0">
                <a:solidFill>
                  <a:srgbClr val="37474F"/>
                </a:solidFill>
                <a:latin typeface="Arial Unicode MS"/>
                <a:ea typeface="Roboto Mono"/>
              </a:rPr>
              <a:t>이미지 다운로드</a:t>
            </a:r>
            <a:endParaRPr kumimoji="0" lang="en-US" altLang="ko-KR" dirty="0">
              <a:solidFill>
                <a:srgbClr val="37474F"/>
              </a:solidFill>
              <a:latin typeface="Arial Unicode MS"/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1927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A28EB-388F-48D6-857E-5BC0746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를 이용한 </a:t>
            </a:r>
            <a:r>
              <a:rPr lang="en-US" altLang="ko-KR" dirty="0"/>
              <a:t>TensorFlow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  <a:effectLst/>
              </a:rPr>
              <a:t>https://www.tensorflow.org/install/docker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FA01-722C-4A5F-9617-4535EE61D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ko-KR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C6A85-1A18-42BC-B0F7-7FB44955E04F}"/>
              </a:ext>
            </a:extLst>
          </p:cNvPr>
          <p:cNvSpPr/>
          <p:nvPr/>
        </p:nvSpPr>
        <p:spPr>
          <a:xfrm>
            <a:off x="548366" y="1031432"/>
            <a:ext cx="761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202124"/>
                </a:solidFill>
                <a:latin typeface="Google Sans"/>
              </a:rPr>
              <a:t>TensorFlow Docker </a:t>
            </a:r>
            <a:r>
              <a:rPr lang="ko-KR" altLang="en-US" sz="2800" dirty="0">
                <a:solidFill>
                  <a:srgbClr val="202124"/>
                </a:solidFill>
                <a:latin typeface="Google Sans"/>
              </a:rPr>
              <a:t>컨테이너 시작 및 </a:t>
            </a:r>
            <a:r>
              <a:rPr lang="en-US" altLang="ko-KR" sz="2800" dirty="0">
                <a:solidFill>
                  <a:srgbClr val="202124"/>
                </a:solidFill>
                <a:latin typeface="Google Sans"/>
              </a:rPr>
              <a:t>python </a:t>
            </a:r>
            <a:r>
              <a:rPr lang="ko-KR" altLang="en-US" sz="2800" dirty="0">
                <a:solidFill>
                  <a:srgbClr val="202124"/>
                </a:solidFill>
                <a:latin typeface="Google Sans"/>
              </a:rPr>
              <a:t>시작</a:t>
            </a:r>
            <a:endParaRPr lang="ko-KR" altLang="en-US" sz="2800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4DB24F-7485-4B95-9E0C-CF8E04B6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76" y="1585430"/>
            <a:ext cx="4848396" cy="55399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$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docker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run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it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--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rm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/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Roboto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$python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26E100-80B5-40EA-A9FE-221A31F1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6" y="2269226"/>
            <a:ext cx="6707425" cy="383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54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182092"/>
            <a:ext cx="8572500" cy="476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먼저 프로그램에 </a:t>
            </a:r>
            <a:r>
              <a:rPr lang="ko-KR" altLang="en-US" sz="2000" dirty="0" err="1"/>
              <a:t>텐서플로</a:t>
            </a:r>
            <a:r>
              <a:rPr lang="ko-KR" altLang="en-US" sz="2000" dirty="0"/>
              <a:t> 라이브러리를 </a:t>
            </a:r>
            <a:r>
              <a:rPr lang="ko-KR" altLang="en-US" sz="2000" dirty="0" err="1"/>
              <a:t>임포트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MNIST </a:t>
            </a:r>
            <a:r>
              <a:rPr lang="ko-KR" altLang="en-US" sz="2000" dirty="0"/>
              <a:t>데이터셋 로드 준비</a:t>
            </a:r>
            <a:r>
              <a:rPr lang="en-US" altLang="ko-KR" sz="2000" dirty="0"/>
              <a:t>. </a:t>
            </a:r>
            <a:r>
              <a:rPr lang="ko-KR" altLang="en-US" sz="2000" dirty="0"/>
              <a:t>샘플 값을 정수에서 </a:t>
            </a:r>
            <a:r>
              <a:rPr lang="ko-KR" altLang="en-US" sz="2000" dirty="0" err="1"/>
              <a:t>부동소수로</a:t>
            </a:r>
            <a:r>
              <a:rPr lang="ko-KR" altLang="en-US" sz="2000" dirty="0"/>
              <a:t> 변환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0E608E-7C29-4B4C-8A6B-6372193B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33" y="1582163"/>
            <a:ext cx="822323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from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__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future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__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absolute_import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division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print_function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unicode_literals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/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as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A6AE380-7D7A-4433-B371-C400A98F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83" y="2630595"/>
            <a:ext cx="7762833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mnist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= </a:t>
            </a:r>
            <a:r>
              <a:rPr kumimoji="0" lang="ko-KR" altLang="ko-KR" sz="16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tf.keras.datasets.mnist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/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y_train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), 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y_test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) =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mnist.load_data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()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=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/ 255.0,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/ 255.0</a:t>
            </a:r>
            <a:r>
              <a:rPr kumimoji="0" lang="ko-KR" altLang="ko-KR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5230C8-E193-469F-9E1C-176DE00C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0" y="3479079"/>
            <a:ext cx="7414591" cy="29098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82A017-F9BB-46F2-B2BB-63F39582FC48}"/>
              </a:ext>
            </a:extLst>
          </p:cNvPr>
          <p:cNvSpPr/>
          <p:nvPr/>
        </p:nvSpPr>
        <p:spPr>
          <a:xfrm>
            <a:off x="287115" y="720427"/>
            <a:ext cx="7123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https://www.tensorflow.org/tutorials/quickstart/beginner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27068</TotalTime>
  <Words>459</Words>
  <Application>Microsoft Office PowerPoint</Application>
  <PresentationFormat>화면 슬라이드 쇼(4:3)</PresentationFormat>
  <Paragraphs>109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Arial Unicode MS</vt:lpstr>
      <vt:lpstr>Google Sans</vt:lpstr>
      <vt:lpstr>Roboto</vt:lpstr>
      <vt:lpstr>Roboto Mono</vt:lpstr>
      <vt:lpstr>굴림</vt:lpstr>
      <vt:lpstr>Arial</vt:lpstr>
      <vt:lpstr>Times New Roman</vt:lpstr>
      <vt:lpstr>Wingdings</vt:lpstr>
      <vt:lpstr>기본 디자인</vt:lpstr>
      <vt:lpstr>TensorFlow 머신러닝 (tensorflow.org)</vt:lpstr>
      <vt:lpstr>목차</vt:lpstr>
      <vt:lpstr>TensorFlow 튜토리얼 – 초보자를 위한 빠른 시작</vt:lpstr>
      <vt:lpstr>Docker를 이용한 TensorFlow 설치 (https://www.tensorflow.org/install/docker)</vt:lpstr>
      <vt:lpstr>Docker Desktop on Windows</vt:lpstr>
      <vt:lpstr>Docker Desktop on Windows</vt:lpstr>
      <vt:lpstr>Docker를 이용한 TensorFlow 설치 (https://www.tensorflow.org/install/docker)</vt:lpstr>
      <vt:lpstr>Docker를 이용한 TensorFlow 설치 (https://www.tensorflow.org/install/docker)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Keras를 사용한 ML 기본사항: 기본 이미지 분류</vt:lpstr>
      <vt:lpstr>Keras를 사용한 ML 기본사항: 기본 이미지 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kys@kpu.ac.kr</cp:lastModifiedBy>
  <cp:revision>757</cp:revision>
  <cp:lastPrinted>2012-03-06T00:26:48Z</cp:lastPrinted>
  <dcterms:created xsi:type="dcterms:W3CDTF">1999-03-28T02:55:44Z</dcterms:created>
  <dcterms:modified xsi:type="dcterms:W3CDTF">2020-02-10T02:21:32Z</dcterms:modified>
</cp:coreProperties>
</file>