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55" r:id="rId2"/>
    <p:sldId id="456" r:id="rId3"/>
    <p:sldId id="457" r:id="rId4"/>
    <p:sldId id="459" r:id="rId5"/>
    <p:sldId id="461" r:id="rId6"/>
    <p:sldId id="458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7" autoAdjust="0"/>
    <p:restoredTop sz="94660"/>
  </p:normalViewPr>
  <p:slideViewPr>
    <p:cSldViewPr>
      <p:cViewPr varScale="1">
        <p:scale>
          <a:sx n="85" d="100"/>
          <a:sy n="85" d="100"/>
        </p:scale>
        <p:origin x="15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50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CB6E1-1BF0-4103-9ABE-C486824F752A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2C3FC-01D5-4B26-8A52-3F46376BD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9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2195736" y="736271"/>
            <a:ext cx="4752528" cy="5357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0" y="0"/>
            <a:ext cx="9144000" cy="736271"/>
            <a:chOff x="0" y="0"/>
            <a:chExt cx="9144000" cy="736271"/>
          </a:xfrm>
        </p:grpSpPr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736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 userDrawn="1"/>
          </p:nvSpPr>
          <p:spPr>
            <a:xfrm>
              <a:off x="827584" y="260648"/>
              <a:ext cx="7524836" cy="4756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 userDrawn="1"/>
        </p:nvGrpSpPr>
        <p:grpSpPr>
          <a:xfrm>
            <a:off x="0" y="6093296"/>
            <a:ext cx="9144000" cy="682276"/>
            <a:chOff x="0" y="6093296"/>
            <a:chExt cx="9144000" cy="682276"/>
          </a:xfrm>
        </p:grpSpPr>
        <p:pic>
          <p:nvPicPr>
            <p:cNvPr id="2052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118199"/>
              <a:ext cx="9144000" cy="657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직사각형 11"/>
            <p:cNvSpPr/>
            <p:nvPr userDrawn="1"/>
          </p:nvSpPr>
          <p:spPr>
            <a:xfrm>
              <a:off x="791580" y="6093296"/>
              <a:ext cx="7524836" cy="4756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8288" y="6373209"/>
              <a:ext cx="1063428" cy="224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748" y="-1"/>
            <a:ext cx="967252" cy="263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326" y="1025144"/>
            <a:ext cx="4419922" cy="48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825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043608" y="620688"/>
            <a:ext cx="691276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</a:rPr>
              <a:t>중국어는 어떤 언어일까</a:t>
            </a:r>
            <a:r>
              <a:rPr lang="en-US" altLang="ko-KR" sz="2400" b="1" dirty="0">
                <a:solidFill>
                  <a:schemeClr val="accent4"/>
                </a:solidFill>
              </a:rPr>
              <a:t>?</a:t>
            </a:r>
            <a:r>
              <a:rPr lang="ko-KR" altLang="en-US" sz="1100" b="1" dirty="0">
                <a:solidFill>
                  <a:schemeClr val="accent4"/>
                </a:solidFill>
              </a:rPr>
              <a:t> </a:t>
            </a:r>
            <a:br>
              <a:rPr lang="ko-KR" altLang="en-US" sz="1100" b="1" dirty="0">
                <a:solidFill>
                  <a:schemeClr val="accent4"/>
                </a:solidFill>
              </a:rPr>
            </a:br>
            <a:endParaRPr lang="en-US" altLang="ko-KR" sz="800" b="1" dirty="0">
              <a:solidFill>
                <a:schemeClr val="accent4"/>
              </a:solidFill>
            </a:endParaRPr>
          </a:p>
          <a:p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5. </a:t>
            </a:r>
            <a:r>
              <a:rPr lang="ko-KR" altLang="en-US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양사</a:t>
            </a: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zh-CN" altLang="en-US" sz="2000" b="1" dirty="0">
                <a:solidFill>
                  <a:schemeClr val="accent4"/>
                </a:solidFill>
                <a:latin typeface="+mn-ea"/>
                <a:ea typeface="+mn-ea"/>
              </a:rPr>
              <a:t>量词</a:t>
            </a: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가 있다</a:t>
            </a: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-9525" y="-7144"/>
            <a:ext cx="9163050" cy="6748512"/>
            <a:chOff x="-9525" y="-7144"/>
            <a:chExt cx="9163050" cy="6748512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-9525" y="-7144"/>
              <a:ext cx="9163050" cy="104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852" y="6551672"/>
              <a:ext cx="905644" cy="18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06618"/>
              <a:ext cx="1018803" cy="33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75132"/>
            <a:ext cx="400129" cy="38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60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043608" y="620688"/>
            <a:ext cx="69127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</a:rPr>
              <a:t>한자는 어떻게 탄생하였을까</a:t>
            </a:r>
            <a:r>
              <a:rPr lang="en-US" altLang="ko-KR" sz="2400" b="1" dirty="0">
                <a:solidFill>
                  <a:schemeClr val="accent4"/>
                </a:solidFill>
              </a:rPr>
              <a:t>?</a:t>
            </a:r>
            <a:br>
              <a:rPr lang="ko-KR" altLang="en-US" sz="2000" b="1" dirty="0">
                <a:solidFill>
                  <a:schemeClr val="accent4"/>
                </a:solidFill>
              </a:rPr>
            </a:br>
            <a:endParaRPr lang="en-US" altLang="ko-KR" sz="1100" b="1" dirty="0">
              <a:solidFill>
                <a:schemeClr val="accent4"/>
              </a:solidFill>
            </a:endParaRPr>
          </a:p>
          <a:p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중국 문자의 기원</a:t>
            </a: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-9525" y="-7144"/>
            <a:ext cx="9163050" cy="6748512"/>
            <a:chOff x="-9525" y="-7144"/>
            <a:chExt cx="9163050" cy="6748512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-9525" y="-7144"/>
              <a:ext cx="9163050" cy="104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852" y="6551672"/>
              <a:ext cx="905644" cy="18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06618"/>
              <a:ext cx="1018803" cy="33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0081"/>
            <a:ext cx="403887" cy="39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11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043608" y="620688"/>
            <a:ext cx="69127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</a:rPr>
              <a:t>한자는 어떻게 탄생하였을까</a:t>
            </a:r>
            <a:r>
              <a:rPr lang="en-US" altLang="ko-KR" sz="2400" b="1" dirty="0">
                <a:solidFill>
                  <a:schemeClr val="accent4"/>
                </a:solidFill>
              </a:rPr>
              <a:t>?</a:t>
            </a:r>
            <a:br>
              <a:rPr lang="ko-KR" altLang="en-US" sz="2000" b="1" dirty="0">
                <a:solidFill>
                  <a:schemeClr val="accent4"/>
                </a:solidFill>
              </a:rPr>
            </a:br>
            <a:endParaRPr lang="en-US" altLang="ko-KR" sz="1100" b="1" dirty="0">
              <a:solidFill>
                <a:schemeClr val="accent4"/>
              </a:solidFill>
            </a:endParaRPr>
          </a:p>
          <a:p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갑골문의 발견과 연구</a:t>
            </a: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-9525" y="-7144"/>
            <a:ext cx="9163050" cy="6748512"/>
            <a:chOff x="-9525" y="-7144"/>
            <a:chExt cx="9163050" cy="6748512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-9525" y="-7144"/>
              <a:ext cx="9163050" cy="104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852" y="6551672"/>
              <a:ext cx="905644" cy="18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06618"/>
              <a:ext cx="1018803" cy="33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0081"/>
            <a:ext cx="403887" cy="39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693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043608" y="620688"/>
            <a:ext cx="69127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</a:rPr>
              <a:t>한자는 어떻게 탄생하였을까</a:t>
            </a:r>
            <a:r>
              <a:rPr lang="en-US" altLang="ko-KR" sz="2400" b="1" dirty="0">
                <a:solidFill>
                  <a:schemeClr val="accent4"/>
                </a:solidFill>
              </a:rPr>
              <a:t>?</a:t>
            </a:r>
            <a:br>
              <a:rPr lang="ko-KR" altLang="en-US" sz="2000" b="1" dirty="0">
                <a:solidFill>
                  <a:schemeClr val="accent4"/>
                </a:solidFill>
              </a:rPr>
            </a:br>
            <a:endParaRPr lang="en-US" altLang="ko-KR" sz="1100" b="1" dirty="0">
              <a:solidFill>
                <a:schemeClr val="accent4"/>
              </a:solidFill>
            </a:endParaRPr>
          </a:p>
          <a:p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3. </a:t>
            </a:r>
            <a:r>
              <a:rPr lang="ko-KR" altLang="en-US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갑골문의 내용</a:t>
            </a: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-9525" y="-7144"/>
            <a:ext cx="9163050" cy="6748512"/>
            <a:chOff x="-9525" y="-7144"/>
            <a:chExt cx="9163050" cy="6748512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-9525" y="-7144"/>
              <a:ext cx="9163050" cy="104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852" y="6551672"/>
              <a:ext cx="905644" cy="18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06618"/>
              <a:ext cx="1018803" cy="33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0081"/>
            <a:ext cx="403887" cy="39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693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043608" y="620688"/>
            <a:ext cx="691276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</a:rPr>
              <a:t>한자는 어떤 원칙으로 만들어졌을까</a:t>
            </a:r>
            <a:r>
              <a:rPr lang="en-US" altLang="ko-KR" sz="2400" b="1" dirty="0">
                <a:solidFill>
                  <a:schemeClr val="accent4"/>
                </a:solidFill>
              </a:rPr>
              <a:t>?</a:t>
            </a:r>
            <a:br>
              <a:rPr lang="ko-KR" altLang="en-US" sz="2000" b="1" dirty="0">
                <a:solidFill>
                  <a:schemeClr val="accent4"/>
                </a:solidFill>
              </a:rPr>
            </a:br>
            <a:endParaRPr lang="en-US" altLang="ko-KR" sz="1100" b="1" dirty="0">
              <a:solidFill>
                <a:schemeClr val="accent4"/>
              </a:solidFill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-9525" y="-7144"/>
            <a:ext cx="9163050" cy="6748512"/>
            <a:chOff x="-9525" y="-7144"/>
            <a:chExt cx="9163050" cy="6748512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-9525" y="-7144"/>
              <a:ext cx="9163050" cy="104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852" y="6551672"/>
              <a:ext cx="905644" cy="18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06618"/>
              <a:ext cx="1018803" cy="33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1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89" y="687702"/>
            <a:ext cx="360040" cy="38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794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043608" y="620688"/>
            <a:ext cx="69127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</a:rPr>
              <a:t>한자는 어떤 원칙으로 만들어졌을까</a:t>
            </a:r>
            <a:r>
              <a:rPr lang="en-US" altLang="ko-KR" sz="2400" b="1" dirty="0">
                <a:solidFill>
                  <a:schemeClr val="accent4"/>
                </a:solidFill>
              </a:rPr>
              <a:t>?</a:t>
            </a:r>
            <a:br>
              <a:rPr lang="ko-KR" altLang="en-US" sz="2000" b="1" dirty="0">
                <a:solidFill>
                  <a:schemeClr val="accent4"/>
                </a:solidFill>
              </a:rPr>
            </a:br>
            <a:endParaRPr lang="en-US" altLang="ko-KR" sz="1100" b="1" dirty="0">
              <a:solidFill>
                <a:schemeClr val="accent4"/>
              </a:solidFill>
            </a:endParaRPr>
          </a:p>
          <a:p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상형</a:t>
            </a: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zh-CN" altLang="en-US" sz="2000" b="1" dirty="0">
                <a:solidFill>
                  <a:schemeClr val="accent4"/>
                </a:solidFill>
                <a:latin typeface="+mn-ea"/>
                <a:ea typeface="+mn-ea"/>
              </a:rPr>
              <a:t>象形</a:t>
            </a: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-9525" y="-7144"/>
            <a:ext cx="9163050" cy="6748512"/>
            <a:chOff x="-9525" y="-7144"/>
            <a:chExt cx="9163050" cy="6748512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-9525" y="-7144"/>
              <a:ext cx="9163050" cy="104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852" y="6551672"/>
              <a:ext cx="905644" cy="18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06618"/>
              <a:ext cx="1018803" cy="33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1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89" y="687702"/>
            <a:ext cx="360040" cy="38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56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043608" y="620688"/>
            <a:ext cx="69127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</a:rPr>
              <a:t>한자는 어떤 원칙으로 만들어졌을까</a:t>
            </a:r>
            <a:r>
              <a:rPr lang="en-US" altLang="ko-KR" sz="2400" b="1" dirty="0">
                <a:solidFill>
                  <a:schemeClr val="accent4"/>
                </a:solidFill>
              </a:rPr>
              <a:t>?</a:t>
            </a:r>
            <a:br>
              <a:rPr lang="ko-KR" altLang="en-US" sz="2000" b="1" dirty="0">
                <a:solidFill>
                  <a:schemeClr val="accent4"/>
                </a:solidFill>
              </a:rPr>
            </a:br>
            <a:endParaRPr lang="en-US" altLang="ko-KR" sz="1100" b="1" dirty="0">
              <a:solidFill>
                <a:schemeClr val="accent4"/>
              </a:solidFill>
            </a:endParaRPr>
          </a:p>
          <a:p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지사</a:t>
            </a: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zh-CN" altLang="en-US" sz="2000" b="1" dirty="0">
                <a:solidFill>
                  <a:schemeClr val="accent4"/>
                </a:solidFill>
                <a:latin typeface="+mn-ea"/>
                <a:ea typeface="+mn-ea"/>
              </a:rPr>
              <a:t>指事</a:t>
            </a: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-9525" y="-7144"/>
            <a:ext cx="9163050" cy="6748512"/>
            <a:chOff x="-9525" y="-7144"/>
            <a:chExt cx="9163050" cy="6748512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-9525" y="-7144"/>
              <a:ext cx="9163050" cy="104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852" y="6551672"/>
              <a:ext cx="905644" cy="18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06618"/>
              <a:ext cx="1018803" cy="33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1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89" y="687702"/>
            <a:ext cx="360040" cy="38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899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043608" y="620688"/>
            <a:ext cx="69127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</a:rPr>
              <a:t>한자는 어떤 원칙으로 만들어졌을까</a:t>
            </a:r>
            <a:r>
              <a:rPr lang="en-US" altLang="ko-KR" sz="2400" b="1" dirty="0">
                <a:solidFill>
                  <a:schemeClr val="accent4"/>
                </a:solidFill>
              </a:rPr>
              <a:t>?</a:t>
            </a:r>
            <a:br>
              <a:rPr lang="ko-KR" altLang="en-US" sz="2000" b="1" dirty="0">
                <a:solidFill>
                  <a:schemeClr val="accent4"/>
                </a:solidFill>
              </a:rPr>
            </a:br>
            <a:endParaRPr lang="en-US" altLang="ko-KR" sz="1100" b="1" dirty="0">
              <a:solidFill>
                <a:schemeClr val="accent4"/>
              </a:solidFill>
            </a:endParaRPr>
          </a:p>
          <a:p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3. </a:t>
            </a:r>
            <a:r>
              <a:rPr lang="ko-KR" altLang="en-US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회의</a:t>
            </a: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zh-CN" altLang="en-US" sz="2000" b="1" dirty="0">
                <a:solidFill>
                  <a:schemeClr val="accent4"/>
                </a:solidFill>
                <a:latin typeface="+mn-ea"/>
                <a:ea typeface="+mn-ea"/>
              </a:rPr>
              <a:t>会意</a:t>
            </a: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-9525" y="-7144"/>
            <a:ext cx="9163050" cy="6748512"/>
            <a:chOff x="-9525" y="-7144"/>
            <a:chExt cx="9163050" cy="6748512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-9525" y="-7144"/>
              <a:ext cx="9163050" cy="104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852" y="6551672"/>
              <a:ext cx="905644" cy="18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06618"/>
              <a:ext cx="1018803" cy="33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1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89" y="687702"/>
            <a:ext cx="360040" cy="38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8996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043608" y="620688"/>
            <a:ext cx="69127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</a:rPr>
              <a:t>한자는 어떤 원칙으로 만들어졌을까</a:t>
            </a:r>
            <a:r>
              <a:rPr lang="en-US" altLang="ko-KR" sz="2400" b="1" dirty="0">
                <a:solidFill>
                  <a:schemeClr val="accent4"/>
                </a:solidFill>
              </a:rPr>
              <a:t>?</a:t>
            </a:r>
            <a:br>
              <a:rPr lang="ko-KR" altLang="en-US" sz="2000" b="1" dirty="0">
                <a:solidFill>
                  <a:schemeClr val="accent4"/>
                </a:solidFill>
              </a:rPr>
            </a:br>
            <a:endParaRPr lang="en-US" altLang="ko-KR" sz="1100" b="1" dirty="0">
              <a:solidFill>
                <a:schemeClr val="accent4"/>
              </a:solidFill>
            </a:endParaRPr>
          </a:p>
          <a:p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4. </a:t>
            </a:r>
            <a:r>
              <a:rPr lang="ko-KR" altLang="en-US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형성</a:t>
            </a: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zh-CN" altLang="en-US" sz="2000" b="1" dirty="0">
                <a:solidFill>
                  <a:schemeClr val="accent4"/>
                </a:solidFill>
                <a:latin typeface="+mn-ea"/>
                <a:ea typeface="+mn-ea"/>
              </a:rPr>
              <a:t>形声</a:t>
            </a: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-9525" y="-7144"/>
            <a:ext cx="9163050" cy="6748512"/>
            <a:chOff x="-9525" y="-7144"/>
            <a:chExt cx="9163050" cy="6748512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-9525" y="-7144"/>
              <a:ext cx="9163050" cy="104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852" y="6551672"/>
              <a:ext cx="905644" cy="18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06618"/>
              <a:ext cx="1018803" cy="33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1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89" y="687702"/>
            <a:ext cx="360040" cy="38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899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043608" y="620688"/>
            <a:ext cx="69127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</a:rPr>
              <a:t>한자는 어떤 원칙으로 만들어졌을까</a:t>
            </a:r>
            <a:r>
              <a:rPr lang="en-US" altLang="ko-KR" sz="2400" b="1" dirty="0">
                <a:solidFill>
                  <a:schemeClr val="accent4"/>
                </a:solidFill>
              </a:rPr>
              <a:t>?</a:t>
            </a:r>
            <a:br>
              <a:rPr lang="ko-KR" altLang="en-US" sz="2000" b="1" dirty="0">
                <a:solidFill>
                  <a:schemeClr val="accent4"/>
                </a:solidFill>
              </a:rPr>
            </a:br>
            <a:endParaRPr lang="en-US" altLang="ko-KR" sz="1100" b="1" dirty="0">
              <a:solidFill>
                <a:schemeClr val="accent4"/>
              </a:solidFill>
            </a:endParaRPr>
          </a:p>
          <a:p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5. </a:t>
            </a:r>
            <a:r>
              <a:rPr lang="ko-KR" altLang="en-US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전주</a:t>
            </a: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zh-CN" altLang="en-US" sz="2000" b="1" dirty="0">
                <a:solidFill>
                  <a:schemeClr val="accent4"/>
                </a:solidFill>
                <a:latin typeface="+mn-ea"/>
                <a:ea typeface="+mn-ea"/>
              </a:rPr>
              <a:t>转注</a:t>
            </a: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-9525" y="-7144"/>
            <a:ext cx="9163050" cy="6748512"/>
            <a:chOff x="-9525" y="-7144"/>
            <a:chExt cx="9163050" cy="6748512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-9525" y="-7144"/>
              <a:ext cx="9163050" cy="104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852" y="6551672"/>
              <a:ext cx="905644" cy="18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06618"/>
              <a:ext cx="1018803" cy="33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1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89" y="687702"/>
            <a:ext cx="360040" cy="38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89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-9525" y="-7144"/>
            <a:ext cx="9163050" cy="6748512"/>
            <a:chOff x="-9525" y="-7144"/>
            <a:chExt cx="9163050" cy="6748512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-9525" y="-7144"/>
              <a:ext cx="9163050" cy="104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852" y="6551672"/>
              <a:ext cx="905644" cy="18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" name="Picture 3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06618"/>
              <a:ext cx="1018803" cy="33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689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043608" y="620688"/>
            <a:ext cx="69127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</a:rPr>
              <a:t>한자는 어떤 원칙으로 만들어졌을까</a:t>
            </a:r>
            <a:r>
              <a:rPr lang="en-US" altLang="ko-KR" sz="2400" b="1" dirty="0">
                <a:solidFill>
                  <a:schemeClr val="accent4"/>
                </a:solidFill>
              </a:rPr>
              <a:t>?</a:t>
            </a:r>
            <a:br>
              <a:rPr lang="ko-KR" altLang="en-US" sz="2000" b="1" dirty="0">
                <a:solidFill>
                  <a:schemeClr val="accent4"/>
                </a:solidFill>
              </a:rPr>
            </a:br>
            <a:endParaRPr lang="en-US" altLang="ko-KR" sz="1100" b="1" dirty="0">
              <a:solidFill>
                <a:schemeClr val="accent4"/>
              </a:solidFill>
            </a:endParaRPr>
          </a:p>
          <a:p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6. </a:t>
            </a:r>
            <a:r>
              <a:rPr lang="ko-KR" altLang="en-US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가차</a:t>
            </a: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zh-CN" altLang="en-US" sz="2000" b="1" dirty="0">
                <a:solidFill>
                  <a:schemeClr val="accent4"/>
                </a:solidFill>
                <a:latin typeface="+mn-ea"/>
                <a:ea typeface="+mn-ea"/>
              </a:rPr>
              <a:t>假借</a:t>
            </a: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endParaRPr lang="ko-KR" altLang="en-US" sz="2000" b="1" dirty="0">
              <a:solidFill>
                <a:schemeClr val="accent4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-9525" y="-7144"/>
            <a:ext cx="9163050" cy="6748512"/>
            <a:chOff x="-9525" y="-7144"/>
            <a:chExt cx="9163050" cy="6748512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-9525" y="-7144"/>
              <a:ext cx="9163050" cy="104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852" y="6551672"/>
              <a:ext cx="905644" cy="18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06618"/>
              <a:ext cx="1018803" cy="33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1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89" y="687702"/>
            <a:ext cx="360040" cy="38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899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043608" y="620688"/>
            <a:ext cx="79928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</a:rPr>
              <a:t>한자는 어떻게 발전하였을까</a:t>
            </a:r>
            <a:r>
              <a:rPr lang="en-US" altLang="ko-KR" sz="2400" b="1" dirty="0">
                <a:solidFill>
                  <a:schemeClr val="accent4"/>
                </a:solidFill>
              </a:rPr>
              <a:t>?</a:t>
            </a:r>
            <a:r>
              <a:rPr lang="ko-KR" altLang="en-US" sz="1100" b="1" dirty="0">
                <a:solidFill>
                  <a:schemeClr val="accent4"/>
                </a:solidFill>
              </a:rPr>
              <a:t> </a:t>
            </a:r>
            <a:br>
              <a:rPr lang="ko-KR" altLang="en-US" sz="1100" b="1" dirty="0">
                <a:solidFill>
                  <a:schemeClr val="accent4"/>
                </a:solidFill>
              </a:rPr>
            </a:br>
            <a:endParaRPr lang="en-US" altLang="ko-KR" sz="800" b="1" dirty="0">
              <a:solidFill>
                <a:schemeClr val="accent4"/>
              </a:solidFill>
            </a:endParaRPr>
          </a:p>
          <a:p>
            <a:r>
              <a:rPr lang="en-US" altLang="zh-CN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고대문자</a:t>
            </a: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sz="2000" b="1" dirty="0" err="1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갑골문</a:t>
            </a:r>
            <a:r>
              <a:rPr lang="en-US" altLang="ko-KR" sz="16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zh-CN" altLang="en-US" sz="1600" b="1" dirty="0">
                <a:solidFill>
                  <a:schemeClr val="accent4"/>
                </a:solidFill>
                <a:latin typeface="+mn-ea"/>
                <a:ea typeface="+mn-ea"/>
              </a:rPr>
              <a:t>甲骨文</a:t>
            </a:r>
            <a:r>
              <a:rPr lang="en-US" altLang="ko-KR" sz="16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금문</a:t>
            </a:r>
            <a:r>
              <a:rPr lang="en-US" altLang="ko-KR" sz="16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zh-CN" altLang="en-US" sz="1600" b="1" dirty="0">
                <a:solidFill>
                  <a:schemeClr val="accent4"/>
                </a:solidFill>
                <a:latin typeface="+mn-ea"/>
                <a:ea typeface="+mn-ea"/>
              </a:rPr>
              <a:t>金文</a:t>
            </a:r>
            <a:r>
              <a:rPr lang="en-US" altLang="ko-KR" sz="16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대전</a:t>
            </a:r>
            <a:r>
              <a:rPr lang="en-US" altLang="ko-KR" sz="16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zh-CN" altLang="en-US" sz="1600" b="1" dirty="0">
                <a:solidFill>
                  <a:schemeClr val="accent4"/>
                </a:solidFill>
                <a:latin typeface="+mn-ea"/>
                <a:ea typeface="+mn-ea"/>
              </a:rPr>
              <a:t>大篆</a:t>
            </a:r>
            <a:r>
              <a:rPr lang="en-US" altLang="ko-KR" sz="16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고문</a:t>
            </a:r>
            <a:r>
              <a:rPr lang="en-US" altLang="ko-KR" sz="16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zh-CN" altLang="en-US" sz="1600" b="1" dirty="0">
                <a:solidFill>
                  <a:schemeClr val="accent4"/>
                </a:solidFill>
                <a:latin typeface="+mn-ea"/>
                <a:ea typeface="+mn-ea"/>
              </a:rPr>
              <a:t>古文</a:t>
            </a:r>
            <a:r>
              <a:rPr lang="en-US" altLang="ko-KR" sz="16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소전</a:t>
            </a:r>
            <a:r>
              <a:rPr lang="en-US" altLang="ko-KR" sz="16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zh-CN" altLang="en-US" sz="1600" b="1" dirty="0">
                <a:solidFill>
                  <a:schemeClr val="accent4"/>
                </a:solidFill>
                <a:latin typeface="+mn-ea"/>
                <a:ea typeface="+mn-ea"/>
              </a:rPr>
              <a:t>小篆</a:t>
            </a:r>
            <a:r>
              <a:rPr lang="en-US" altLang="ko-KR" sz="16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endParaRPr lang="ko-KR" altLang="en-US" sz="1600" b="1" dirty="0">
              <a:solidFill>
                <a:schemeClr val="accent4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-9525" y="-7144"/>
            <a:ext cx="9163050" cy="6748512"/>
            <a:chOff x="-9525" y="-7144"/>
            <a:chExt cx="9163050" cy="6748512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-9525" y="-7144"/>
              <a:ext cx="9163050" cy="104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852" y="6551672"/>
              <a:ext cx="905644" cy="18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06618"/>
              <a:ext cx="1018803" cy="33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19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18" y="638494"/>
            <a:ext cx="394198" cy="41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697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043608" y="620688"/>
            <a:ext cx="79928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</a:rPr>
              <a:t>한자는 어떻게 발전하였을까</a:t>
            </a:r>
            <a:r>
              <a:rPr lang="en-US" altLang="ko-KR" sz="2400" b="1" dirty="0">
                <a:solidFill>
                  <a:schemeClr val="accent4"/>
                </a:solidFill>
              </a:rPr>
              <a:t>?</a:t>
            </a:r>
            <a:r>
              <a:rPr lang="ko-KR" altLang="en-US" sz="1100" b="1" dirty="0">
                <a:solidFill>
                  <a:schemeClr val="accent4"/>
                </a:solidFill>
              </a:rPr>
              <a:t> </a:t>
            </a:r>
            <a:br>
              <a:rPr lang="ko-KR" altLang="en-US" sz="1100" b="1" dirty="0">
                <a:solidFill>
                  <a:schemeClr val="accent4"/>
                </a:solidFill>
              </a:rPr>
            </a:br>
            <a:endParaRPr lang="en-US" altLang="ko-KR" sz="800" b="1" dirty="0">
              <a:solidFill>
                <a:schemeClr val="accent4"/>
              </a:solidFill>
            </a:endParaRPr>
          </a:p>
          <a:p>
            <a:r>
              <a:rPr lang="en-US" altLang="zh-CN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근대문자</a:t>
            </a: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예서</a:t>
            </a:r>
            <a:r>
              <a:rPr lang="en-US" altLang="ko-KR" sz="18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zh-CN" altLang="en-US" sz="1800" b="1" dirty="0">
                <a:solidFill>
                  <a:schemeClr val="accent4"/>
                </a:solidFill>
                <a:latin typeface="+mn-ea"/>
                <a:ea typeface="+mn-ea"/>
              </a:rPr>
              <a:t>隶书</a:t>
            </a:r>
            <a:r>
              <a:rPr lang="en-US" altLang="ko-KR" sz="18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초서</a:t>
            </a:r>
            <a:r>
              <a:rPr lang="en-US" altLang="ko-KR" sz="18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zh-CN" altLang="en-US" sz="1800" b="1" dirty="0">
                <a:solidFill>
                  <a:schemeClr val="accent4"/>
                </a:solidFill>
                <a:latin typeface="+mn-ea"/>
                <a:ea typeface="+mn-ea"/>
              </a:rPr>
              <a:t>草书</a:t>
            </a:r>
            <a:r>
              <a:rPr lang="en-US" altLang="ko-KR" sz="18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해서</a:t>
            </a:r>
            <a:r>
              <a:rPr lang="en-US" altLang="ko-KR" sz="18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zh-CN" altLang="en-US" sz="1800" b="1" dirty="0">
                <a:solidFill>
                  <a:schemeClr val="accent4"/>
                </a:solidFill>
                <a:latin typeface="+mn-ea"/>
                <a:ea typeface="+mn-ea"/>
              </a:rPr>
              <a:t>楷书</a:t>
            </a:r>
            <a:r>
              <a:rPr lang="en-US" altLang="ko-KR" sz="18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행서</a:t>
            </a:r>
            <a:r>
              <a:rPr lang="en-US" altLang="ko-KR" sz="18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zh-CN" altLang="en-US" sz="1800" b="1" dirty="0">
                <a:solidFill>
                  <a:schemeClr val="accent4"/>
                </a:solidFill>
                <a:latin typeface="+mn-ea"/>
                <a:ea typeface="+mn-ea"/>
              </a:rPr>
              <a:t>行书</a:t>
            </a:r>
            <a:r>
              <a:rPr lang="en-US" altLang="ko-KR" sz="18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endParaRPr lang="ko-KR" altLang="en-US" sz="1400" b="1" dirty="0">
              <a:solidFill>
                <a:schemeClr val="accent4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-9525" y="-7144"/>
            <a:ext cx="9163050" cy="6748512"/>
            <a:chOff x="-9525" y="-7144"/>
            <a:chExt cx="9163050" cy="6748512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-9525" y="-7144"/>
              <a:ext cx="9163050" cy="104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852" y="6551672"/>
              <a:ext cx="905644" cy="18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06618"/>
              <a:ext cx="1018803" cy="33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19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18" y="638494"/>
            <a:ext cx="394198" cy="41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6327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043608" y="620688"/>
            <a:ext cx="79928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</a:rPr>
              <a:t>한자는 어떻게 발전하였을까</a:t>
            </a:r>
            <a:r>
              <a:rPr lang="en-US" altLang="ko-KR" sz="2400" b="1" dirty="0">
                <a:solidFill>
                  <a:schemeClr val="accent4"/>
                </a:solidFill>
              </a:rPr>
              <a:t>?</a:t>
            </a:r>
            <a:r>
              <a:rPr lang="ko-KR" altLang="en-US" sz="1100" b="1" dirty="0">
                <a:solidFill>
                  <a:schemeClr val="accent4"/>
                </a:solidFill>
              </a:rPr>
              <a:t> </a:t>
            </a:r>
            <a:br>
              <a:rPr lang="ko-KR" altLang="en-US" sz="1100" b="1" dirty="0">
                <a:solidFill>
                  <a:schemeClr val="accent4"/>
                </a:solidFill>
              </a:rPr>
            </a:br>
            <a:endParaRPr lang="en-US" altLang="ko-KR" sz="800" b="1" dirty="0">
              <a:solidFill>
                <a:schemeClr val="accent4"/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현대문자</a:t>
            </a: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간체자</a:t>
            </a:r>
            <a:r>
              <a:rPr lang="en-US" altLang="ko-KR" sz="18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zh-CN" altLang="en-US" sz="1800" b="1" dirty="0">
                <a:solidFill>
                  <a:schemeClr val="accent4"/>
                </a:solidFill>
                <a:latin typeface="+mn-ea"/>
                <a:ea typeface="+mn-ea"/>
              </a:rPr>
              <a:t>简体字</a:t>
            </a:r>
            <a:r>
              <a:rPr lang="en-US" altLang="ko-KR" sz="18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endParaRPr lang="ko-KR" altLang="en-US" sz="1200" b="1" dirty="0">
              <a:solidFill>
                <a:schemeClr val="accent4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-9525" y="-7144"/>
            <a:ext cx="9163050" cy="6748512"/>
            <a:chOff x="-9525" y="-7144"/>
            <a:chExt cx="9163050" cy="6748512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-9525" y="-7144"/>
              <a:ext cx="9163050" cy="104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852" y="6551672"/>
              <a:ext cx="905644" cy="18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06618"/>
              <a:ext cx="1018803" cy="33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19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18" y="638494"/>
            <a:ext cx="394198" cy="41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3225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043608" y="620688"/>
            <a:ext cx="691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</a:rPr>
              <a:t>중국어 발음은 어떻게 표기하였을까</a:t>
            </a:r>
            <a:r>
              <a:rPr lang="en-US" altLang="ko-KR" sz="2400" b="1" dirty="0">
                <a:solidFill>
                  <a:schemeClr val="accent4"/>
                </a:solidFill>
              </a:rPr>
              <a:t>?</a:t>
            </a:r>
            <a:r>
              <a:rPr lang="en-US" altLang="ko-KR" sz="1200" b="1" dirty="0">
                <a:solidFill>
                  <a:schemeClr val="accent4"/>
                </a:solidFill>
              </a:rPr>
              <a:t> </a:t>
            </a:r>
            <a:endParaRPr lang="ko-KR" altLang="en-US" sz="800" b="1" dirty="0">
              <a:solidFill>
                <a:schemeClr val="accent4"/>
              </a:solidFill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-9525" y="-7144"/>
            <a:ext cx="9163050" cy="6748512"/>
            <a:chOff x="-9525" y="-7144"/>
            <a:chExt cx="9163050" cy="6748512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-9525" y="-7144"/>
              <a:ext cx="9163050" cy="104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852" y="6551672"/>
              <a:ext cx="905644" cy="18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06618"/>
              <a:ext cx="1018803" cy="33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3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16" y="671500"/>
            <a:ext cx="340752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916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043608" y="620688"/>
            <a:ext cx="691276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</a:rPr>
              <a:t>중국어 발음은 어떻게 표기하였을까</a:t>
            </a:r>
            <a:r>
              <a:rPr lang="en-US" altLang="ko-KR" sz="2400" b="1" dirty="0">
                <a:solidFill>
                  <a:schemeClr val="accent4"/>
                </a:solidFill>
              </a:rPr>
              <a:t>?</a:t>
            </a:r>
            <a:r>
              <a:rPr lang="ko-KR" altLang="en-US" sz="800" b="1" dirty="0">
                <a:solidFill>
                  <a:schemeClr val="accent4"/>
                </a:solidFill>
              </a:rPr>
              <a:t> </a:t>
            </a:r>
            <a:br>
              <a:rPr lang="ko-KR" altLang="en-US" sz="800" b="1" dirty="0">
                <a:solidFill>
                  <a:schemeClr val="accent4"/>
                </a:solidFill>
              </a:rPr>
            </a:br>
            <a:endParaRPr lang="en-US" altLang="ko-KR" sz="800" b="1" dirty="0">
              <a:solidFill>
                <a:schemeClr val="accent4"/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반절</a:t>
            </a: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zh-CN" altLang="en-US" sz="2000" b="1" dirty="0">
                <a:solidFill>
                  <a:schemeClr val="accent4"/>
                </a:solidFill>
                <a:latin typeface="+mn-ea"/>
                <a:ea typeface="+mn-ea"/>
              </a:rPr>
              <a:t>反切</a:t>
            </a: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endParaRPr lang="ko-KR" altLang="en-US" sz="2000" b="1" dirty="0">
              <a:solidFill>
                <a:schemeClr val="accent4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-9525" y="-7144"/>
            <a:ext cx="9163050" cy="6748512"/>
            <a:chOff x="-9525" y="-7144"/>
            <a:chExt cx="9163050" cy="6748512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-9525" y="-7144"/>
              <a:ext cx="9163050" cy="104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852" y="6551672"/>
              <a:ext cx="905644" cy="18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06618"/>
              <a:ext cx="1018803" cy="33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3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16" y="671500"/>
            <a:ext cx="340752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139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043608" y="620688"/>
            <a:ext cx="691276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</a:rPr>
              <a:t>중국어 발음은 어떻게 표기하였을까</a:t>
            </a:r>
            <a:r>
              <a:rPr lang="en-US" altLang="ko-KR" sz="2400" b="1" dirty="0">
                <a:solidFill>
                  <a:schemeClr val="accent4"/>
                </a:solidFill>
              </a:rPr>
              <a:t>?</a:t>
            </a:r>
            <a:r>
              <a:rPr lang="ko-KR" altLang="en-US" sz="800" b="1" dirty="0">
                <a:solidFill>
                  <a:schemeClr val="accent4"/>
                </a:solidFill>
              </a:rPr>
              <a:t> </a:t>
            </a:r>
            <a:br>
              <a:rPr lang="ko-KR" altLang="en-US" sz="800" b="1" dirty="0">
                <a:solidFill>
                  <a:schemeClr val="accent4"/>
                </a:solidFill>
              </a:rPr>
            </a:br>
            <a:endParaRPr lang="en-US" altLang="ko-KR" sz="800" b="1" dirty="0">
              <a:solidFill>
                <a:schemeClr val="accent4"/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3. </a:t>
            </a:r>
            <a:r>
              <a:rPr lang="ko-KR" altLang="en-US" sz="2000" b="1" dirty="0" err="1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주음부호</a:t>
            </a: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zh-CN" altLang="en-US" sz="2000" b="1" dirty="0">
                <a:solidFill>
                  <a:schemeClr val="accent4"/>
                </a:solidFill>
                <a:latin typeface="+mn-ea"/>
                <a:ea typeface="+mn-ea"/>
              </a:rPr>
              <a:t>注音符号</a:t>
            </a: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와 </a:t>
            </a:r>
            <a:r>
              <a:rPr lang="ko-KR" altLang="en-US" sz="2000" b="1" dirty="0" err="1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한어병음</a:t>
            </a:r>
            <a:endParaRPr lang="ko-KR" altLang="en-US" sz="2000" b="1" dirty="0">
              <a:solidFill>
                <a:schemeClr val="accent4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-9525" y="-7144"/>
            <a:ext cx="9163050" cy="6748512"/>
            <a:chOff x="-9525" y="-7144"/>
            <a:chExt cx="9163050" cy="6748512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-9525" y="-7144"/>
              <a:ext cx="9163050" cy="104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852" y="6551672"/>
              <a:ext cx="905644" cy="18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06618"/>
              <a:ext cx="1018803" cy="33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3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16" y="671500"/>
            <a:ext cx="340752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139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020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9812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1043608" y="620688"/>
            <a:ext cx="69127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</a:rPr>
              <a:t>중국어의 여러 명칭</a:t>
            </a:r>
            <a:br>
              <a:rPr lang="ko-KR" altLang="en-US" sz="2000" b="1" dirty="0">
                <a:solidFill>
                  <a:schemeClr val="accent4"/>
                </a:solidFill>
              </a:rPr>
            </a:br>
            <a:endParaRPr lang="en-US" altLang="ko-KR" sz="1100" b="1" dirty="0">
              <a:solidFill>
                <a:schemeClr val="accent4"/>
              </a:solidFill>
            </a:endParaRPr>
          </a:p>
          <a:p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‘</a:t>
            </a:r>
            <a:r>
              <a:rPr lang="ko-KR" altLang="en-US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중국어’ 명칭의 모호성</a:t>
            </a: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-9525" y="-7144"/>
            <a:ext cx="9163050" cy="6748512"/>
            <a:chOff x="-9525" y="-7144"/>
            <a:chExt cx="9163050" cy="6748512"/>
          </a:xfrm>
        </p:grpSpPr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-9525" y="-7144"/>
              <a:ext cx="9163050" cy="104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852" y="6551672"/>
              <a:ext cx="905644" cy="18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3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06618"/>
              <a:ext cx="1018803" cy="33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360040" cy="34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6444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3563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49E7-AB53-4D9C-95BC-47D572AA4EBB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5EE4-C9F5-4F47-B936-4B13403E0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4649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49E7-AB53-4D9C-95BC-47D572AA4EBB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5EE4-C9F5-4F47-B936-4B13403E0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3018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49E7-AB53-4D9C-95BC-47D572AA4EBB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5EE4-C9F5-4F47-B936-4B13403E0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270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49E7-AB53-4D9C-95BC-47D572AA4EBB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5EE4-C9F5-4F47-B936-4B13403E0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99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49E7-AB53-4D9C-95BC-47D572AA4EBB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5EE4-C9F5-4F47-B936-4B13403E0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6708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49E7-AB53-4D9C-95BC-47D572AA4EBB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5EE4-C9F5-4F47-B936-4B13403E0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5620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49E7-AB53-4D9C-95BC-47D572AA4EBB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5EE4-C9F5-4F47-B936-4B13403E0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793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49E7-AB53-4D9C-95BC-47D572AA4EBB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5EE4-C9F5-4F47-B936-4B13403E0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498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B135-F124-49AC-AEF3-DB0D6D771423}" type="datetimeFigureOut">
              <a:rPr lang="ko-KR" altLang="en-US" smtClean="0"/>
              <a:t>2020-04-14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0800-77E5-49CB-B2C5-A81D1C3D770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44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1043608" y="620688"/>
            <a:ext cx="69127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</a:rPr>
              <a:t>한족의 중심무대와 중국 문명의 발상지</a:t>
            </a:r>
            <a:br>
              <a:rPr lang="ko-KR" altLang="en-US" sz="2000" b="1" dirty="0">
                <a:solidFill>
                  <a:schemeClr val="accent4"/>
                </a:solidFill>
              </a:rPr>
            </a:br>
            <a:endParaRPr lang="en-US" altLang="ko-KR" sz="1100" b="1" dirty="0">
              <a:solidFill>
                <a:schemeClr val="accent4"/>
              </a:solidFill>
            </a:endParaRPr>
          </a:p>
          <a:p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중국어의 표준어와 방언</a:t>
            </a: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-9525" y="-7144"/>
            <a:ext cx="9163050" cy="6748512"/>
            <a:chOff x="-9525" y="-7144"/>
            <a:chExt cx="9163050" cy="6748512"/>
          </a:xfrm>
        </p:grpSpPr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-9525" y="-7144"/>
              <a:ext cx="9163050" cy="104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852" y="6551672"/>
              <a:ext cx="905644" cy="18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3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06618"/>
              <a:ext cx="1018803" cy="33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360040" cy="34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232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2"/>
          <p:cNvCxnSpPr>
            <a:cxnSpLocks noChangeShapeType="1"/>
          </p:cNvCxnSpPr>
          <p:nvPr/>
        </p:nvCxnSpPr>
        <p:spPr bwMode="auto">
          <a:xfrm rot="10800000">
            <a:off x="-23813" y="722313"/>
            <a:ext cx="2341563" cy="0"/>
          </a:xfrm>
          <a:prstGeom prst="straightConnector1">
            <a:avLst/>
          </a:prstGeom>
          <a:noFill/>
          <a:ln w="9525">
            <a:solidFill>
              <a:srgbClr val="434343"/>
            </a:solidFill>
            <a:round/>
            <a:headEnd type="oval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hape 23"/>
          <p:cNvCxnSpPr>
            <a:cxnSpLocks noChangeShapeType="1"/>
          </p:cNvCxnSpPr>
          <p:nvPr/>
        </p:nvCxnSpPr>
        <p:spPr bwMode="auto">
          <a:xfrm>
            <a:off x="6826251" y="722313"/>
            <a:ext cx="2330450" cy="0"/>
          </a:xfrm>
          <a:prstGeom prst="straightConnector1">
            <a:avLst/>
          </a:prstGeom>
          <a:noFill/>
          <a:ln w="9525">
            <a:solidFill>
              <a:srgbClr val="434343"/>
            </a:solidFill>
            <a:round/>
            <a:headEnd type="oval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2622900" y="32557"/>
            <a:ext cx="3898199" cy="1143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17098" y="1412776"/>
            <a:ext cx="7909800" cy="4608512"/>
          </a:xfrm>
          <a:prstGeom prst="rect">
            <a:avLst/>
          </a:prstGeom>
        </p:spPr>
        <p:txBody>
          <a:bodyPr/>
          <a:lstStyle>
            <a:lvl1pPr marL="342900" lvl="0" indent="-342900">
              <a:lnSpc>
                <a:spcPct val="13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800"/>
            </a:lvl1pPr>
            <a:lvl2pPr marL="742950" lvl="1" indent="-28575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2400"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 err="1"/>
              <a:t>두번</a:t>
            </a:r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7098" y="6258507"/>
            <a:ext cx="49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515EA-855A-483F-ACD5-B39CF8005EFA}" type="slidenum"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771799" y="634241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9-Jan-19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091330"/>
      </p:ext>
    </p:extLst>
  </p:cSld>
  <p:clrMapOvr>
    <a:masterClrMapping/>
  </p:clrMapOvr>
  <p:transition/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1043608" y="620688"/>
            <a:ext cx="69127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</a:rPr>
              <a:t>한족의 중심무대와 중국 문명의 발상지</a:t>
            </a:r>
            <a:br>
              <a:rPr lang="ko-KR" altLang="en-US" sz="2000" b="1" dirty="0">
                <a:solidFill>
                  <a:schemeClr val="accent4"/>
                </a:solidFill>
              </a:rPr>
            </a:br>
            <a:endParaRPr lang="en-US" altLang="ko-KR" sz="1100" b="1" dirty="0">
              <a:solidFill>
                <a:schemeClr val="accent4"/>
              </a:solidFill>
            </a:endParaRPr>
          </a:p>
          <a:p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3. </a:t>
            </a:r>
            <a:r>
              <a:rPr lang="ko-KR" altLang="en-US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중국어의 입말과 글말</a:t>
            </a: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-9525" y="-7144"/>
            <a:ext cx="9163050" cy="6748512"/>
            <a:chOff x="-9525" y="-7144"/>
            <a:chExt cx="9163050" cy="6748512"/>
          </a:xfrm>
        </p:grpSpPr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-9525" y="-7144"/>
              <a:ext cx="9163050" cy="104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852" y="6551672"/>
              <a:ext cx="905644" cy="18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3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06618"/>
              <a:ext cx="1018803" cy="33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360040" cy="34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58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043608" y="620688"/>
            <a:ext cx="691276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</a:rPr>
              <a:t>중국어는 어떤 언어일까</a:t>
            </a:r>
            <a:r>
              <a:rPr lang="en-US" altLang="ko-KR" sz="2400" b="1" dirty="0">
                <a:solidFill>
                  <a:schemeClr val="accent4"/>
                </a:solidFill>
              </a:rPr>
              <a:t>?</a:t>
            </a:r>
            <a:r>
              <a:rPr lang="ko-KR" altLang="en-US" sz="1100" b="1" dirty="0">
                <a:solidFill>
                  <a:schemeClr val="accent4"/>
                </a:solidFill>
              </a:rPr>
              <a:t> </a:t>
            </a:r>
            <a:br>
              <a:rPr lang="ko-KR" altLang="en-US" sz="1100" b="1" dirty="0">
                <a:solidFill>
                  <a:schemeClr val="accent4"/>
                </a:solidFill>
              </a:rPr>
            </a:br>
            <a:endParaRPr lang="en-US" altLang="ko-KR" sz="800" b="1" dirty="0">
              <a:solidFill>
                <a:schemeClr val="accent4"/>
              </a:solidFill>
            </a:endParaRPr>
          </a:p>
          <a:p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기본어순이 </a:t>
            </a:r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SVO</a:t>
            </a:r>
            <a:r>
              <a:rPr lang="ko-KR" altLang="en-US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이다</a:t>
            </a: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-9525" y="-7144"/>
            <a:ext cx="9163050" cy="6748512"/>
            <a:chOff x="-9525" y="-7144"/>
            <a:chExt cx="9163050" cy="6748512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-9525" y="-7144"/>
              <a:ext cx="9163050" cy="104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852" y="6551672"/>
              <a:ext cx="905644" cy="18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06618"/>
              <a:ext cx="1018803" cy="33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75132"/>
            <a:ext cx="400129" cy="38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47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043608" y="620688"/>
            <a:ext cx="691276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</a:rPr>
              <a:t>중국어는 어떤 언어일까</a:t>
            </a:r>
            <a:r>
              <a:rPr lang="en-US" altLang="ko-KR" sz="2400" b="1" dirty="0">
                <a:solidFill>
                  <a:schemeClr val="accent4"/>
                </a:solidFill>
              </a:rPr>
              <a:t>?</a:t>
            </a:r>
            <a:r>
              <a:rPr lang="ko-KR" altLang="en-US" sz="1100" b="1" dirty="0">
                <a:solidFill>
                  <a:schemeClr val="accent4"/>
                </a:solidFill>
              </a:rPr>
              <a:t> </a:t>
            </a:r>
            <a:br>
              <a:rPr lang="ko-KR" altLang="en-US" sz="1100" b="1" dirty="0">
                <a:solidFill>
                  <a:schemeClr val="accent4"/>
                </a:solidFill>
              </a:rPr>
            </a:br>
            <a:endParaRPr lang="en-US" altLang="ko-KR" sz="800" b="1" dirty="0">
              <a:solidFill>
                <a:schemeClr val="accent4"/>
              </a:solidFill>
            </a:endParaRPr>
          </a:p>
          <a:p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성조가 있다</a:t>
            </a: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-9525" y="-7144"/>
            <a:ext cx="9163050" cy="6748512"/>
            <a:chOff x="-9525" y="-7144"/>
            <a:chExt cx="9163050" cy="6748512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-9525" y="-7144"/>
              <a:ext cx="9163050" cy="104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852" y="6551672"/>
              <a:ext cx="905644" cy="18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06618"/>
              <a:ext cx="1018803" cy="33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75132"/>
            <a:ext cx="400129" cy="38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60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043608" y="620688"/>
            <a:ext cx="691276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</a:rPr>
              <a:t>중국어는 어떤 언어일까</a:t>
            </a:r>
            <a:r>
              <a:rPr lang="en-US" altLang="ko-KR" sz="2400" b="1" dirty="0">
                <a:solidFill>
                  <a:schemeClr val="accent4"/>
                </a:solidFill>
              </a:rPr>
              <a:t>?</a:t>
            </a:r>
            <a:r>
              <a:rPr lang="ko-KR" altLang="en-US" sz="1100" b="1" dirty="0">
                <a:solidFill>
                  <a:schemeClr val="accent4"/>
                </a:solidFill>
              </a:rPr>
              <a:t> </a:t>
            </a:r>
            <a:br>
              <a:rPr lang="ko-KR" altLang="en-US" sz="1100" b="1" dirty="0">
                <a:solidFill>
                  <a:schemeClr val="accent4"/>
                </a:solidFill>
              </a:rPr>
            </a:br>
            <a:endParaRPr lang="en-US" altLang="ko-KR" sz="800" b="1" dirty="0">
              <a:solidFill>
                <a:schemeClr val="accent4"/>
              </a:solidFill>
            </a:endParaRPr>
          </a:p>
          <a:p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3. </a:t>
            </a:r>
            <a:r>
              <a:rPr lang="ko-KR" altLang="en-US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어순이 중요하다</a:t>
            </a: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-9525" y="-7144"/>
            <a:ext cx="9163050" cy="6748512"/>
            <a:chOff x="-9525" y="-7144"/>
            <a:chExt cx="9163050" cy="6748512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-9525" y="-7144"/>
              <a:ext cx="9163050" cy="104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852" y="6551672"/>
              <a:ext cx="905644" cy="18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06618"/>
              <a:ext cx="1018803" cy="33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75132"/>
            <a:ext cx="400129" cy="38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60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043608" y="620688"/>
            <a:ext cx="691276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</a:rPr>
              <a:t>중국어는 어떤 언어일까</a:t>
            </a:r>
            <a:r>
              <a:rPr lang="en-US" altLang="ko-KR" sz="2400" b="1" dirty="0">
                <a:solidFill>
                  <a:schemeClr val="accent4"/>
                </a:solidFill>
              </a:rPr>
              <a:t>?</a:t>
            </a:r>
            <a:r>
              <a:rPr lang="ko-KR" altLang="en-US" sz="1100" b="1" dirty="0">
                <a:solidFill>
                  <a:schemeClr val="accent4"/>
                </a:solidFill>
              </a:rPr>
              <a:t> </a:t>
            </a:r>
            <a:br>
              <a:rPr lang="ko-KR" altLang="en-US" sz="1100" b="1" dirty="0">
                <a:solidFill>
                  <a:schemeClr val="accent4"/>
                </a:solidFill>
              </a:rPr>
            </a:br>
            <a:endParaRPr lang="en-US" altLang="ko-KR" sz="800" b="1" dirty="0">
              <a:solidFill>
                <a:schemeClr val="accent4"/>
              </a:solidFill>
            </a:endParaRPr>
          </a:p>
          <a:p>
            <a:r>
              <a:rPr lang="en-US" altLang="ko-KR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4. </a:t>
            </a:r>
            <a:r>
              <a:rPr lang="ko-KR" altLang="en-US" sz="2000" b="1" dirty="0">
                <a:solidFill>
                  <a:schemeClr val="accent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한 글자로 뜻을 이룬다</a:t>
            </a: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-9525" y="-7144"/>
            <a:ext cx="9163050" cy="6748512"/>
            <a:chOff x="-9525" y="-7144"/>
            <a:chExt cx="9163050" cy="6748512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-9525" y="-7144"/>
              <a:ext cx="9163050" cy="104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852" y="6551672"/>
              <a:ext cx="905644" cy="18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06618"/>
              <a:ext cx="1018803" cy="33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75132"/>
            <a:ext cx="400129" cy="38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60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C49E7-AB53-4D9C-95BC-47D572AA4EBB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F5EE4-C9F5-4F47-B936-4B13403E0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8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50" r:id="rId3"/>
    <p:sldLayoutId id="2147483673" r:id="rId4"/>
    <p:sldLayoutId id="2147483674" r:id="rId5"/>
    <p:sldLayoutId id="2147483651" r:id="rId6"/>
    <p:sldLayoutId id="2147483685" r:id="rId7"/>
    <p:sldLayoutId id="2147483684" r:id="rId8"/>
    <p:sldLayoutId id="2147483683" r:id="rId9"/>
    <p:sldLayoutId id="2147483682" r:id="rId10"/>
    <p:sldLayoutId id="2147483661" r:id="rId11"/>
    <p:sldLayoutId id="2147483687" r:id="rId12"/>
    <p:sldLayoutId id="2147483686" r:id="rId13"/>
    <p:sldLayoutId id="2147483693" r:id="rId14"/>
    <p:sldLayoutId id="2147483662" r:id="rId15"/>
    <p:sldLayoutId id="2147483692" r:id="rId16"/>
    <p:sldLayoutId id="2147483691" r:id="rId17"/>
    <p:sldLayoutId id="2147483690" r:id="rId18"/>
    <p:sldLayoutId id="2147483689" r:id="rId19"/>
    <p:sldLayoutId id="2147483688" r:id="rId20"/>
    <p:sldLayoutId id="2147483663" r:id="rId21"/>
    <p:sldLayoutId id="2147483694" r:id="rId22"/>
    <p:sldLayoutId id="2147483695" r:id="rId23"/>
    <p:sldLayoutId id="2147483681" r:id="rId24"/>
    <p:sldLayoutId id="2147483696" r:id="rId25"/>
    <p:sldLayoutId id="2147483697" r:id="rId26"/>
    <p:sldLayoutId id="2147483664" r:id="rId27"/>
    <p:sldLayoutId id="2147483665" r:id="rId28"/>
    <p:sldLayoutId id="2147483666" r:id="rId29"/>
    <p:sldLayoutId id="2147483667" r:id="rId30"/>
    <p:sldLayoutId id="2147483652" r:id="rId31"/>
    <p:sldLayoutId id="2147483653" r:id="rId32"/>
    <p:sldLayoutId id="2147483654" r:id="rId33"/>
    <p:sldLayoutId id="2147483655" r:id="rId34"/>
    <p:sldLayoutId id="2147483656" r:id="rId35"/>
    <p:sldLayoutId id="2147483657" r:id="rId36"/>
    <p:sldLayoutId id="2147483658" r:id="rId37"/>
    <p:sldLayoutId id="2147483659" r:id="rId38"/>
    <p:sldLayoutId id="2147483660" r:id="rId39"/>
    <p:sldLayoutId id="2147483669" r:id="rId4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09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1772816"/>
            <a:ext cx="8532440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accent3"/>
                </a:solidFill>
              </a:rPr>
              <a:t>성조는 소리의 높낮이와 높낮이의 변화</a:t>
            </a:r>
            <a:r>
              <a:rPr lang="ko-KR" altLang="en-US" dirty="0"/>
              <a:t>를 나타내며</a:t>
            </a:r>
            <a:r>
              <a:rPr lang="en-US" altLang="ko-KR" dirty="0"/>
              <a:t>, </a:t>
            </a:r>
            <a:r>
              <a:rPr lang="ko-KR" altLang="en-US" dirty="0"/>
              <a:t>중국어가 속한 </a:t>
            </a:r>
            <a:r>
              <a:rPr lang="ko-KR" altLang="en-US" dirty="0" err="1"/>
              <a:t>한장</a:t>
            </a:r>
            <a:r>
              <a:rPr lang="en-US" altLang="ko-KR" dirty="0"/>
              <a:t>(</a:t>
            </a:r>
            <a:r>
              <a:rPr lang="zh-CN" altLang="en-US" dirty="0"/>
              <a:t>汉藏</a:t>
            </a:r>
            <a:r>
              <a:rPr lang="en-US" altLang="ko-KR" dirty="0"/>
              <a:t>)</a:t>
            </a:r>
            <a:r>
              <a:rPr lang="ko-KR" altLang="en-US" dirty="0"/>
              <a:t>어족의 전형적 특징으로</a:t>
            </a:r>
            <a:r>
              <a:rPr lang="en-US" altLang="ko-KR" dirty="0"/>
              <a:t>, </a:t>
            </a:r>
            <a:r>
              <a:rPr lang="ko-KR" altLang="en-US" dirty="0"/>
              <a:t>자음이나 모음과 동일하게 의미를 변별하는 기능이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b="1" dirty="0">
                <a:solidFill>
                  <a:schemeClr val="accent3"/>
                </a:solidFill>
              </a:rPr>
              <a:t>예</a:t>
            </a:r>
            <a:r>
              <a:rPr lang="en-US" altLang="zh-CN" sz="1600" b="1" dirty="0">
                <a:solidFill>
                  <a:schemeClr val="accent3"/>
                </a:solidFill>
              </a:rPr>
              <a:t>)</a:t>
            </a:r>
            <a:r>
              <a:rPr lang="ko-KR" altLang="en-US" sz="1600" dirty="0"/>
              <a:t> ‘엄마</a:t>
            </a:r>
            <a:r>
              <a:rPr lang="en-US" altLang="ko-KR" sz="1600" dirty="0"/>
              <a:t>(</a:t>
            </a:r>
            <a:r>
              <a:rPr lang="zh-CN" altLang="en-US" sz="1600" dirty="0"/>
              <a:t>妈 </a:t>
            </a:r>
            <a:r>
              <a:rPr lang="en-US" altLang="ko-KR" sz="1600" dirty="0" err="1"/>
              <a:t>mā</a:t>
            </a:r>
            <a:r>
              <a:rPr lang="en-US" altLang="ko-KR" sz="1600" dirty="0"/>
              <a:t>, </a:t>
            </a:r>
            <a:r>
              <a:rPr lang="ko-KR" altLang="en-US" sz="1600" dirty="0"/>
              <a:t>제</a:t>
            </a:r>
            <a:r>
              <a:rPr lang="en-US" altLang="ko-KR" sz="1600" dirty="0"/>
              <a:t>1</a:t>
            </a:r>
            <a:r>
              <a:rPr lang="ko-KR" altLang="en-US" sz="1600" dirty="0"/>
              <a:t>성</a:t>
            </a:r>
            <a:r>
              <a:rPr lang="en-US" altLang="ko-KR" sz="1600" dirty="0"/>
              <a:t>)</a:t>
            </a:r>
            <a:r>
              <a:rPr lang="ko-KR" altLang="en-US" sz="1600" dirty="0"/>
              <a:t>’</a:t>
            </a:r>
            <a:r>
              <a:rPr lang="en-US" altLang="ko-KR" sz="1600" dirty="0"/>
              <a:t>, ‘</a:t>
            </a:r>
            <a:r>
              <a:rPr lang="ko-KR" altLang="en-US" sz="1600" dirty="0"/>
              <a:t>삼</a:t>
            </a:r>
            <a:r>
              <a:rPr lang="en-US" altLang="ko-KR" sz="1600" dirty="0"/>
              <a:t>(</a:t>
            </a:r>
            <a:r>
              <a:rPr lang="zh-CN" altLang="en-US" sz="1600" dirty="0"/>
              <a:t>麻 </a:t>
            </a:r>
            <a:r>
              <a:rPr lang="en-US" altLang="ko-KR" sz="1600" dirty="0" err="1"/>
              <a:t>má</a:t>
            </a:r>
            <a:r>
              <a:rPr lang="en-US" altLang="ko-KR" sz="1600" dirty="0"/>
              <a:t>, </a:t>
            </a:r>
            <a:r>
              <a:rPr lang="ko-KR" altLang="en-US" sz="1600" dirty="0"/>
              <a:t>제</a:t>
            </a:r>
            <a:r>
              <a:rPr lang="en-US" altLang="ko-KR" sz="1600" dirty="0"/>
              <a:t>2</a:t>
            </a:r>
            <a:r>
              <a:rPr lang="ko-KR" altLang="en-US" sz="1600" dirty="0"/>
              <a:t>성</a:t>
            </a:r>
            <a:r>
              <a:rPr lang="en-US" altLang="ko-KR" sz="1600" dirty="0"/>
              <a:t>)</a:t>
            </a:r>
            <a:r>
              <a:rPr lang="ko-KR" altLang="en-US" sz="1600" dirty="0"/>
              <a:t>’</a:t>
            </a:r>
            <a:r>
              <a:rPr lang="en-US" altLang="ko-KR" sz="1600" dirty="0"/>
              <a:t>, ‘</a:t>
            </a:r>
            <a:r>
              <a:rPr lang="ko-KR" altLang="en-US" sz="1600" dirty="0"/>
              <a:t>말</a:t>
            </a:r>
            <a:r>
              <a:rPr lang="en-US" altLang="ko-KR" sz="1600" dirty="0"/>
              <a:t>(</a:t>
            </a:r>
            <a:r>
              <a:rPr lang="zh-CN" altLang="en-US" sz="1600" dirty="0"/>
              <a:t>马 </a:t>
            </a:r>
            <a:r>
              <a:rPr lang="en-US" altLang="ko-KR" sz="1600" dirty="0" err="1"/>
              <a:t>mǎ</a:t>
            </a:r>
            <a:r>
              <a:rPr lang="en-US" altLang="ko-KR" sz="1600" dirty="0"/>
              <a:t>, </a:t>
            </a:r>
            <a:r>
              <a:rPr lang="ko-KR" altLang="en-US" sz="1600" dirty="0"/>
              <a:t>제</a:t>
            </a:r>
            <a:r>
              <a:rPr lang="en-US" altLang="ko-KR" sz="1600" dirty="0"/>
              <a:t>3</a:t>
            </a:r>
            <a:r>
              <a:rPr lang="ko-KR" altLang="en-US" sz="1600" dirty="0"/>
              <a:t>성</a:t>
            </a:r>
            <a:r>
              <a:rPr lang="en-US" altLang="ko-KR" sz="1600" dirty="0"/>
              <a:t>)</a:t>
            </a:r>
            <a:r>
              <a:rPr lang="ko-KR" altLang="en-US" sz="1600" dirty="0"/>
              <a:t>’</a:t>
            </a:r>
            <a:r>
              <a:rPr lang="en-US" altLang="ko-KR" sz="1600" dirty="0"/>
              <a:t>, ‘</a:t>
            </a:r>
            <a:r>
              <a:rPr lang="ko-KR" altLang="en-US" sz="1600" dirty="0"/>
              <a:t>욕하다</a:t>
            </a:r>
            <a:r>
              <a:rPr lang="en-US" altLang="ko-KR" sz="1600" dirty="0"/>
              <a:t>(</a:t>
            </a:r>
            <a:r>
              <a:rPr lang="zh-CN" altLang="en-US" sz="1600" dirty="0"/>
              <a:t>骂 </a:t>
            </a:r>
            <a:r>
              <a:rPr lang="en-US" altLang="ko-KR" sz="1600" dirty="0" err="1"/>
              <a:t>mà</a:t>
            </a:r>
            <a:r>
              <a:rPr lang="en-US" altLang="ko-KR" sz="1600" dirty="0"/>
              <a:t>, </a:t>
            </a:r>
            <a:r>
              <a:rPr lang="ko-KR" altLang="en-US" sz="1600" dirty="0"/>
              <a:t>제</a:t>
            </a:r>
            <a:r>
              <a:rPr lang="en-US" altLang="ko-KR" sz="1600" dirty="0"/>
              <a:t>4</a:t>
            </a:r>
            <a:r>
              <a:rPr lang="ko-KR" altLang="en-US" sz="1600" dirty="0"/>
              <a:t>성</a:t>
            </a:r>
            <a:r>
              <a:rPr lang="en-US" altLang="ko-KR" sz="1600" dirty="0"/>
              <a:t>)</a:t>
            </a:r>
            <a:r>
              <a:rPr lang="ko-KR" altLang="en-US" sz="1600" dirty="0"/>
              <a:t>’와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      같이 의미가 달라진다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err="1">
                <a:solidFill>
                  <a:schemeClr val="accent3"/>
                </a:solidFill>
              </a:rPr>
              <a:t>푸퉁화</a:t>
            </a:r>
            <a:r>
              <a:rPr lang="ko-KR" altLang="en-US" b="1" dirty="0">
                <a:solidFill>
                  <a:schemeClr val="accent3"/>
                </a:solidFill>
              </a:rPr>
              <a:t> 성조에는 네 종류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r>
              <a:rPr lang="ko-KR" altLang="en-US" dirty="0" err="1"/>
              <a:t>근대음의</a:t>
            </a:r>
            <a:r>
              <a:rPr lang="ko-KR" altLang="en-US" dirty="0"/>
              <a:t> 평성</a:t>
            </a:r>
            <a:r>
              <a:rPr lang="en-US" altLang="ko-KR" dirty="0"/>
              <a:t>(</a:t>
            </a:r>
            <a:r>
              <a:rPr lang="zh-CN" altLang="en-US" dirty="0"/>
              <a:t>平声</a:t>
            </a:r>
            <a:r>
              <a:rPr lang="en-US" altLang="ko-KR" dirty="0"/>
              <a:t>), </a:t>
            </a:r>
            <a:r>
              <a:rPr lang="ko-KR" altLang="en-US" dirty="0"/>
              <a:t>상성</a:t>
            </a:r>
            <a:r>
              <a:rPr lang="en-US" altLang="ko-KR" dirty="0"/>
              <a:t>(</a:t>
            </a:r>
            <a:r>
              <a:rPr lang="zh-CN" altLang="en-US" dirty="0"/>
              <a:t>上声</a:t>
            </a:r>
            <a:r>
              <a:rPr lang="en-US" altLang="ko-KR" dirty="0"/>
              <a:t>), </a:t>
            </a:r>
            <a:r>
              <a:rPr lang="ko-KR" altLang="en-US" dirty="0"/>
              <a:t>거성</a:t>
            </a:r>
            <a:r>
              <a:rPr lang="en-US" altLang="ko-KR" dirty="0"/>
              <a:t>(</a:t>
            </a:r>
            <a:r>
              <a:rPr lang="zh-CN" altLang="en-US" dirty="0"/>
              <a:t>去声</a:t>
            </a:r>
            <a:r>
              <a:rPr lang="en-US" altLang="ko-KR" dirty="0"/>
              <a:t>), </a:t>
            </a:r>
            <a:r>
              <a:rPr lang="ko-KR" altLang="en-US" dirty="0"/>
              <a:t>입성</a:t>
            </a:r>
            <a:r>
              <a:rPr lang="en-US" altLang="ko-KR" dirty="0"/>
              <a:t>(</a:t>
            </a:r>
            <a:r>
              <a:rPr lang="zh-CN" altLang="en-US" dirty="0"/>
              <a:t>入声</a:t>
            </a:r>
            <a:r>
              <a:rPr lang="en-US" altLang="ko-KR" dirty="0"/>
              <a:t>)</a:t>
            </a:r>
            <a:r>
              <a:rPr lang="ko-KR" altLang="en-US" dirty="0"/>
              <a:t>에 근거하여 음</a:t>
            </a:r>
            <a:r>
              <a:rPr lang="en-US" altLang="ko-KR" dirty="0"/>
              <a:t>(</a:t>
            </a:r>
            <a:r>
              <a:rPr lang="zh-CN" altLang="en-US" dirty="0"/>
              <a:t>阴</a:t>
            </a:r>
            <a:r>
              <a:rPr lang="en-US" altLang="ko-KR" dirty="0"/>
              <a:t>)</a:t>
            </a:r>
            <a:r>
              <a:rPr lang="ko-KR" altLang="en-US" dirty="0"/>
              <a:t>평성</a:t>
            </a:r>
            <a:r>
              <a:rPr lang="en-US" altLang="ko-KR" dirty="0"/>
              <a:t>, </a:t>
            </a:r>
            <a:r>
              <a:rPr lang="ko-KR" altLang="en-US" dirty="0"/>
              <a:t>양</a:t>
            </a:r>
            <a:r>
              <a:rPr lang="en-US" altLang="ko-KR" dirty="0"/>
              <a:t>(</a:t>
            </a:r>
            <a:r>
              <a:rPr lang="zh-CN" altLang="en-US" dirty="0"/>
              <a:t>阳</a:t>
            </a:r>
            <a:r>
              <a:rPr lang="en-US" altLang="ko-KR" dirty="0"/>
              <a:t>)</a:t>
            </a:r>
            <a:r>
              <a:rPr lang="ko-KR" altLang="en-US" dirty="0"/>
              <a:t>평성</a:t>
            </a:r>
            <a:r>
              <a:rPr lang="en-US" altLang="ko-KR" dirty="0"/>
              <a:t>, </a:t>
            </a:r>
            <a:r>
              <a:rPr lang="ko-KR" altLang="en-US" dirty="0"/>
              <a:t>상성</a:t>
            </a:r>
            <a:r>
              <a:rPr lang="en-US" altLang="ko-KR" dirty="0"/>
              <a:t>, </a:t>
            </a:r>
            <a:r>
              <a:rPr lang="ko-KR" altLang="en-US" dirty="0"/>
              <a:t>거성으로 나뉘며</a:t>
            </a:r>
            <a:r>
              <a:rPr lang="en-US" altLang="ko-KR" dirty="0"/>
              <a:t>, </a:t>
            </a:r>
            <a:r>
              <a:rPr lang="ko-KR" altLang="en-US" dirty="0"/>
              <a:t>아라비아 숫자로 </a:t>
            </a:r>
            <a:r>
              <a:rPr lang="en-US" altLang="ko-KR" b="1" dirty="0">
                <a:solidFill>
                  <a:schemeClr val="accent3"/>
                </a:solidFill>
              </a:rPr>
              <a:t>1</a:t>
            </a:r>
            <a:r>
              <a:rPr lang="ko-KR" altLang="en-US" b="1" dirty="0">
                <a:solidFill>
                  <a:schemeClr val="accent3"/>
                </a:solidFill>
              </a:rPr>
              <a:t>성</a:t>
            </a:r>
            <a:r>
              <a:rPr lang="en-US" altLang="ko-KR" b="1" dirty="0">
                <a:solidFill>
                  <a:schemeClr val="accent3"/>
                </a:solidFill>
              </a:rPr>
              <a:t>, 2</a:t>
            </a:r>
            <a:r>
              <a:rPr lang="ko-KR" altLang="en-US" b="1" dirty="0">
                <a:solidFill>
                  <a:schemeClr val="accent3"/>
                </a:solidFill>
              </a:rPr>
              <a:t>성</a:t>
            </a:r>
            <a:r>
              <a:rPr lang="en-US" altLang="ko-KR" b="1" dirty="0">
                <a:solidFill>
                  <a:schemeClr val="accent3"/>
                </a:solidFill>
              </a:rPr>
              <a:t>, 3</a:t>
            </a:r>
            <a:r>
              <a:rPr lang="ko-KR" altLang="en-US" b="1" dirty="0">
                <a:solidFill>
                  <a:schemeClr val="accent3"/>
                </a:solidFill>
              </a:rPr>
              <a:t>성</a:t>
            </a:r>
            <a:r>
              <a:rPr lang="en-US" altLang="ko-KR" b="1" dirty="0">
                <a:solidFill>
                  <a:schemeClr val="accent3"/>
                </a:solidFill>
              </a:rPr>
              <a:t>, 4</a:t>
            </a:r>
            <a:r>
              <a:rPr lang="ko-KR" altLang="en-US" b="1" dirty="0">
                <a:solidFill>
                  <a:schemeClr val="accent3"/>
                </a:solidFill>
              </a:rPr>
              <a:t>성</a:t>
            </a:r>
            <a:r>
              <a:rPr lang="ko-KR" altLang="en-US" dirty="0"/>
              <a:t>으로 명명됨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835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1808822"/>
            <a:ext cx="828092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accent3"/>
                </a:solidFill>
              </a:rPr>
              <a:t>고립어</a:t>
            </a:r>
            <a:r>
              <a:rPr lang="ko-KR" altLang="en-US" dirty="0"/>
              <a:t>인 중국어는 오로지 </a:t>
            </a:r>
            <a:r>
              <a:rPr lang="ko-KR" altLang="en-US" b="1" dirty="0">
                <a:solidFill>
                  <a:schemeClr val="accent3"/>
                </a:solidFill>
              </a:rPr>
              <a:t>단어의 어순으로 그 단어의 기능이 결정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ko-KR" altLang="en-US" dirty="0"/>
              <a:t>한국어와 비교하면 한국어는 “나는 너를 사랑해”</a:t>
            </a:r>
            <a:r>
              <a:rPr lang="en-US" altLang="ko-KR" dirty="0"/>
              <a:t>, “</a:t>
            </a:r>
            <a:r>
              <a:rPr lang="ko-KR" altLang="en-US" dirty="0"/>
              <a:t>너를 사랑해 나는”</a:t>
            </a:r>
            <a:r>
              <a:rPr lang="en-US" altLang="ko-KR" dirty="0"/>
              <a:t>, “</a:t>
            </a:r>
            <a:r>
              <a:rPr lang="ko-KR" altLang="en-US" dirty="0"/>
              <a:t>사랑해 나는 너를”과 같이 아무리 순서를 바꾸더라도 조사만 고정되면 의미 변화가 </a:t>
            </a:r>
            <a:r>
              <a:rPr lang="ko-KR" altLang="en-US" dirty="0" err="1"/>
              <a:t>없지마</a:t>
            </a:r>
            <a:r>
              <a:rPr lang="ko-KR" altLang="en-US" dirty="0"/>
              <a:t> 중국어에서 “</a:t>
            </a:r>
            <a:r>
              <a:rPr lang="zh-CN" altLang="en-US" dirty="0"/>
              <a:t>我爱你</a:t>
            </a:r>
            <a:r>
              <a:rPr lang="en-US" altLang="ko-KR" dirty="0"/>
              <a:t>(</a:t>
            </a:r>
            <a:r>
              <a:rPr lang="ko-KR" altLang="en-US" dirty="0"/>
              <a:t>나는 너를 사랑해</a:t>
            </a:r>
            <a:r>
              <a:rPr lang="en-US" altLang="ko-KR" dirty="0"/>
              <a:t>)</a:t>
            </a:r>
            <a:r>
              <a:rPr lang="ko-KR" altLang="en-US" dirty="0"/>
              <a:t>”를 “</a:t>
            </a:r>
            <a:r>
              <a:rPr lang="zh-CN" altLang="en-US" dirty="0"/>
              <a:t>你爱我</a:t>
            </a:r>
            <a:r>
              <a:rPr lang="en-US" altLang="ko-KR" dirty="0"/>
              <a:t>(</a:t>
            </a:r>
            <a:r>
              <a:rPr lang="ko-KR" altLang="en-US" dirty="0"/>
              <a:t>너는 나를 사랑해</a:t>
            </a:r>
            <a:r>
              <a:rPr lang="en-US" altLang="ko-KR" dirty="0"/>
              <a:t>)</a:t>
            </a:r>
            <a:r>
              <a:rPr lang="ko-KR" altLang="en-US" dirty="0"/>
              <a:t>”라고 하면 의미가 완전히 달라지며</a:t>
            </a:r>
            <a:r>
              <a:rPr lang="en-US" altLang="ko-KR" dirty="0"/>
              <a:t>, “</a:t>
            </a:r>
            <a:r>
              <a:rPr lang="zh-CN" altLang="en-US" dirty="0"/>
              <a:t>爱我你</a:t>
            </a:r>
            <a:r>
              <a:rPr lang="ko-KR" altLang="en-US" dirty="0"/>
              <a:t>”는 비문이 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3975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1772816"/>
            <a:ext cx="82809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ko-KR" altLang="en-US" dirty="0"/>
              <a:t>‘</a:t>
            </a:r>
            <a:r>
              <a:rPr lang="ko-KR" altLang="en-US" b="1" dirty="0">
                <a:solidFill>
                  <a:schemeClr val="accent3"/>
                </a:solidFill>
              </a:rPr>
              <a:t>중국어는 단음절어다</a:t>
            </a:r>
            <a:r>
              <a:rPr lang="ko-KR" altLang="en-US" dirty="0"/>
              <a:t>’라는 말은 단어가 아닌 형태소 관점에서 하는 의미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/>
              <a:t>형태소는 뜻을 가진 최소 단위를 말하며 </a:t>
            </a:r>
            <a:r>
              <a:rPr lang="ko-KR" altLang="en-US" b="1" dirty="0">
                <a:solidFill>
                  <a:schemeClr val="accent3"/>
                </a:solidFill>
              </a:rPr>
              <a:t>중국어 형태소는 </a:t>
            </a:r>
            <a:r>
              <a:rPr lang="en-US" altLang="ko-KR" b="1" dirty="0">
                <a:solidFill>
                  <a:schemeClr val="accent3"/>
                </a:solidFill>
              </a:rPr>
              <a:t>90% </a:t>
            </a:r>
            <a:r>
              <a:rPr lang="ko-KR" altLang="en-US" b="1" dirty="0">
                <a:solidFill>
                  <a:schemeClr val="accent3"/>
                </a:solidFill>
              </a:rPr>
              <a:t>이상이 단음절</a:t>
            </a:r>
            <a:r>
              <a:rPr lang="ko-KR" altLang="en-US" dirty="0"/>
              <a:t>로 구성됨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ko-KR" sz="1600" b="1" dirty="0">
                <a:solidFill>
                  <a:schemeClr val="accent3"/>
                </a:solidFill>
              </a:rPr>
              <a:t>    </a:t>
            </a:r>
            <a:r>
              <a:rPr lang="ko-KR" altLang="en-US" sz="1600" b="1" dirty="0">
                <a:solidFill>
                  <a:schemeClr val="accent3"/>
                </a:solidFill>
              </a:rPr>
              <a:t>예</a:t>
            </a:r>
            <a:r>
              <a:rPr lang="en-US" altLang="ko-KR" sz="1600" b="1" dirty="0">
                <a:solidFill>
                  <a:schemeClr val="accent3"/>
                </a:solidFill>
              </a:rPr>
              <a:t>)</a:t>
            </a:r>
            <a:r>
              <a:rPr lang="en-US" altLang="ko-KR" sz="1600" dirty="0"/>
              <a:t> </a:t>
            </a:r>
            <a:r>
              <a:rPr lang="zh-CN" altLang="en-US" sz="1600" dirty="0"/>
              <a:t>山</a:t>
            </a:r>
            <a:r>
              <a:rPr lang="en-US" altLang="zh-CN" sz="1600" dirty="0"/>
              <a:t>, </a:t>
            </a:r>
            <a:r>
              <a:rPr lang="zh-CN" altLang="en-US" sz="1600" dirty="0"/>
              <a:t>水</a:t>
            </a:r>
            <a:r>
              <a:rPr lang="en-US" altLang="zh-CN" sz="1600" dirty="0"/>
              <a:t>, </a:t>
            </a:r>
            <a:r>
              <a:rPr lang="zh-CN" altLang="en-US" sz="1600" dirty="0"/>
              <a:t>大</a:t>
            </a:r>
            <a:r>
              <a:rPr lang="en-US" altLang="zh-CN" sz="1600" dirty="0"/>
              <a:t>, </a:t>
            </a:r>
            <a:r>
              <a:rPr lang="zh-CN" altLang="en-US" sz="1600" dirty="0"/>
              <a:t>小</a:t>
            </a:r>
            <a:r>
              <a:rPr lang="en-US" altLang="zh-CN" sz="1600" dirty="0"/>
              <a:t>, </a:t>
            </a:r>
            <a:r>
              <a:rPr lang="zh-CN" altLang="en-US" sz="1600" dirty="0"/>
              <a:t>见</a:t>
            </a:r>
            <a:r>
              <a:rPr lang="en-US" altLang="zh-CN" sz="1600" dirty="0"/>
              <a:t>, </a:t>
            </a:r>
            <a:r>
              <a:rPr lang="zh-CN" altLang="en-US" sz="1600" dirty="0"/>
              <a:t>说</a:t>
            </a:r>
            <a:r>
              <a:rPr lang="ko-KR" altLang="en-US" sz="1600" dirty="0"/>
              <a:t> 등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ko-KR" altLang="en-US" dirty="0">
                <a:solidFill>
                  <a:prstClr val="black"/>
                </a:solidFill>
              </a:rPr>
              <a:t>중국어에도 다음절 형태소가 있지만 매우 드문 편으로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연면어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zh-CN" altLang="en-US" dirty="0"/>
              <a:t>联绵语</a:t>
            </a:r>
            <a:r>
              <a:rPr lang="en-US" altLang="ko-KR" dirty="0">
                <a:solidFill>
                  <a:prstClr val="black"/>
                </a:solidFill>
              </a:rPr>
              <a:t>), </a:t>
            </a:r>
            <a:r>
              <a:rPr lang="ko-KR" altLang="en-US" dirty="0">
                <a:solidFill>
                  <a:prstClr val="black"/>
                </a:solidFill>
              </a:rPr>
              <a:t>의성어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음역어</a:t>
            </a:r>
            <a:r>
              <a:rPr lang="ko-KR" altLang="en-US" dirty="0">
                <a:solidFill>
                  <a:prstClr val="black"/>
                </a:solidFill>
              </a:rPr>
              <a:t> 등에서 찾아볼 수 있음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1255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1772816"/>
            <a:ext cx="842493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accent3"/>
                </a:solidFill>
              </a:rPr>
              <a:t>양사</a:t>
            </a:r>
            <a:r>
              <a:rPr lang="ko-KR" altLang="en-US" dirty="0"/>
              <a:t>는 수를 세는 단위이며 </a:t>
            </a:r>
            <a:r>
              <a:rPr lang="ko-KR" altLang="en-US" b="1" dirty="0">
                <a:solidFill>
                  <a:schemeClr val="accent3"/>
                </a:solidFill>
              </a:rPr>
              <a:t>수사</a:t>
            </a:r>
            <a:r>
              <a:rPr lang="en-US" altLang="ko-KR" b="1" dirty="0">
                <a:solidFill>
                  <a:schemeClr val="accent3"/>
                </a:solidFill>
              </a:rPr>
              <a:t>, </a:t>
            </a:r>
            <a:r>
              <a:rPr lang="ko-KR" altLang="en-US" b="1" dirty="0">
                <a:solidFill>
                  <a:schemeClr val="accent3"/>
                </a:solidFill>
              </a:rPr>
              <a:t>양사</a:t>
            </a:r>
            <a:r>
              <a:rPr lang="en-US" altLang="ko-KR" b="1" dirty="0">
                <a:solidFill>
                  <a:schemeClr val="accent3"/>
                </a:solidFill>
              </a:rPr>
              <a:t>, </a:t>
            </a:r>
            <a:r>
              <a:rPr lang="ko-KR" altLang="en-US" b="1" dirty="0">
                <a:solidFill>
                  <a:schemeClr val="accent3"/>
                </a:solidFill>
              </a:rPr>
              <a:t>명사 순서</a:t>
            </a:r>
            <a:r>
              <a:rPr lang="ko-KR" altLang="en-US" dirty="0"/>
              <a:t>로 나타남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b="1" dirty="0">
                <a:solidFill>
                  <a:schemeClr val="accent3"/>
                </a:solidFill>
              </a:rPr>
              <a:t>예</a:t>
            </a:r>
            <a:r>
              <a:rPr lang="en-US" altLang="ko-KR" sz="1600" b="1" dirty="0">
                <a:solidFill>
                  <a:schemeClr val="accent3"/>
                </a:solidFill>
              </a:rPr>
              <a:t>)</a:t>
            </a:r>
            <a:r>
              <a:rPr lang="en-US" altLang="ko-KR" sz="1600" dirty="0"/>
              <a:t> </a:t>
            </a:r>
            <a:r>
              <a:rPr lang="ko-KR" altLang="en-US" sz="1600" dirty="0"/>
              <a:t>꽃 한 송이</a:t>
            </a:r>
            <a:r>
              <a:rPr lang="en-US" altLang="ko-KR" sz="1600" dirty="0"/>
              <a:t>: </a:t>
            </a:r>
            <a:r>
              <a:rPr lang="zh-CN" altLang="en-US" sz="1600" dirty="0"/>
              <a:t>一朵花</a:t>
            </a:r>
            <a:r>
              <a:rPr lang="en-US" altLang="ko-KR" sz="1600" dirty="0"/>
              <a:t>, </a:t>
            </a:r>
            <a:r>
              <a:rPr lang="ko-KR" altLang="en-US" sz="1600" dirty="0"/>
              <a:t>꽃 한 다발</a:t>
            </a:r>
            <a:r>
              <a:rPr lang="en-US" altLang="ko-KR" sz="1600" dirty="0"/>
              <a:t>: </a:t>
            </a:r>
            <a:r>
              <a:rPr lang="zh-CN" altLang="en-US" sz="1600" dirty="0"/>
              <a:t>一束花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69828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552" y="1772816"/>
            <a:ext cx="8352928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(1) </a:t>
            </a:r>
            <a:r>
              <a:rPr lang="ko-KR" altLang="en-US" sz="2000" b="1" dirty="0" err="1"/>
              <a:t>그림기원설</a:t>
            </a:r>
            <a:endParaRPr lang="en-US" altLang="ko-KR" sz="2000" b="1" dirty="0"/>
          </a:p>
          <a:p>
            <a:pPr marL="360000">
              <a:lnSpc>
                <a:spcPct val="150000"/>
              </a:lnSpc>
              <a:spcAft>
                <a:spcPts val="1200"/>
              </a:spcAft>
            </a:pPr>
            <a:r>
              <a:rPr lang="ko-KR" altLang="en-US" dirty="0"/>
              <a:t>양사오문화</a:t>
            </a:r>
            <a:r>
              <a:rPr lang="en-US" altLang="ko-KR" dirty="0"/>
              <a:t>, </a:t>
            </a:r>
            <a:r>
              <a:rPr lang="ko-KR" altLang="en-US" dirty="0" err="1"/>
              <a:t>다원커우문화</a:t>
            </a:r>
            <a:r>
              <a:rPr lang="ko-KR" altLang="en-US" dirty="0"/>
              <a:t> 유적지에서 발견된 </a:t>
            </a:r>
            <a:r>
              <a:rPr lang="ko-KR" altLang="en-US" dirty="0" err="1"/>
              <a:t>도문</a:t>
            </a:r>
            <a:r>
              <a:rPr lang="en-US" altLang="ko-KR" dirty="0"/>
              <a:t>(</a:t>
            </a:r>
            <a:r>
              <a:rPr lang="zh-CN" altLang="en-US" dirty="0"/>
              <a:t>陶文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ko-KR" altLang="en-US" dirty="0" err="1"/>
              <a:t>갑골문</a:t>
            </a:r>
            <a:r>
              <a:rPr lang="en-US" altLang="ko-KR" dirty="0"/>
              <a:t>, </a:t>
            </a:r>
            <a:r>
              <a:rPr lang="ko-KR" altLang="en-US" dirty="0"/>
              <a:t>금문</a:t>
            </a:r>
            <a:r>
              <a:rPr lang="en-US" altLang="ko-KR" dirty="0"/>
              <a:t>(</a:t>
            </a:r>
            <a:r>
              <a:rPr lang="zh-CN" altLang="en-US" dirty="0"/>
              <a:t>金文</a:t>
            </a:r>
            <a:r>
              <a:rPr lang="en-US" altLang="ko-KR" dirty="0"/>
              <a:t>)</a:t>
            </a:r>
            <a:r>
              <a:rPr lang="ko-KR" altLang="en-US" dirty="0"/>
              <a:t>의 문자형태가 모두 그림과 유사하며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chemeClr val="accent3"/>
                </a:solidFill>
              </a:rPr>
              <a:t>초기의 상형</a:t>
            </a:r>
            <a:r>
              <a:rPr lang="en-US" altLang="ko-KR" b="1" dirty="0">
                <a:solidFill>
                  <a:schemeClr val="accent3"/>
                </a:solidFill>
              </a:rPr>
              <a:t>(</a:t>
            </a:r>
            <a:r>
              <a:rPr lang="zh-CN" altLang="en-US" b="1" dirty="0">
                <a:solidFill>
                  <a:schemeClr val="accent3"/>
                </a:solidFill>
              </a:rPr>
              <a:t>象形</a:t>
            </a:r>
            <a:r>
              <a:rPr lang="en-US" altLang="ko-KR" b="1" dirty="0">
                <a:solidFill>
                  <a:schemeClr val="accent3"/>
                </a:solidFill>
              </a:rPr>
              <a:t>)</a:t>
            </a:r>
            <a:r>
              <a:rPr lang="ko-KR" altLang="en-US" b="1" dirty="0">
                <a:solidFill>
                  <a:schemeClr val="accent3"/>
                </a:solidFill>
              </a:rPr>
              <a:t>이나 지사</a:t>
            </a:r>
            <a:r>
              <a:rPr lang="en-US" altLang="ko-KR" b="1" dirty="0">
                <a:solidFill>
                  <a:schemeClr val="accent3"/>
                </a:solidFill>
              </a:rPr>
              <a:t>(</a:t>
            </a:r>
            <a:r>
              <a:rPr lang="zh-CN" altLang="en-US" b="1" dirty="0">
                <a:solidFill>
                  <a:schemeClr val="accent3"/>
                </a:solidFill>
              </a:rPr>
              <a:t>指事</a:t>
            </a:r>
            <a:r>
              <a:rPr lang="en-US" altLang="ko-KR" b="1" dirty="0">
                <a:solidFill>
                  <a:schemeClr val="accent3"/>
                </a:solidFill>
              </a:rPr>
              <a:t>) </a:t>
            </a:r>
            <a:r>
              <a:rPr lang="ko-KR" altLang="en-US" b="1" dirty="0">
                <a:solidFill>
                  <a:schemeClr val="accent3"/>
                </a:solidFill>
              </a:rPr>
              <a:t>글자</a:t>
            </a:r>
            <a:r>
              <a:rPr lang="ko-KR" altLang="en-US" dirty="0"/>
              <a:t>는 </a:t>
            </a:r>
            <a:r>
              <a:rPr lang="ko-KR" altLang="en-US" dirty="0" err="1"/>
              <a:t>그림기원설의</a:t>
            </a:r>
            <a:r>
              <a:rPr lang="ko-KR" altLang="en-US" dirty="0"/>
              <a:t> 증거가 되기에 충분함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8123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552" y="1052736"/>
            <a:ext cx="8352928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(2)</a:t>
            </a:r>
            <a:r>
              <a:rPr lang="ko-KR" altLang="en-US" sz="2000" b="1" dirty="0"/>
              <a:t> ‘가정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假定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부호 </a:t>
            </a:r>
            <a:r>
              <a:rPr lang="ko-KR" altLang="en-US" sz="2000" b="1" dirty="0" err="1"/>
              <a:t>기원설</a:t>
            </a:r>
            <a:r>
              <a:rPr lang="ko-KR" altLang="en-US" sz="2000" b="1" dirty="0"/>
              <a:t>’</a:t>
            </a:r>
            <a:endParaRPr lang="en-US" altLang="ko-KR" sz="2000" b="1" dirty="0"/>
          </a:p>
          <a:p>
            <a:pPr marL="645750" indent="-285750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ko-KR" dirty="0"/>
              <a:t>‘</a:t>
            </a:r>
            <a:r>
              <a:rPr lang="ko-KR" altLang="en-US" dirty="0"/>
              <a:t>가정부호’는 문자가 탄생하기 전 당사자끼리 서로 알 수 있는 약속으로 </a:t>
            </a:r>
            <a:r>
              <a:rPr lang="ko-KR" altLang="en-US" b="1" dirty="0">
                <a:solidFill>
                  <a:schemeClr val="accent3"/>
                </a:solidFill>
              </a:rPr>
              <a:t>부호를 만들어 기억을 보조하던 수단</a:t>
            </a:r>
            <a:r>
              <a:rPr lang="ko-KR" altLang="en-US" dirty="0"/>
              <a:t>이었음</a:t>
            </a:r>
            <a:r>
              <a:rPr lang="en-US" altLang="ko-KR" dirty="0"/>
              <a:t>. </a:t>
            </a:r>
            <a:r>
              <a:rPr lang="ko-KR" altLang="en-US" dirty="0"/>
              <a:t>구체적으로는 결승</a:t>
            </a:r>
            <a:r>
              <a:rPr lang="en-US" altLang="ko-KR" dirty="0"/>
              <a:t>(</a:t>
            </a:r>
            <a:r>
              <a:rPr lang="zh-CN" altLang="en-US" dirty="0"/>
              <a:t>结绳</a:t>
            </a:r>
            <a:r>
              <a:rPr lang="en-US" altLang="ko-KR" dirty="0"/>
              <a:t>), </a:t>
            </a:r>
            <a:r>
              <a:rPr lang="ko-KR" altLang="en-US" dirty="0"/>
              <a:t>각계</a:t>
            </a:r>
            <a:r>
              <a:rPr lang="en-US" altLang="ko-KR" dirty="0"/>
              <a:t>(</a:t>
            </a:r>
            <a:r>
              <a:rPr lang="zh-CN" altLang="en-US" dirty="0"/>
              <a:t>刻契</a:t>
            </a:r>
            <a:r>
              <a:rPr lang="en-US" altLang="ko-KR" dirty="0"/>
              <a:t>), </a:t>
            </a:r>
            <a:r>
              <a:rPr lang="ko-KR" altLang="en-US" dirty="0"/>
              <a:t>팔괘</a:t>
            </a:r>
            <a:r>
              <a:rPr lang="en-US" altLang="ko-KR" dirty="0"/>
              <a:t>(</a:t>
            </a:r>
            <a:r>
              <a:rPr lang="zh-CN" altLang="en-US" dirty="0"/>
              <a:t>八卦</a:t>
            </a:r>
            <a:r>
              <a:rPr lang="en-US" altLang="ko-KR" dirty="0"/>
              <a:t>) </a:t>
            </a:r>
            <a:r>
              <a:rPr lang="ko-KR" altLang="en-US" dirty="0"/>
              <a:t>등의 방법이 사용됨</a:t>
            </a:r>
            <a:r>
              <a:rPr lang="en-US" altLang="ko-KR" dirty="0"/>
              <a:t>.</a:t>
            </a:r>
          </a:p>
          <a:p>
            <a:pPr marL="64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/>
              <a:t>‘</a:t>
            </a:r>
            <a:r>
              <a:rPr lang="ko-KR" altLang="en-US" b="1" dirty="0">
                <a:solidFill>
                  <a:schemeClr val="accent3"/>
                </a:solidFill>
              </a:rPr>
              <a:t>결승</a:t>
            </a:r>
            <a:r>
              <a:rPr lang="ko-KR" altLang="en-US" dirty="0"/>
              <a:t>’은 줄에 </a:t>
            </a:r>
            <a:r>
              <a:rPr lang="ko-KR" altLang="en-US" b="1" dirty="0">
                <a:solidFill>
                  <a:schemeClr val="accent3"/>
                </a:solidFill>
              </a:rPr>
              <a:t>매듭을 지어 </a:t>
            </a:r>
            <a:endParaRPr lang="en-US" altLang="ko-KR" b="1" dirty="0">
              <a:solidFill>
                <a:schemeClr val="accent3"/>
              </a:solidFill>
            </a:endParaRPr>
          </a:p>
          <a:p>
            <a:pPr marL="360000">
              <a:lnSpc>
                <a:spcPct val="150000"/>
              </a:lnSpc>
            </a:pPr>
            <a:r>
              <a:rPr lang="en-US" altLang="ko-KR" b="1" dirty="0">
                <a:solidFill>
                  <a:schemeClr val="accent3"/>
                </a:solidFill>
              </a:rPr>
              <a:t>   </a:t>
            </a:r>
            <a:r>
              <a:rPr lang="ko-KR" altLang="en-US" b="1" dirty="0">
                <a:solidFill>
                  <a:schemeClr val="accent3"/>
                </a:solidFill>
              </a:rPr>
              <a:t>모종의 약속으로 삼은 것</a:t>
            </a:r>
            <a:r>
              <a:rPr lang="ko-KR" altLang="en-US" dirty="0"/>
              <a:t>인데 </a:t>
            </a:r>
            <a:endParaRPr lang="en-US" altLang="ko-KR" dirty="0"/>
          </a:p>
          <a:p>
            <a:pPr marL="360000"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매듭의 두께</a:t>
            </a:r>
            <a:r>
              <a:rPr lang="en-US" altLang="ko-KR" dirty="0"/>
              <a:t>, </a:t>
            </a:r>
            <a:r>
              <a:rPr lang="ko-KR" altLang="en-US" dirty="0"/>
              <a:t>수량</a:t>
            </a:r>
            <a:r>
              <a:rPr lang="en-US" altLang="ko-KR" dirty="0"/>
              <a:t>, </a:t>
            </a:r>
            <a:r>
              <a:rPr lang="ko-KR" altLang="en-US" dirty="0"/>
              <a:t>색깔에 따라 </a:t>
            </a:r>
            <a:endParaRPr lang="en-US" altLang="ko-KR" dirty="0"/>
          </a:p>
          <a:p>
            <a:pPr marL="360000"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서로 다른 사물과 숫자를 나타냄</a:t>
            </a:r>
            <a:r>
              <a:rPr lang="en-US" altLang="ko-KR" dirty="0"/>
              <a:t>. 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140968"/>
            <a:ext cx="3365269" cy="3039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98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99592" y="1124744"/>
            <a:ext cx="4896544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ko-KR" dirty="0"/>
              <a:t>‘</a:t>
            </a:r>
            <a:r>
              <a:rPr lang="ko-KR" altLang="en-US" b="1" dirty="0">
                <a:solidFill>
                  <a:schemeClr val="accent3"/>
                </a:solidFill>
              </a:rPr>
              <a:t>각계</a:t>
            </a:r>
            <a:r>
              <a:rPr lang="ko-KR" altLang="en-US" dirty="0"/>
              <a:t>’는 서계</a:t>
            </a:r>
            <a:r>
              <a:rPr lang="en-US" altLang="ko-KR" dirty="0"/>
              <a:t>(</a:t>
            </a:r>
            <a:r>
              <a:rPr lang="zh-CN" altLang="en-US" dirty="0"/>
              <a:t>书契</a:t>
            </a:r>
            <a:r>
              <a:rPr lang="en-US" altLang="ko-KR" dirty="0"/>
              <a:t>)</a:t>
            </a:r>
            <a:r>
              <a:rPr lang="ko-KR" altLang="en-US" dirty="0"/>
              <a:t>라고도 하는데 신농씨가 발명하였다고 전해지며 </a:t>
            </a:r>
            <a:r>
              <a:rPr lang="ko-KR" altLang="en-US" b="1" dirty="0">
                <a:solidFill>
                  <a:schemeClr val="accent3"/>
                </a:solidFill>
              </a:rPr>
              <a:t>판에 톱니자국이나 부호를 새기는 방법</a:t>
            </a:r>
            <a:r>
              <a:rPr lang="ko-KR" altLang="en-US" dirty="0"/>
              <a:t>으로 주로 계약할 때 사용됨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ko-KR" dirty="0"/>
              <a:t>‘</a:t>
            </a:r>
            <a:r>
              <a:rPr lang="ko-KR" altLang="en-US" b="1" dirty="0">
                <a:solidFill>
                  <a:schemeClr val="accent3"/>
                </a:solidFill>
              </a:rPr>
              <a:t>팔괘</a:t>
            </a:r>
            <a:r>
              <a:rPr lang="ko-KR" altLang="en-US" dirty="0"/>
              <a:t>’는 </a:t>
            </a:r>
            <a:r>
              <a:rPr lang="en-US" altLang="ko-KR" dirty="0"/>
              <a:t>『</a:t>
            </a:r>
            <a:r>
              <a:rPr lang="ko-KR" altLang="en-US" dirty="0"/>
              <a:t>주역</a:t>
            </a:r>
            <a:r>
              <a:rPr lang="en-US" altLang="ko-KR" dirty="0"/>
              <a:t>(</a:t>
            </a:r>
            <a:r>
              <a:rPr lang="zh-CN" altLang="en-US" dirty="0"/>
              <a:t>周易</a:t>
            </a:r>
            <a:r>
              <a:rPr lang="en-US" altLang="ko-KR" dirty="0"/>
              <a:t>)』</a:t>
            </a:r>
            <a:r>
              <a:rPr lang="ko-KR" altLang="en-US" dirty="0"/>
              <a:t>의 </a:t>
            </a:r>
            <a:r>
              <a:rPr lang="en-US" altLang="ko-KR" dirty="0"/>
              <a:t>8</a:t>
            </a:r>
            <a:r>
              <a:rPr lang="ko-KR" altLang="en-US" dirty="0"/>
              <a:t>가지 부호로 복희씨가 발명하였으며</a:t>
            </a:r>
            <a:r>
              <a:rPr lang="en-US" altLang="ko-KR" dirty="0"/>
              <a:t>, </a:t>
            </a:r>
            <a:r>
              <a:rPr lang="ko-KR" altLang="en-US" dirty="0" err="1"/>
              <a:t>갑골문이나</a:t>
            </a:r>
            <a:r>
              <a:rPr lang="ko-KR" altLang="en-US" dirty="0"/>
              <a:t> 금문에 등장하는 </a:t>
            </a:r>
            <a:r>
              <a:rPr lang="ko-KR" altLang="en-US" dirty="0" err="1"/>
              <a:t>일부문자는</a:t>
            </a:r>
            <a:r>
              <a:rPr lang="ko-KR" altLang="en-US" dirty="0"/>
              <a:t> 분명 팔괘와 관련이 있지만 한자체계 전체의 기원으로 보기에는 무리가 있음</a:t>
            </a:r>
            <a:r>
              <a:rPr lang="en-US" altLang="ko-KR" dirty="0"/>
              <a:t>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317267"/>
            <a:ext cx="2088231" cy="19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004898"/>
            <a:ext cx="2088232" cy="325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310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552" y="1124744"/>
            <a:ext cx="83529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(3)</a:t>
            </a:r>
            <a:r>
              <a:rPr lang="ko-KR" altLang="en-US" sz="2000" b="1" dirty="0"/>
              <a:t> ‘</a:t>
            </a:r>
            <a:r>
              <a:rPr lang="ko-KR" altLang="en-US" sz="2000" b="1" dirty="0" err="1"/>
              <a:t>창힐조자설</a:t>
            </a:r>
            <a:r>
              <a:rPr lang="en-US" altLang="ko-KR" sz="2000" b="1" dirty="0"/>
              <a:t>(</a:t>
            </a:r>
            <a:r>
              <a:rPr lang="zh-CN" altLang="en-US" sz="2000" b="1" dirty="0"/>
              <a:t>苍颉造字说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’</a:t>
            </a:r>
          </a:p>
          <a:p>
            <a:pPr marL="360000">
              <a:lnSpc>
                <a:spcPct val="150000"/>
              </a:lnSpc>
            </a:pPr>
            <a:r>
              <a:rPr lang="ko-KR" altLang="en-US" b="1" dirty="0">
                <a:solidFill>
                  <a:schemeClr val="accent3"/>
                </a:solidFill>
              </a:rPr>
              <a:t>황제의 사관</a:t>
            </a:r>
            <a:r>
              <a:rPr lang="ko-KR" altLang="en-US" dirty="0"/>
              <a:t>이었던 </a:t>
            </a:r>
            <a:r>
              <a:rPr lang="ko-KR" altLang="en-US" dirty="0" err="1"/>
              <a:t>창힐은</a:t>
            </a:r>
            <a:r>
              <a:rPr lang="ko-KR" altLang="en-US" dirty="0"/>
              <a:t> 눈이 네 개 달렸으며 관찰력이 매우 뛰어나 새나 짐승의 발자국을 보고 한자를 만들었다는 전설이 전해진다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992585" y="2924944"/>
            <a:ext cx="3990601" cy="3123171"/>
            <a:chOff x="2992585" y="2924944"/>
            <a:chExt cx="3990601" cy="3123171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2585" y="2924944"/>
              <a:ext cx="3446862" cy="3123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6439447" y="5718958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 err="1"/>
                <a:t>창힐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461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1844824"/>
            <a:ext cx="842493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ko-KR" altLang="en-US" dirty="0"/>
              <a:t>중국인이 가장 보편적으로 사용하는 명칭은 ‘</a:t>
            </a:r>
            <a:r>
              <a:rPr lang="ko-KR" altLang="en-US" b="1" dirty="0" err="1">
                <a:solidFill>
                  <a:schemeClr val="accent3"/>
                </a:solidFill>
              </a:rPr>
              <a:t>한위</a:t>
            </a:r>
            <a:r>
              <a:rPr lang="en-US" altLang="ko-KR" b="1" dirty="0">
                <a:solidFill>
                  <a:schemeClr val="accent3"/>
                </a:solidFill>
              </a:rPr>
              <a:t>(</a:t>
            </a:r>
            <a:r>
              <a:rPr lang="zh-CN" altLang="en-US" b="1" dirty="0">
                <a:solidFill>
                  <a:schemeClr val="accent3"/>
                </a:solidFill>
              </a:rPr>
              <a:t>汉语</a:t>
            </a:r>
            <a:r>
              <a:rPr lang="en-US" altLang="ko-KR" b="1" dirty="0">
                <a:solidFill>
                  <a:schemeClr val="accent3"/>
                </a:solidFill>
              </a:rPr>
              <a:t>, </a:t>
            </a:r>
            <a:r>
              <a:rPr lang="en-US" altLang="ko-KR" b="1" dirty="0" err="1">
                <a:solidFill>
                  <a:schemeClr val="accent3"/>
                </a:solidFill>
              </a:rPr>
              <a:t>Hànyǔ</a:t>
            </a:r>
            <a:r>
              <a:rPr lang="en-US" altLang="ko-KR" b="1" dirty="0">
                <a:solidFill>
                  <a:schemeClr val="accent3"/>
                </a:solidFill>
              </a:rPr>
              <a:t>, </a:t>
            </a:r>
            <a:r>
              <a:rPr lang="ko-KR" altLang="en-US" b="1" dirty="0">
                <a:solidFill>
                  <a:schemeClr val="accent3"/>
                </a:solidFill>
              </a:rPr>
              <a:t>한어</a:t>
            </a:r>
            <a:r>
              <a:rPr lang="en-US" altLang="ko-KR" b="1" dirty="0">
                <a:solidFill>
                  <a:schemeClr val="accent3"/>
                </a:solidFill>
              </a:rPr>
              <a:t>)</a:t>
            </a:r>
            <a:r>
              <a:rPr lang="en-US" altLang="ko-KR" dirty="0"/>
              <a:t>’.  ‘</a:t>
            </a:r>
            <a:r>
              <a:rPr lang="ko-KR" altLang="en-US" dirty="0" err="1"/>
              <a:t>한위</a:t>
            </a:r>
            <a:r>
              <a:rPr lang="ko-KR" altLang="en-US" dirty="0"/>
              <a:t>’란 </a:t>
            </a:r>
            <a:r>
              <a:rPr lang="ko-KR" altLang="en-US" b="1" dirty="0">
                <a:solidFill>
                  <a:schemeClr val="accent3"/>
                </a:solidFill>
              </a:rPr>
              <a:t>한족이 사용하는 언어</a:t>
            </a:r>
            <a:r>
              <a:rPr lang="ko-KR" altLang="en-US" dirty="0"/>
              <a:t>를 의미한다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ko-KR" altLang="en-US" dirty="0"/>
              <a:t>중국에서 공식적으로 인정되는 민족만 </a:t>
            </a:r>
            <a:r>
              <a:rPr lang="en-US" altLang="ko-KR" dirty="0"/>
              <a:t>56</a:t>
            </a:r>
            <a:r>
              <a:rPr lang="ko-KR" altLang="en-US" dirty="0"/>
              <a:t>개이며 </a:t>
            </a:r>
            <a:r>
              <a:rPr lang="en-US" altLang="ko-KR" b="1" dirty="0">
                <a:solidFill>
                  <a:schemeClr val="accent3"/>
                </a:solidFill>
              </a:rPr>
              <a:t>54</a:t>
            </a:r>
            <a:r>
              <a:rPr lang="ko-KR" altLang="en-US" b="1" dirty="0">
                <a:solidFill>
                  <a:schemeClr val="accent3"/>
                </a:solidFill>
              </a:rPr>
              <a:t>개 민족이 고유의 언어를 가지고 있다</a:t>
            </a:r>
            <a:r>
              <a:rPr lang="en-US" altLang="ko-KR" dirty="0"/>
              <a:t>. </a:t>
            </a:r>
            <a:r>
              <a:rPr lang="ko-KR" altLang="en-US" dirty="0"/>
              <a:t>따라서 만약 ‘중국어’라고 하면 </a:t>
            </a:r>
            <a:r>
              <a:rPr lang="en-US" altLang="ko-KR" dirty="0"/>
              <a:t>54</a:t>
            </a:r>
            <a:r>
              <a:rPr lang="ko-KR" altLang="en-US" dirty="0"/>
              <a:t>개 언어가 모두 포함되어야 하므로 심각한 논리적 모순에 직면하게 됨</a:t>
            </a:r>
            <a:r>
              <a:rPr lang="en-US" altLang="ko-KR" dirty="0"/>
              <a:t>. </a:t>
            </a:r>
            <a:r>
              <a:rPr lang="ko-KR" altLang="en-US" dirty="0"/>
              <a:t>이러한 이유로 ‘</a:t>
            </a:r>
            <a:r>
              <a:rPr lang="ko-KR" altLang="en-US" dirty="0" err="1"/>
              <a:t>한위</a:t>
            </a:r>
            <a:r>
              <a:rPr lang="ko-KR" altLang="en-US" dirty="0"/>
              <a:t>’가 고금과 남북을 통틀어 가장 보편적으로 사용되는 중국어의 공식 명칭이 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154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1844824"/>
            <a:ext cx="835292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ko-KR" altLang="en-US" dirty="0"/>
              <a:t>중국인은 자신의 언어를 ‘중원</a:t>
            </a:r>
            <a:r>
              <a:rPr lang="en-US" altLang="ko-KR" dirty="0"/>
              <a:t>(</a:t>
            </a:r>
            <a:r>
              <a:rPr lang="zh-CN" altLang="en-US" dirty="0"/>
              <a:t>中文</a:t>
            </a:r>
            <a:r>
              <a:rPr lang="en-US" altLang="ko-KR" dirty="0"/>
              <a:t>, </a:t>
            </a:r>
            <a:r>
              <a:rPr lang="en-US" altLang="ko-KR" dirty="0" err="1"/>
              <a:t>Zhōngwén</a:t>
            </a:r>
            <a:r>
              <a:rPr lang="en-US" altLang="ko-KR" dirty="0"/>
              <a:t>, </a:t>
            </a:r>
            <a:r>
              <a:rPr lang="ko-KR" altLang="en-US" dirty="0"/>
              <a:t>중문</a:t>
            </a:r>
            <a:r>
              <a:rPr lang="en-US" altLang="ko-KR" dirty="0"/>
              <a:t>)</a:t>
            </a:r>
            <a:r>
              <a:rPr lang="ko-KR" altLang="en-US" dirty="0"/>
              <a:t>’이나 ‘</a:t>
            </a:r>
            <a:r>
              <a:rPr lang="ko-KR" altLang="en-US" dirty="0" err="1"/>
              <a:t>중궈화</a:t>
            </a:r>
            <a:r>
              <a:rPr lang="en-US" altLang="ko-KR" dirty="0"/>
              <a:t>(</a:t>
            </a:r>
            <a:r>
              <a:rPr lang="zh-CN" altLang="en-US" dirty="0"/>
              <a:t>中国话</a:t>
            </a:r>
            <a:r>
              <a:rPr lang="en-US" altLang="ko-KR" dirty="0"/>
              <a:t>, </a:t>
            </a:r>
            <a:r>
              <a:rPr lang="en-US" altLang="ko-KR" dirty="0" err="1"/>
              <a:t>Zhōngguóhuà</a:t>
            </a:r>
            <a:r>
              <a:rPr lang="en-US" altLang="ko-KR" dirty="0"/>
              <a:t>, </a:t>
            </a:r>
            <a:r>
              <a:rPr lang="ko-KR" altLang="en-US" dirty="0"/>
              <a:t>중국화</a:t>
            </a:r>
            <a:r>
              <a:rPr lang="en-US" altLang="ko-KR" dirty="0"/>
              <a:t>)</a:t>
            </a:r>
            <a:r>
              <a:rPr lang="ko-KR" altLang="en-US" dirty="0"/>
              <a:t>’라고 지칭하기도 함</a:t>
            </a:r>
            <a:r>
              <a:rPr lang="en-US" altLang="ko-KR" dirty="0"/>
              <a:t>. </a:t>
            </a:r>
            <a:r>
              <a:rPr lang="ko-KR" altLang="en-US" dirty="0"/>
              <a:t>모두 중국을 뜻하는 ‘중</a:t>
            </a:r>
            <a:r>
              <a:rPr lang="en-US" altLang="ko-KR" dirty="0"/>
              <a:t>(</a:t>
            </a:r>
            <a:r>
              <a:rPr lang="ko-KR" altLang="en-US" dirty="0"/>
              <a:t>中</a:t>
            </a:r>
            <a:r>
              <a:rPr lang="en-US" altLang="ko-KR" dirty="0"/>
              <a:t>)</a:t>
            </a:r>
            <a:r>
              <a:rPr lang="ko-KR" altLang="en-US" dirty="0"/>
              <a:t>’이라는 글자가 쓰였기 때문에 이들 역시 모호성을 띰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ko-KR" b="1" dirty="0">
                <a:solidFill>
                  <a:schemeClr val="accent3"/>
                </a:solidFill>
              </a:rPr>
              <a:t>‘</a:t>
            </a:r>
            <a:r>
              <a:rPr lang="ko-KR" altLang="en-US" b="1" dirty="0">
                <a:solidFill>
                  <a:schemeClr val="accent3"/>
                </a:solidFill>
              </a:rPr>
              <a:t>중원’은 중국어의 입말과 글말을 모두 아우르는 말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06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1815461"/>
            <a:ext cx="8208912" cy="456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7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accent3"/>
                </a:solidFill>
              </a:rPr>
              <a:t>‘</a:t>
            </a:r>
            <a:r>
              <a:rPr lang="ko-KR" altLang="en-US" b="1" dirty="0" err="1">
                <a:solidFill>
                  <a:schemeClr val="accent3"/>
                </a:solidFill>
              </a:rPr>
              <a:t>푸퉁화</a:t>
            </a:r>
            <a:r>
              <a:rPr lang="ko-KR" altLang="en-US" b="1" dirty="0">
                <a:solidFill>
                  <a:schemeClr val="accent3"/>
                </a:solidFill>
              </a:rPr>
              <a:t>’는 현재 중국 대륙</a:t>
            </a:r>
            <a:r>
              <a:rPr lang="en-US" altLang="ko-KR" b="1" dirty="0">
                <a:solidFill>
                  <a:schemeClr val="accent3"/>
                </a:solidFill>
              </a:rPr>
              <a:t>(</a:t>
            </a:r>
            <a:r>
              <a:rPr lang="ko-KR" altLang="en-US" b="1" dirty="0">
                <a:solidFill>
                  <a:schemeClr val="accent3"/>
                </a:solidFill>
              </a:rPr>
              <a:t>중화인민공화국</a:t>
            </a:r>
            <a:r>
              <a:rPr lang="en-US" altLang="ko-KR" b="1" dirty="0">
                <a:solidFill>
                  <a:schemeClr val="accent3"/>
                </a:solidFill>
              </a:rPr>
              <a:t>)</a:t>
            </a:r>
            <a:r>
              <a:rPr lang="ko-KR" altLang="en-US" b="1" dirty="0">
                <a:solidFill>
                  <a:schemeClr val="accent3"/>
                </a:solidFill>
              </a:rPr>
              <a:t>의 표준어</a:t>
            </a:r>
            <a:r>
              <a:rPr lang="ko-KR" altLang="en-US" dirty="0"/>
              <a:t>를 지칭하는 말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7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ko-KR" b="1" dirty="0">
                <a:solidFill>
                  <a:schemeClr val="accent3"/>
                </a:solidFill>
              </a:rPr>
              <a:t>‘</a:t>
            </a:r>
            <a:r>
              <a:rPr lang="ko-KR" altLang="en-US" b="1" dirty="0" err="1">
                <a:solidFill>
                  <a:schemeClr val="accent3"/>
                </a:solidFill>
              </a:rPr>
              <a:t>궈위</a:t>
            </a:r>
            <a:r>
              <a:rPr lang="ko-KR" altLang="en-US" b="1" dirty="0">
                <a:solidFill>
                  <a:schemeClr val="accent3"/>
                </a:solidFill>
              </a:rPr>
              <a:t>’</a:t>
            </a:r>
            <a:r>
              <a:rPr lang="ko-KR" altLang="en-US" dirty="0"/>
              <a:t>도 표준어를 지칭하지만 중화인민공화국 건국 이전인 중화민국 시기에만 사용되었고</a:t>
            </a:r>
            <a:r>
              <a:rPr lang="en-US" altLang="ko-KR" dirty="0"/>
              <a:t>, </a:t>
            </a:r>
            <a:r>
              <a:rPr lang="ko-KR" altLang="en-US" dirty="0"/>
              <a:t>현재는 </a:t>
            </a:r>
            <a:r>
              <a:rPr lang="ko-KR" altLang="en-US" b="1" dirty="0">
                <a:solidFill>
                  <a:schemeClr val="accent3"/>
                </a:solidFill>
              </a:rPr>
              <a:t>타이완의 표준어</a:t>
            </a:r>
            <a:r>
              <a:rPr lang="ko-KR" altLang="en-US" dirty="0"/>
              <a:t>를 가리킴</a:t>
            </a:r>
            <a:r>
              <a:rPr lang="en-US" altLang="ko-KR" dirty="0"/>
              <a:t>. </a:t>
            </a:r>
          </a:p>
          <a:p>
            <a:pPr marL="342900" indent="-342900">
              <a:lnSpc>
                <a:spcPct val="17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ko-KR" dirty="0"/>
              <a:t>‘</a:t>
            </a:r>
            <a:r>
              <a:rPr lang="ko-KR" altLang="en-US" dirty="0" err="1"/>
              <a:t>관화</a:t>
            </a:r>
            <a:r>
              <a:rPr lang="ko-KR" altLang="en-US" dirty="0"/>
              <a:t>’는 명</a:t>
            </a:r>
            <a:r>
              <a:rPr lang="en-US" altLang="ko-KR" dirty="0"/>
              <a:t>·</a:t>
            </a:r>
            <a:r>
              <a:rPr lang="ko-KR" altLang="en-US" dirty="0"/>
              <a:t>청 시기의 공용어를 의미하는 말로</a:t>
            </a:r>
            <a:r>
              <a:rPr lang="en-US" altLang="ko-KR" dirty="0"/>
              <a:t>, </a:t>
            </a:r>
            <a:r>
              <a:rPr lang="ko-KR" altLang="en-US" dirty="0"/>
              <a:t>문자 그대로 공무를 처리하는 관리들의 말이었다</a:t>
            </a:r>
            <a:r>
              <a:rPr lang="en-US" altLang="ko-KR" dirty="0"/>
              <a:t>. </a:t>
            </a:r>
            <a:r>
              <a:rPr lang="ko-KR" altLang="en-US" b="1" dirty="0">
                <a:solidFill>
                  <a:schemeClr val="accent3"/>
                </a:solidFill>
              </a:rPr>
              <a:t>영어권에서는 ‘</a:t>
            </a:r>
            <a:r>
              <a:rPr lang="en-US" altLang="ko-KR" b="1" dirty="0">
                <a:solidFill>
                  <a:schemeClr val="accent3"/>
                </a:solidFill>
              </a:rPr>
              <a:t>Mandarin</a:t>
            </a:r>
            <a:r>
              <a:rPr lang="ko-KR" altLang="en-US" b="1" dirty="0">
                <a:solidFill>
                  <a:schemeClr val="accent3"/>
                </a:solidFill>
              </a:rPr>
              <a:t>’이 중국어를 지칭하는 말</a:t>
            </a:r>
            <a:r>
              <a:rPr lang="ko-KR" altLang="en-US" dirty="0"/>
              <a:t>로 쓰이는데</a:t>
            </a:r>
            <a:r>
              <a:rPr lang="en-US" altLang="ko-KR" dirty="0"/>
              <a:t>,</a:t>
            </a:r>
            <a:r>
              <a:rPr lang="ko-KR" altLang="en-US" dirty="0"/>
              <a:t> 바로 </a:t>
            </a:r>
            <a:r>
              <a:rPr lang="ko-KR" altLang="en-US" dirty="0" err="1"/>
              <a:t>관화의</a:t>
            </a:r>
            <a:r>
              <a:rPr lang="ko-KR" altLang="en-US" dirty="0"/>
              <a:t> 번역어에 해당됨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7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accent3"/>
                </a:solidFill>
              </a:rPr>
              <a:t>‘</a:t>
            </a:r>
            <a:r>
              <a:rPr lang="ko-KR" altLang="en-US" b="1" dirty="0" err="1">
                <a:solidFill>
                  <a:schemeClr val="accent3"/>
                </a:solidFill>
              </a:rPr>
              <a:t>푸퉁화</a:t>
            </a:r>
            <a:r>
              <a:rPr lang="ko-KR" altLang="en-US" b="1" dirty="0">
                <a:solidFill>
                  <a:schemeClr val="accent3"/>
                </a:solidFill>
              </a:rPr>
              <a:t>’는 “가장 보편적으로</a:t>
            </a:r>
            <a:r>
              <a:rPr lang="en-US" altLang="ko-KR" b="1" dirty="0">
                <a:solidFill>
                  <a:schemeClr val="accent3"/>
                </a:solidFill>
              </a:rPr>
              <a:t>(</a:t>
            </a:r>
            <a:r>
              <a:rPr lang="zh-CN" altLang="en-US" b="1" dirty="0">
                <a:solidFill>
                  <a:schemeClr val="accent3"/>
                </a:solidFill>
              </a:rPr>
              <a:t>普</a:t>
            </a:r>
            <a:r>
              <a:rPr lang="en-US" altLang="ko-KR" b="1" dirty="0">
                <a:solidFill>
                  <a:schemeClr val="accent3"/>
                </a:solidFill>
              </a:rPr>
              <a:t>) </a:t>
            </a:r>
            <a:r>
              <a:rPr lang="ko-KR" altLang="en-US" b="1" dirty="0">
                <a:solidFill>
                  <a:schemeClr val="accent3"/>
                </a:solidFill>
              </a:rPr>
              <a:t>통용되는</a:t>
            </a:r>
            <a:r>
              <a:rPr lang="en-US" altLang="ko-KR" b="1" dirty="0">
                <a:solidFill>
                  <a:schemeClr val="accent3"/>
                </a:solidFill>
              </a:rPr>
              <a:t>(</a:t>
            </a:r>
            <a:r>
              <a:rPr lang="zh-CN" altLang="en-US" b="1" dirty="0">
                <a:solidFill>
                  <a:schemeClr val="accent3"/>
                </a:solidFill>
              </a:rPr>
              <a:t>通</a:t>
            </a:r>
            <a:r>
              <a:rPr lang="en-US" altLang="ko-KR" b="1" dirty="0">
                <a:solidFill>
                  <a:schemeClr val="accent3"/>
                </a:solidFill>
              </a:rPr>
              <a:t>) </a:t>
            </a:r>
            <a:r>
              <a:rPr lang="ko-KR" altLang="en-US" b="1" dirty="0">
                <a:solidFill>
                  <a:schemeClr val="accent3"/>
                </a:solidFill>
              </a:rPr>
              <a:t>말</a:t>
            </a:r>
            <a:r>
              <a:rPr lang="en-US" altLang="ko-KR" b="1" dirty="0">
                <a:solidFill>
                  <a:schemeClr val="accent3"/>
                </a:solidFill>
              </a:rPr>
              <a:t>(</a:t>
            </a:r>
            <a:r>
              <a:rPr lang="zh-CN" altLang="en-US" b="1" dirty="0">
                <a:solidFill>
                  <a:schemeClr val="accent3"/>
                </a:solidFill>
              </a:rPr>
              <a:t>话</a:t>
            </a:r>
            <a:r>
              <a:rPr lang="en-US" altLang="ko-KR" b="1" dirty="0">
                <a:solidFill>
                  <a:schemeClr val="accent3"/>
                </a:solidFill>
              </a:rPr>
              <a:t>)</a:t>
            </a:r>
            <a:r>
              <a:rPr lang="ko-KR" altLang="en-US" b="1" dirty="0">
                <a:solidFill>
                  <a:schemeClr val="accent3"/>
                </a:solidFill>
              </a:rPr>
              <a:t>”</a:t>
            </a:r>
            <a:r>
              <a:rPr lang="ko-KR" altLang="en-US" dirty="0"/>
              <a:t>로</a:t>
            </a:r>
            <a:r>
              <a:rPr lang="en-US" altLang="ko-KR" dirty="0"/>
              <a:t>, 1956</a:t>
            </a:r>
            <a:r>
              <a:rPr lang="ko-KR" altLang="en-US" dirty="0"/>
              <a:t>년 중국국무원에 따르면</a:t>
            </a:r>
            <a:r>
              <a:rPr lang="en-US" altLang="ko-KR" dirty="0"/>
              <a:t>, </a:t>
            </a:r>
            <a:r>
              <a:rPr lang="ko-KR" altLang="en-US" dirty="0" err="1"/>
              <a:t>푸퉁화는</a:t>
            </a:r>
            <a:r>
              <a:rPr lang="ko-KR" altLang="en-US" dirty="0"/>
              <a:t> </a:t>
            </a:r>
            <a:r>
              <a:rPr lang="ko-KR" altLang="en-US" dirty="0" err="1"/>
              <a:t>베이징음을</a:t>
            </a:r>
            <a:r>
              <a:rPr lang="ko-KR" altLang="en-US" dirty="0"/>
              <a:t> 표준음으로 하고</a:t>
            </a:r>
            <a:r>
              <a:rPr lang="en-US" altLang="ko-KR" dirty="0"/>
              <a:t>, </a:t>
            </a:r>
            <a:r>
              <a:rPr lang="ko-KR" altLang="en-US" dirty="0"/>
              <a:t>북방 지역 말을 표준 방언으로 하며</a:t>
            </a:r>
            <a:r>
              <a:rPr lang="en-US" altLang="ko-KR" dirty="0"/>
              <a:t>, </a:t>
            </a:r>
            <a:r>
              <a:rPr lang="ko-KR" altLang="en-US" dirty="0"/>
              <a:t>모범적인 현대백화문 저작을 문법 규범을 그 기준으로 삼음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743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1103523"/>
            <a:ext cx="8352928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3"/>
                </a:solidFill>
              </a:rPr>
              <a:t>방언</a:t>
            </a:r>
            <a:r>
              <a:rPr lang="en-US" altLang="ko-KR" b="1" dirty="0">
                <a:solidFill>
                  <a:schemeClr val="accent3"/>
                </a:solidFill>
              </a:rPr>
              <a:t>(</a:t>
            </a:r>
            <a:r>
              <a:rPr lang="zh-CN" altLang="en-US" b="1" dirty="0">
                <a:solidFill>
                  <a:schemeClr val="accent3"/>
                </a:solidFill>
              </a:rPr>
              <a:t>方言</a:t>
            </a:r>
            <a:r>
              <a:rPr lang="en-US" altLang="ko-KR" b="1" dirty="0">
                <a:solidFill>
                  <a:schemeClr val="accent3"/>
                </a:solidFill>
              </a:rPr>
              <a:t>, </a:t>
            </a:r>
            <a:r>
              <a:rPr lang="en-US" altLang="ko-KR" b="1" dirty="0" err="1">
                <a:solidFill>
                  <a:schemeClr val="accent3"/>
                </a:solidFill>
              </a:rPr>
              <a:t>fāngyán</a:t>
            </a:r>
            <a:r>
              <a:rPr lang="en-US" altLang="ko-KR" b="1" dirty="0">
                <a:solidFill>
                  <a:schemeClr val="accent3"/>
                </a:solidFill>
              </a:rPr>
              <a:t>, </a:t>
            </a:r>
            <a:r>
              <a:rPr lang="ko-KR" altLang="en-US" b="1" dirty="0" err="1">
                <a:solidFill>
                  <a:schemeClr val="accent3"/>
                </a:solidFill>
              </a:rPr>
              <a:t>팡옌</a:t>
            </a:r>
            <a:r>
              <a:rPr lang="en-US" altLang="ko-KR" b="1" dirty="0">
                <a:solidFill>
                  <a:schemeClr val="accent3"/>
                </a:solidFill>
              </a:rPr>
              <a:t>)</a:t>
            </a:r>
            <a:r>
              <a:rPr lang="ko-KR" altLang="en-US" dirty="0"/>
              <a:t>은 문자 그대로 </a:t>
            </a:r>
            <a:r>
              <a:rPr lang="ko-KR" altLang="en-US" b="1" dirty="0">
                <a:solidFill>
                  <a:schemeClr val="accent3"/>
                </a:solidFill>
              </a:rPr>
              <a:t>지방</a:t>
            </a:r>
            <a:r>
              <a:rPr lang="en-US" altLang="ko-KR" b="1" dirty="0">
                <a:solidFill>
                  <a:schemeClr val="accent3"/>
                </a:solidFill>
              </a:rPr>
              <a:t>(</a:t>
            </a:r>
            <a:r>
              <a:rPr lang="zh-CN" altLang="en-US" b="1" dirty="0">
                <a:solidFill>
                  <a:schemeClr val="accent3"/>
                </a:solidFill>
              </a:rPr>
              <a:t>方</a:t>
            </a:r>
            <a:r>
              <a:rPr lang="en-US" altLang="ko-KR" b="1" dirty="0">
                <a:solidFill>
                  <a:schemeClr val="accent3"/>
                </a:solidFill>
              </a:rPr>
              <a:t>)</a:t>
            </a:r>
            <a:r>
              <a:rPr lang="ko-KR" altLang="en-US" b="1" dirty="0">
                <a:solidFill>
                  <a:schemeClr val="accent3"/>
                </a:solidFill>
              </a:rPr>
              <a:t>의 말</a:t>
            </a:r>
            <a:r>
              <a:rPr lang="en-US" altLang="ko-KR" b="1" dirty="0">
                <a:solidFill>
                  <a:schemeClr val="accent3"/>
                </a:solidFill>
              </a:rPr>
              <a:t>(</a:t>
            </a:r>
            <a:r>
              <a:rPr lang="zh-CN" altLang="en-US" b="1" dirty="0">
                <a:solidFill>
                  <a:schemeClr val="accent3"/>
                </a:solidFill>
              </a:rPr>
              <a:t>言</a:t>
            </a:r>
            <a:r>
              <a:rPr lang="en-US" altLang="ko-KR" b="1" dirty="0">
                <a:solidFill>
                  <a:schemeClr val="accent3"/>
                </a:solidFill>
              </a:rPr>
              <a:t>)</a:t>
            </a:r>
            <a:r>
              <a:rPr lang="ko-KR" altLang="en-US" dirty="0"/>
              <a:t>을 가리킴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방언은 학자들의 과학적 분류에 따라 </a:t>
            </a:r>
            <a:r>
              <a:rPr lang="ko-KR" altLang="en-US" b="1" dirty="0">
                <a:solidFill>
                  <a:schemeClr val="accent3"/>
                </a:solidFill>
              </a:rPr>
              <a:t>크게 </a:t>
            </a:r>
            <a:r>
              <a:rPr lang="en-US" altLang="ko-KR" b="1" dirty="0">
                <a:solidFill>
                  <a:schemeClr val="accent3"/>
                </a:solidFill>
              </a:rPr>
              <a:t>7</a:t>
            </a:r>
            <a:r>
              <a:rPr lang="ko-KR" altLang="en-US" b="1" dirty="0">
                <a:solidFill>
                  <a:schemeClr val="accent3"/>
                </a:solidFill>
              </a:rPr>
              <a:t>개 지역으로 나뉨</a:t>
            </a:r>
            <a:r>
              <a:rPr lang="en-US" altLang="ko-KR" dirty="0"/>
              <a:t>.</a:t>
            </a:r>
          </a:p>
          <a:p>
            <a:pPr marL="360000">
              <a:lnSpc>
                <a:spcPct val="150000"/>
              </a:lnSpc>
            </a:pPr>
            <a:r>
              <a:rPr lang="ko-KR" altLang="en-US" dirty="0"/>
              <a:t>베이징 중심의 </a:t>
            </a:r>
            <a:r>
              <a:rPr lang="ko-KR" altLang="en-US" dirty="0" err="1"/>
              <a:t>관화</a:t>
            </a:r>
            <a:r>
              <a:rPr lang="ko-KR" altLang="en-US" dirty="0"/>
              <a:t> 방언</a:t>
            </a:r>
            <a:endParaRPr lang="en-US" altLang="ko-KR" dirty="0"/>
          </a:p>
          <a:p>
            <a:pPr marL="360000">
              <a:lnSpc>
                <a:spcPct val="150000"/>
              </a:lnSpc>
            </a:pPr>
            <a:r>
              <a:rPr lang="ko-KR" altLang="en-US" sz="1600" dirty="0">
                <a:solidFill>
                  <a:schemeClr val="accent1"/>
                </a:solidFill>
              </a:rPr>
              <a:t>⊙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쑤저우</a:t>
            </a:r>
            <a:r>
              <a:rPr lang="en-US" altLang="ko-KR" sz="1600" dirty="0"/>
              <a:t>(</a:t>
            </a:r>
            <a:r>
              <a:rPr lang="zh-CN" altLang="en-US" sz="1600" dirty="0"/>
              <a:t>苏州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Sūzhōu</a:t>
            </a:r>
            <a:r>
              <a:rPr lang="en-US" altLang="ko-KR" sz="1600" dirty="0"/>
              <a:t>, </a:t>
            </a:r>
            <a:r>
              <a:rPr lang="ko-KR" altLang="en-US" sz="1600" dirty="0"/>
              <a:t>소주</a:t>
            </a:r>
            <a:r>
              <a:rPr lang="en-US" altLang="ko-KR" sz="1600" dirty="0"/>
              <a:t>) </a:t>
            </a:r>
            <a:r>
              <a:rPr lang="ko-KR" altLang="en-US" sz="1600" dirty="0"/>
              <a:t>중심의 우</a:t>
            </a:r>
            <a:r>
              <a:rPr lang="en-US" altLang="ko-KR" sz="1600" dirty="0"/>
              <a:t>(</a:t>
            </a:r>
            <a:r>
              <a:rPr lang="zh-CN" altLang="en-US" sz="1600" dirty="0"/>
              <a:t>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Wú</a:t>
            </a:r>
            <a:r>
              <a:rPr lang="en-US" altLang="ko-KR" sz="1600" dirty="0"/>
              <a:t>, </a:t>
            </a:r>
            <a:r>
              <a:rPr lang="ko-KR" altLang="en-US" sz="1600" dirty="0"/>
              <a:t>오</a:t>
            </a:r>
            <a:r>
              <a:rPr lang="en-US" altLang="ko-KR" sz="1600" dirty="0"/>
              <a:t>) </a:t>
            </a:r>
            <a:r>
              <a:rPr lang="ko-KR" altLang="en-US" sz="1600" dirty="0"/>
              <a:t>방언</a:t>
            </a:r>
            <a:endParaRPr lang="en-US" altLang="ko-KR" sz="1600" dirty="0"/>
          </a:p>
          <a:p>
            <a:pPr marL="360000">
              <a:lnSpc>
                <a:spcPct val="150000"/>
              </a:lnSpc>
            </a:pPr>
            <a:r>
              <a:rPr lang="ko-KR" altLang="en-US" sz="1600" dirty="0">
                <a:solidFill>
                  <a:schemeClr val="accent1"/>
                </a:solidFill>
              </a:rPr>
              <a:t>⊙ </a:t>
            </a:r>
            <a:r>
              <a:rPr lang="ko-KR" altLang="en-US" sz="1600" dirty="0"/>
              <a:t>창사</a:t>
            </a:r>
            <a:r>
              <a:rPr lang="en-US" altLang="ko-KR" sz="1600" dirty="0"/>
              <a:t>(</a:t>
            </a:r>
            <a:r>
              <a:rPr lang="zh-CN" altLang="en-US" sz="1600" dirty="0"/>
              <a:t>长沙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Chángshā</a:t>
            </a:r>
            <a:r>
              <a:rPr lang="en-US" altLang="ko-KR" sz="1600" dirty="0"/>
              <a:t>, </a:t>
            </a:r>
            <a:r>
              <a:rPr lang="ko-KR" altLang="en-US" sz="1600" dirty="0"/>
              <a:t>장사</a:t>
            </a:r>
            <a:r>
              <a:rPr lang="en-US" altLang="ko-KR" sz="1600" dirty="0"/>
              <a:t>) </a:t>
            </a:r>
            <a:r>
              <a:rPr lang="ko-KR" altLang="en-US" sz="1600" dirty="0"/>
              <a:t>중심의 </a:t>
            </a:r>
            <a:r>
              <a:rPr lang="ko-KR" altLang="en-US" sz="1600" dirty="0" err="1"/>
              <a:t>샹</a:t>
            </a:r>
            <a:r>
              <a:rPr lang="en-US" altLang="ko-KR" sz="1600" dirty="0"/>
              <a:t>(</a:t>
            </a:r>
            <a:r>
              <a:rPr lang="zh-CN" altLang="en-US" sz="1600" dirty="0"/>
              <a:t>湘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Xiāng</a:t>
            </a:r>
            <a:r>
              <a:rPr lang="en-US" altLang="ko-KR" sz="1600" dirty="0"/>
              <a:t>, </a:t>
            </a:r>
            <a:r>
              <a:rPr lang="ko-KR" altLang="en-US" sz="1600" dirty="0"/>
              <a:t>상</a:t>
            </a:r>
            <a:r>
              <a:rPr lang="en-US" altLang="ko-KR" sz="1600" dirty="0"/>
              <a:t>) </a:t>
            </a:r>
            <a:r>
              <a:rPr lang="ko-KR" altLang="en-US" sz="1600" dirty="0"/>
              <a:t>방언</a:t>
            </a:r>
            <a:endParaRPr lang="en-US" altLang="ko-KR" sz="1600" dirty="0"/>
          </a:p>
          <a:p>
            <a:pPr marL="360000">
              <a:lnSpc>
                <a:spcPct val="150000"/>
              </a:lnSpc>
            </a:pPr>
            <a:r>
              <a:rPr lang="ko-KR" altLang="en-US" sz="1600" dirty="0">
                <a:solidFill>
                  <a:schemeClr val="accent1"/>
                </a:solidFill>
              </a:rPr>
              <a:t>⊙ </a:t>
            </a:r>
            <a:r>
              <a:rPr lang="ko-KR" altLang="en-US" sz="1600" dirty="0" err="1"/>
              <a:t>난창</a:t>
            </a:r>
            <a:r>
              <a:rPr lang="en-US" altLang="ko-KR" sz="1600" dirty="0"/>
              <a:t>(</a:t>
            </a:r>
            <a:r>
              <a:rPr lang="zh-CN" altLang="en-US" sz="1600" dirty="0"/>
              <a:t>南昌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Nánchāng</a:t>
            </a:r>
            <a:r>
              <a:rPr lang="en-US" altLang="ko-KR" sz="1600" dirty="0"/>
              <a:t>, </a:t>
            </a:r>
            <a:r>
              <a:rPr lang="ko-KR" altLang="en-US" sz="1600" dirty="0"/>
              <a:t>남창</a:t>
            </a:r>
            <a:r>
              <a:rPr lang="en-US" altLang="ko-KR" sz="1600" dirty="0"/>
              <a:t>) </a:t>
            </a:r>
            <a:r>
              <a:rPr lang="ko-KR" altLang="en-US" sz="1600" dirty="0"/>
              <a:t>중심의 간</a:t>
            </a:r>
            <a:r>
              <a:rPr lang="en-US" altLang="ko-KR" sz="1600" dirty="0"/>
              <a:t>(</a:t>
            </a:r>
            <a:r>
              <a:rPr lang="zh-CN" altLang="en-US" sz="1600" dirty="0"/>
              <a:t>赣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Gàn</a:t>
            </a:r>
            <a:r>
              <a:rPr lang="en-US" altLang="ko-KR" sz="1600" dirty="0"/>
              <a:t>, </a:t>
            </a:r>
            <a:r>
              <a:rPr lang="ko-KR" altLang="en-US" sz="1600" dirty="0"/>
              <a:t>감</a:t>
            </a:r>
            <a:r>
              <a:rPr lang="en-US" altLang="ko-KR" sz="1600" dirty="0"/>
              <a:t>) </a:t>
            </a:r>
            <a:r>
              <a:rPr lang="ko-KR" altLang="en-US" sz="1600" dirty="0"/>
              <a:t>방언</a:t>
            </a:r>
            <a:endParaRPr lang="en-US" altLang="ko-KR" sz="1600" dirty="0"/>
          </a:p>
          <a:p>
            <a:pPr marL="360000">
              <a:lnSpc>
                <a:spcPct val="150000"/>
              </a:lnSpc>
            </a:pPr>
            <a:r>
              <a:rPr lang="ko-KR" altLang="en-US" sz="1600" dirty="0">
                <a:solidFill>
                  <a:schemeClr val="accent1"/>
                </a:solidFill>
              </a:rPr>
              <a:t>⊙ </a:t>
            </a:r>
            <a:r>
              <a:rPr lang="ko-KR" altLang="en-US" sz="1600" dirty="0" err="1"/>
              <a:t>광둥성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메이셴</a:t>
            </a:r>
            <a:r>
              <a:rPr lang="en-US" altLang="ko-KR" sz="1600" dirty="0"/>
              <a:t>(</a:t>
            </a:r>
            <a:r>
              <a:rPr lang="zh-CN" altLang="en-US" sz="1600" dirty="0"/>
              <a:t>梅县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Méixiàn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매현</a:t>
            </a:r>
            <a:r>
              <a:rPr lang="en-US" altLang="ko-KR" sz="1600" dirty="0"/>
              <a:t>) </a:t>
            </a:r>
            <a:r>
              <a:rPr lang="ko-KR" altLang="en-US" sz="1600" dirty="0"/>
              <a:t>중심의 </a:t>
            </a:r>
            <a:r>
              <a:rPr lang="ko-KR" altLang="en-US" sz="1600" dirty="0" err="1"/>
              <a:t>커자</a:t>
            </a:r>
            <a:r>
              <a:rPr lang="en-US" altLang="ko-KR" sz="1600" dirty="0"/>
              <a:t>(</a:t>
            </a:r>
            <a:r>
              <a:rPr lang="zh-CN" altLang="en-US" sz="1600" dirty="0"/>
              <a:t>客家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Kèjiā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객가</a:t>
            </a:r>
            <a:r>
              <a:rPr lang="en-US" altLang="ko-KR" sz="1600" dirty="0"/>
              <a:t>)</a:t>
            </a:r>
            <a:r>
              <a:rPr lang="ko-KR" altLang="en-US" sz="1600" dirty="0"/>
              <a:t>방언</a:t>
            </a:r>
            <a:endParaRPr lang="en-US" altLang="ko-KR" sz="1600" dirty="0"/>
          </a:p>
          <a:p>
            <a:pPr marL="360000">
              <a:lnSpc>
                <a:spcPct val="150000"/>
              </a:lnSpc>
            </a:pPr>
            <a:r>
              <a:rPr lang="ko-KR" altLang="en-US" sz="1600" dirty="0">
                <a:solidFill>
                  <a:schemeClr val="accent1"/>
                </a:solidFill>
              </a:rPr>
              <a:t>⊙ </a:t>
            </a:r>
            <a:r>
              <a:rPr lang="ko-KR" altLang="en-US" sz="1600" dirty="0" err="1"/>
              <a:t>샤면</a:t>
            </a:r>
            <a:r>
              <a:rPr lang="en-US" altLang="ko-KR" sz="1600" dirty="0"/>
              <a:t>(</a:t>
            </a:r>
            <a:r>
              <a:rPr lang="zh-CN" altLang="en-US" sz="1600" dirty="0"/>
              <a:t>厦门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Xiàmén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하문</a:t>
            </a:r>
            <a:r>
              <a:rPr lang="en-US" altLang="ko-KR" sz="1600" dirty="0"/>
              <a:t>)</a:t>
            </a:r>
            <a:r>
              <a:rPr lang="ko-KR" altLang="en-US" sz="1600" dirty="0"/>
              <a:t>과 </a:t>
            </a:r>
            <a:r>
              <a:rPr lang="ko-KR" altLang="en-US" sz="1600" dirty="0" err="1"/>
              <a:t>푸저우</a:t>
            </a:r>
            <a:r>
              <a:rPr lang="en-US" altLang="ko-KR" sz="1600" dirty="0"/>
              <a:t>(</a:t>
            </a:r>
            <a:r>
              <a:rPr lang="zh-CN" altLang="en-US" sz="1600" dirty="0"/>
              <a:t>福州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Fúzhōu</a:t>
            </a:r>
            <a:r>
              <a:rPr lang="en-US" altLang="ko-KR" sz="1600" dirty="0"/>
              <a:t>, </a:t>
            </a:r>
            <a:r>
              <a:rPr lang="ko-KR" altLang="en-US" sz="1600" dirty="0"/>
              <a:t>복주</a:t>
            </a:r>
            <a:r>
              <a:rPr lang="en-US" altLang="ko-KR" sz="1600" dirty="0"/>
              <a:t>) </a:t>
            </a:r>
            <a:r>
              <a:rPr lang="ko-KR" altLang="en-US" sz="1600" dirty="0"/>
              <a:t>중심의 </a:t>
            </a:r>
            <a:endParaRPr lang="en-US" altLang="ko-KR" sz="1600" dirty="0"/>
          </a:p>
          <a:p>
            <a:pPr marL="360000"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민</a:t>
            </a:r>
            <a:r>
              <a:rPr lang="en-US" altLang="ko-KR" sz="1600" dirty="0"/>
              <a:t>(</a:t>
            </a:r>
            <a:r>
              <a:rPr lang="zh-CN" altLang="en-US" sz="1600" dirty="0"/>
              <a:t>闽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Mǐn</a:t>
            </a:r>
            <a:r>
              <a:rPr lang="en-US" altLang="ko-KR" sz="1600" dirty="0"/>
              <a:t>, </a:t>
            </a:r>
            <a:r>
              <a:rPr lang="ko-KR" altLang="en-US" sz="1600" dirty="0"/>
              <a:t>민</a:t>
            </a:r>
            <a:r>
              <a:rPr lang="en-US" altLang="ko-KR" sz="1600" dirty="0"/>
              <a:t>) </a:t>
            </a:r>
            <a:r>
              <a:rPr lang="ko-KR" altLang="en-US" sz="1600" dirty="0"/>
              <a:t>방언</a:t>
            </a:r>
            <a:endParaRPr lang="en-US" altLang="ko-KR" sz="1600" dirty="0"/>
          </a:p>
          <a:p>
            <a:pPr marL="360000">
              <a:lnSpc>
                <a:spcPct val="150000"/>
              </a:lnSpc>
            </a:pPr>
            <a:r>
              <a:rPr lang="ko-KR" altLang="en-US" sz="1600" dirty="0">
                <a:solidFill>
                  <a:schemeClr val="accent1"/>
                </a:solidFill>
              </a:rPr>
              <a:t>⊙ </a:t>
            </a:r>
            <a:r>
              <a:rPr lang="ko-KR" altLang="en-US" sz="1600" dirty="0" err="1"/>
              <a:t>광저우</a:t>
            </a:r>
            <a:r>
              <a:rPr lang="en-US" altLang="ko-KR" sz="1600" dirty="0"/>
              <a:t>(</a:t>
            </a:r>
            <a:r>
              <a:rPr lang="zh-CN" altLang="en-US" sz="1600" dirty="0"/>
              <a:t>广州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Guǎngzhōu</a:t>
            </a:r>
            <a:r>
              <a:rPr lang="en-US" altLang="ko-KR" sz="1600" dirty="0"/>
              <a:t>, </a:t>
            </a:r>
            <a:r>
              <a:rPr lang="ko-KR" altLang="en-US" sz="1600" dirty="0"/>
              <a:t>광주</a:t>
            </a:r>
            <a:r>
              <a:rPr lang="en-US" altLang="ko-KR" sz="1600" dirty="0"/>
              <a:t>) </a:t>
            </a:r>
            <a:r>
              <a:rPr lang="ko-KR" altLang="en-US" sz="1600" dirty="0"/>
              <a:t>중심의 </a:t>
            </a:r>
            <a:r>
              <a:rPr lang="ko-KR" altLang="en-US" sz="1600" dirty="0" err="1"/>
              <a:t>웨</a:t>
            </a:r>
            <a:r>
              <a:rPr lang="en-US" altLang="ko-KR" sz="1600" dirty="0"/>
              <a:t>(</a:t>
            </a:r>
            <a:r>
              <a:rPr lang="zh-CN" altLang="en-US" sz="1600" dirty="0"/>
              <a:t>粤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Yuè</a:t>
            </a:r>
            <a:r>
              <a:rPr lang="en-US" altLang="ko-KR" sz="1600" dirty="0"/>
              <a:t>, </a:t>
            </a:r>
            <a:r>
              <a:rPr lang="ko-KR" altLang="en-US" sz="1600" dirty="0"/>
              <a:t>월</a:t>
            </a:r>
            <a:r>
              <a:rPr lang="en-US" altLang="ko-KR" sz="1600" dirty="0"/>
              <a:t>) </a:t>
            </a:r>
            <a:r>
              <a:rPr lang="ko-KR" altLang="en-US" sz="1600" dirty="0"/>
              <a:t>방언</a:t>
            </a:r>
            <a:endParaRPr lang="en-US" altLang="ko-KR" dirty="0"/>
          </a:p>
          <a:p>
            <a:pPr marL="360000">
              <a:lnSpc>
                <a:spcPct val="150000"/>
              </a:lnSpc>
            </a:pPr>
            <a:r>
              <a:rPr lang="ko-KR" altLang="en-US" dirty="0"/>
              <a:t>바로 중국의 </a:t>
            </a:r>
            <a:r>
              <a:rPr lang="en-US" altLang="ko-KR" dirty="0"/>
              <a:t>7</a:t>
            </a:r>
            <a:r>
              <a:rPr lang="ko-KR" altLang="en-US" dirty="0"/>
              <a:t>대 방언 지역에 해당</a:t>
            </a:r>
          </a:p>
        </p:txBody>
      </p:sp>
    </p:spTree>
    <p:extLst>
      <p:ext uri="{BB962C8B-B14F-4D97-AF65-F5344CB8AC3E}">
        <p14:creationId xmlns:p14="http://schemas.microsoft.com/office/powerpoint/2010/main" val="25834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7594"/>
            <a:ext cx="8187891" cy="5763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06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60" y="1820844"/>
            <a:ext cx="8208912" cy="350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ko-KR" altLang="en-US" dirty="0" err="1"/>
              <a:t>한위</a:t>
            </a:r>
            <a:r>
              <a:rPr lang="en-US" altLang="ko-KR" dirty="0"/>
              <a:t>, </a:t>
            </a:r>
            <a:r>
              <a:rPr lang="ko-KR" altLang="en-US" dirty="0" err="1"/>
              <a:t>푸퉁화</a:t>
            </a:r>
            <a:r>
              <a:rPr lang="en-US" altLang="ko-KR" dirty="0"/>
              <a:t>, </a:t>
            </a:r>
            <a:r>
              <a:rPr lang="ko-KR" altLang="en-US" dirty="0" err="1"/>
              <a:t>궈위</a:t>
            </a:r>
            <a:r>
              <a:rPr lang="en-US" altLang="ko-KR" dirty="0"/>
              <a:t>, </a:t>
            </a:r>
            <a:r>
              <a:rPr lang="ko-KR" altLang="en-US" dirty="0"/>
              <a:t>방언 등이 대체로 입말의 관점에서 만들어진 개념이라면</a:t>
            </a:r>
            <a:r>
              <a:rPr lang="en-US" altLang="ko-KR" dirty="0"/>
              <a:t>, </a:t>
            </a:r>
            <a:r>
              <a:rPr lang="ko-KR" altLang="en-US" u="sng" dirty="0"/>
              <a:t>‘문언</a:t>
            </a:r>
            <a:r>
              <a:rPr lang="en-US" altLang="ko-KR" u="sng" dirty="0"/>
              <a:t>(</a:t>
            </a:r>
            <a:r>
              <a:rPr lang="zh-CN" altLang="en-US" u="sng" dirty="0"/>
              <a:t>文言</a:t>
            </a:r>
            <a:r>
              <a:rPr lang="en-US" altLang="ko-KR" u="sng" dirty="0"/>
              <a:t>, </a:t>
            </a:r>
            <a:r>
              <a:rPr lang="en-US" altLang="ko-KR" u="sng" dirty="0" err="1"/>
              <a:t>wényán</a:t>
            </a:r>
            <a:r>
              <a:rPr lang="en-US" altLang="ko-KR" u="sng" dirty="0"/>
              <a:t>, </a:t>
            </a:r>
            <a:r>
              <a:rPr lang="ko-KR" altLang="en-US" u="sng" dirty="0"/>
              <a:t>원옌</a:t>
            </a:r>
            <a:r>
              <a:rPr lang="en-US" altLang="ko-KR" u="sng" dirty="0"/>
              <a:t>)</a:t>
            </a:r>
            <a:r>
              <a:rPr lang="ko-KR" altLang="en-US" u="sng" dirty="0"/>
              <a:t>’</a:t>
            </a:r>
            <a:r>
              <a:rPr lang="en-US" altLang="ko-KR" u="sng" dirty="0"/>
              <a:t>, ‘</a:t>
            </a:r>
            <a:r>
              <a:rPr lang="ko-KR" altLang="en-US" u="sng" dirty="0"/>
              <a:t>백화</a:t>
            </a:r>
            <a:r>
              <a:rPr lang="en-US" altLang="ko-KR" u="sng" dirty="0"/>
              <a:t>(</a:t>
            </a:r>
            <a:r>
              <a:rPr lang="zh-CN" altLang="en-US" u="sng" dirty="0"/>
              <a:t>白话</a:t>
            </a:r>
            <a:r>
              <a:rPr lang="en-US" altLang="ko-KR" u="sng" dirty="0"/>
              <a:t>, </a:t>
            </a:r>
            <a:r>
              <a:rPr lang="en-US" altLang="ko-KR" u="sng" dirty="0" err="1"/>
              <a:t>báihuà</a:t>
            </a:r>
            <a:r>
              <a:rPr lang="en-US" altLang="ko-KR" u="sng" dirty="0"/>
              <a:t>, </a:t>
            </a:r>
            <a:r>
              <a:rPr lang="ko-KR" altLang="en-US" u="sng" dirty="0" err="1"/>
              <a:t>바이화</a:t>
            </a:r>
            <a:r>
              <a:rPr lang="en-US" altLang="ko-KR" u="sng" dirty="0"/>
              <a:t>)</a:t>
            </a:r>
            <a:r>
              <a:rPr lang="ko-KR" altLang="en-US" u="sng" dirty="0"/>
              <a:t>’</a:t>
            </a:r>
            <a:r>
              <a:rPr lang="en-US" altLang="ko-KR" u="sng" dirty="0"/>
              <a:t>, ‘</a:t>
            </a:r>
            <a:r>
              <a:rPr lang="ko-KR" altLang="en-US" u="sng" dirty="0" err="1"/>
              <a:t>서면어</a:t>
            </a:r>
            <a:r>
              <a:rPr lang="en-US" altLang="ko-KR" u="sng" dirty="0"/>
              <a:t>(</a:t>
            </a:r>
            <a:r>
              <a:rPr lang="zh-CN" altLang="en-US" u="sng" dirty="0"/>
              <a:t>书面语</a:t>
            </a:r>
            <a:r>
              <a:rPr lang="en-US" altLang="ko-KR" u="sng" dirty="0"/>
              <a:t>, </a:t>
            </a:r>
            <a:r>
              <a:rPr lang="en-US" altLang="ko-KR" u="sng" dirty="0" err="1"/>
              <a:t>shūmiànyǔ</a:t>
            </a:r>
            <a:r>
              <a:rPr lang="en-US" altLang="ko-KR" u="sng" dirty="0"/>
              <a:t>, </a:t>
            </a:r>
            <a:r>
              <a:rPr lang="ko-KR" altLang="en-US" u="sng" dirty="0" err="1"/>
              <a:t>수몐위</a:t>
            </a:r>
            <a:r>
              <a:rPr lang="en-US" altLang="ko-KR" u="sng" dirty="0"/>
              <a:t>)</a:t>
            </a:r>
            <a:r>
              <a:rPr lang="ko-KR" altLang="en-US" u="sng" dirty="0"/>
              <a:t>’</a:t>
            </a:r>
            <a:r>
              <a:rPr lang="ko-KR" altLang="en-US" dirty="0"/>
              <a:t>는 </a:t>
            </a:r>
            <a:r>
              <a:rPr lang="ko-KR" altLang="en-US" b="1" dirty="0">
                <a:solidFill>
                  <a:schemeClr val="accent3"/>
                </a:solidFill>
              </a:rPr>
              <a:t>중국어의 글말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6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ko-KR" b="1" dirty="0">
                <a:solidFill>
                  <a:schemeClr val="accent3"/>
                </a:solidFill>
              </a:rPr>
              <a:t>‘</a:t>
            </a:r>
            <a:r>
              <a:rPr lang="ko-KR" altLang="en-US" b="1" dirty="0">
                <a:solidFill>
                  <a:schemeClr val="accent3"/>
                </a:solidFill>
              </a:rPr>
              <a:t>문언’은 ‘고문</a:t>
            </a:r>
            <a:r>
              <a:rPr lang="en-US" altLang="ko-KR" b="1" dirty="0">
                <a:solidFill>
                  <a:schemeClr val="accent3"/>
                </a:solidFill>
              </a:rPr>
              <a:t>(</a:t>
            </a:r>
            <a:r>
              <a:rPr lang="zh-CN" altLang="en-US" b="1" dirty="0">
                <a:solidFill>
                  <a:schemeClr val="accent3"/>
                </a:solidFill>
              </a:rPr>
              <a:t>古文</a:t>
            </a:r>
            <a:r>
              <a:rPr lang="en-US" altLang="ko-KR" b="1" dirty="0">
                <a:solidFill>
                  <a:schemeClr val="accent3"/>
                </a:solidFill>
              </a:rPr>
              <a:t>, </a:t>
            </a:r>
            <a:r>
              <a:rPr lang="en-US" altLang="ko-KR" b="1" dirty="0" err="1">
                <a:solidFill>
                  <a:schemeClr val="accent3"/>
                </a:solidFill>
              </a:rPr>
              <a:t>gǔwén</a:t>
            </a:r>
            <a:r>
              <a:rPr lang="en-US" altLang="ko-KR" b="1" dirty="0">
                <a:solidFill>
                  <a:schemeClr val="accent3"/>
                </a:solidFill>
              </a:rPr>
              <a:t>, </a:t>
            </a:r>
            <a:r>
              <a:rPr lang="ko-KR" altLang="en-US" b="1" dirty="0">
                <a:solidFill>
                  <a:schemeClr val="accent3"/>
                </a:solidFill>
              </a:rPr>
              <a:t>구원</a:t>
            </a:r>
            <a:r>
              <a:rPr lang="en-US" altLang="ko-KR" b="1" dirty="0">
                <a:solidFill>
                  <a:schemeClr val="accent3"/>
                </a:solidFill>
              </a:rPr>
              <a:t>)</a:t>
            </a:r>
            <a:r>
              <a:rPr lang="ko-KR" altLang="en-US" b="1" dirty="0">
                <a:solidFill>
                  <a:schemeClr val="accent3"/>
                </a:solidFill>
              </a:rPr>
              <a:t>’</a:t>
            </a:r>
            <a:r>
              <a:rPr lang="ko-KR" altLang="en-US" dirty="0"/>
              <a:t>이라고도 하며 춘추시대 </a:t>
            </a:r>
            <a:r>
              <a:rPr lang="ko-KR" altLang="en-US" dirty="0" err="1"/>
              <a:t>제자백가</a:t>
            </a:r>
            <a:r>
              <a:rPr lang="ko-KR" altLang="en-US" dirty="0"/>
              <a:t> 산문이 대표적이며</a:t>
            </a:r>
            <a:r>
              <a:rPr lang="en-US" altLang="ko-KR" dirty="0"/>
              <a:t>, </a:t>
            </a:r>
            <a:r>
              <a:rPr lang="ko-KR" altLang="en-US" dirty="0"/>
              <a:t>당시의 구어와 문체</a:t>
            </a:r>
            <a:r>
              <a:rPr lang="en-US" altLang="ko-KR" dirty="0"/>
              <a:t>, </a:t>
            </a:r>
            <a:r>
              <a:rPr lang="ko-KR" altLang="en-US" dirty="0"/>
              <a:t>어휘</a:t>
            </a:r>
            <a:r>
              <a:rPr lang="en-US" altLang="ko-KR" dirty="0"/>
              <a:t>, </a:t>
            </a:r>
            <a:r>
              <a:rPr lang="ko-KR" altLang="en-US" dirty="0"/>
              <a:t>문법 등에서 큰 차이가 없음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6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ko-KR" altLang="en-US" dirty="0"/>
              <a:t>한대에 유행한 경전 주석 활동은 글말과 입말을 크게 괴리시켰고 당대에 최고조에 달함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695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1083778"/>
            <a:ext cx="835292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동한시대부터 유입된 </a:t>
            </a:r>
            <a:r>
              <a:rPr lang="ko-KR" altLang="en-US" b="1" dirty="0">
                <a:solidFill>
                  <a:schemeClr val="accent3"/>
                </a:solidFill>
                <a:latin typeface="+mn-ea"/>
              </a:rPr>
              <a:t>불교는</a:t>
            </a:r>
            <a:r>
              <a:rPr lang="ko-KR" altLang="en-US" dirty="0">
                <a:latin typeface="+mn-ea"/>
              </a:rPr>
              <a:t> 대중의 포교를 위해 쉬운 입말 형태로 세속을 파고들었으며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b="1" dirty="0">
                <a:solidFill>
                  <a:schemeClr val="accent3"/>
                </a:solidFill>
                <a:latin typeface="+mn-ea"/>
              </a:rPr>
              <a:t>당대에 새로운 글말 체계인 ‘백화’를 탄생시킴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accent3"/>
                </a:solidFill>
                <a:latin typeface="+mn-ea"/>
              </a:rPr>
              <a:t>백화의 ‘백’</a:t>
            </a:r>
            <a:r>
              <a:rPr lang="ko-KR" altLang="en-US" dirty="0">
                <a:latin typeface="+mn-ea"/>
              </a:rPr>
              <a:t>은 ‘무늬’</a:t>
            </a:r>
            <a:r>
              <a:rPr lang="en-US" altLang="ko-KR" dirty="0">
                <a:latin typeface="+mn-ea"/>
              </a:rPr>
              <a:t>, ‘</a:t>
            </a:r>
            <a:r>
              <a:rPr lang="ko-KR" altLang="en-US" dirty="0">
                <a:latin typeface="+mn-ea"/>
              </a:rPr>
              <a:t>꾸밈’을 나타내는 ‘문</a:t>
            </a:r>
            <a:r>
              <a:rPr lang="en-US" altLang="ko-KR" dirty="0">
                <a:latin typeface="+mn-ea"/>
              </a:rPr>
              <a:t>(</a:t>
            </a:r>
            <a:r>
              <a:rPr lang="zh-CN" altLang="en-US" dirty="0"/>
              <a:t>文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’과는 정반대로 </a:t>
            </a:r>
            <a:r>
              <a:rPr lang="ko-KR" altLang="en-US" b="1" dirty="0">
                <a:solidFill>
                  <a:schemeClr val="accent3"/>
                </a:solidFill>
                <a:latin typeface="+mn-ea"/>
              </a:rPr>
              <a:t>‘자연 그대로’</a:t>
            </a:r>
            <a:r>
              <a:rPr lang="en-US" altLang="ko-KR" b="1" dirty="0">
                <a:solidFill>
                  <a:schemeClr val="accent3"/>
                </a:solidFill>
                <a:latin typeface="+mn-ea"/>
              </a:rPr>
              <a:t>, ‘</a:t>
            </a:r>
            <a:r>
              <a:rPr lang="ko-KR" altLang="en-US" b="1" dirty="0">
                <a:solidFill>
                  <a:schemeClr val="accent3"/>
                </a:solidFill>
                <a:latin typeface="+mn-ea"/>
              </a:rPr>
              <a:t>꾸밈없는’의 뜻</a:t>
            </a:r>
            <a:r>
              <a:rPr lang="ko-KR" altLang="en-US" dirty="0">
                <a:latin typeface="+mn-ea"/>
              </a:rPr>
              <a:t>을 나타냄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당에서 청에 이르는 시기는 두 글말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즉 </a:t>
            </a:r>
            <a:r>
              <a:rPr lang="ko-KR" altLang="en-US" b="1" dirty="0">
                <a:solidFill>
                  <a:schemeClr val="accent3"/>
                </a:solidFill>
                <a:latin typeface="+mn-ea"/>
              </a:rPr>
              <a:t>‘문언’과 ‘백화’가 귀족층과 서민층 사이에서 각각 따로 공존</a:t>
            </a:r>
            <a:r>
              <a:rPr lang="ko-KR" altLang="en-US" dirty="0">
                <a:latin typeface="+mn-ea"/>
              </a:rPr>
              <a:t>하게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ko-KR" b="1" dirty="0">
                <a:solidFill>
                  <a:schemeClr val="accent3"/>
                </a:solidFill>
                <a:latin typeface="+mn-ea"/>
              </a:rPr>
              <a:t>1919</a:t>
            </a:r>
            <a:r>
              <a:rPr lang="ko-KR" altLang="en-US" b="1" dirty="0">
                <a:solidFill>
                  <a:schemeClr val="accent3"/>
                </a:solidFill>
                <a:latin typeface="+mn-ea"/>
              </a:rPr>
              <a:t>년 </a:t>
            </a:r>
            <a:r>
              <a:rPr lang="en-US" altLang="ko-KR" b="1" dirty="0">
                <a:solidFill>
                  <a:schemeClr val="accent3"/>
                </a:solidFill>
                <a:latin typeface="+mn-ea"/>
              </a:rPr>
              <a:t>5·4</a:t>
            </a:r>
            <a:r>
              <a:rPr lang="ko-KR" altLang="en-US" b="1" dirty="0">
                <a:solidFill>
                  <a:schemeClr val="accent3"/>
                </a:solidFill>
                <a:latin typeface="+mn-ea"/>
              </a:rPr>
              <a:t>백화문운동</a:t>
            </a:r>
            <a:r>
              <a:rPr lang="ko-KR" altLang="en-US" dirty="0">
                <a:latin typeface="+mn-ea"/>
              </a:rPr>
              <a:t>이라는 혁명적 사건을 통해</a:t>
            </a:r>
            <a:r>
              <a:rPr lang="en-US" altLang="ko-KR" dirty="0">
                <a:latin typeface="+mn-ea"/>
              </a:rPr>
              <a:t> “</a:t>
            </a:r>
            <a:r>
              <a:rPr lang="ko-KR" altLang="en-US" dirty="0">
                <a:latin typeface="+mn-ea"/>
              </a:rPr>
              <a:t>내 손은 내 입을 쓴다</a:t>
            </a:r>
            <a:r>
              <a:rPr lang="en-US" altLang="ko-KR" dirty="0">
                <a:latin typeface="+mn-ea"/>
              </a:rPr>
              <a:t>(</a:t>
            </a:r>
            <a:r>
              <a:rPr lang="zh-CN" altLang="en-US" dirty="0"/>
              <a:t>我手写我口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”라는 구호 아래 ‘문언’은 역사 속으로 사라지게 되고 현재의 ‘</a:t>
            </a:r>
            <a:r>
              <a:rPr lang="ko-KR" altLang="en-US" dirty="0" err="1">
                <a:latin typeface="+mn-ea"/>
              </a:rPr>
              <a:t>서면어</a:t>
            </a:r>
            <a:r>
              <a:rPr lang="ko-KR" altLang="en-US" dirty="0">
                <a:latin typeface="+mn-ea"/>
              </a:rPr>
              <a:t>’라는 이름으로 글말체계가 자리 잡게 됨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23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1772816"/>
            <a:ext cx="8242831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accent3"/>
                </a:solidFill>
              </a:rPr>
              <a:t>중국어의 기본 어순</a:t>
            </a:r>
            <a:r>
              <a:rPr lang="ko-KR" altLang="en-US" dirty="0"/>
              <a:t>은 영어와 동일한 </a:t>
            </a:r>
            <a:r>
              <a:rPr lang="en-US" altLang="ko-KR" b="1" dirty="0">
                <a:solidFill>
                  <a:schemeClr val="accent3"/>
                </a:solidFill>
              </a:rPr>
              <a:t>SVO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b="1" dirty="0">
                <a:solidFill>
                  <a:schemeClr val="accent3"/>
                </a:solidFill>
              </a:rPr>
              <a:t>주어</a:t>
            </a:r>
            <a:r>
              <a:rPr lang="en-US" altLang="ko-KR" b="1" dirty="0">
                <a:solidFill>
                  <a:schemeClr val="accent3"/>
                </a:solidFill>
              </a:rPr>
              <a:t>, </a:t>
            </a:r>
            <a:r>
              <a:rPr lang="ko-KR" altLang="en-US" b="1" dirty="0">
                <a:solidFill>
                  <a:schemeClr val="accent3"/>
                </a:solidFill>
              </a:rPr>
              <a:t>서술어</a:t>
            </a:r>
            <a:r>
              <a:rPr lang="en-US" altLang="ko-KR" b="1" dirty="0">
                <a:solidFill>
                  <a:schemeClr val="accent3"/>
                </a:solidFill>
              </a:rPr>
              <a:t>, </a:t>
            </a:r>
            <a:r>
              <a:rPr lang="ko-KR" altLang="en-US" b="1" dirty="0">
                <a:solidFill>
                  <a:schemeClr val="accent3"/>
                </a:solidFill>
              </a:rPr>
              <a:t>목적어</a:t>
            </a:r>
            <a:r>
              <a:rPr lang="ko-KR" altLang="en-US" dirty="0"/>
              <a:t>로 되어 있다</a:t>
            </a:r>
            <a:r>
              <a:rPr lang="en-US" altLang="ko-KR" dirty="0"/>
              <a:t>. </a:t>
            </a:r>
            <a:r>
              <a:rPr lang="ko-KR" altLang="en-US" dirty="0"/>
              <a:t>한국어의 </a:t>
            </a:r>
            <a:r>
              <a:rPr lang="en-US" altLang="ko-KR" dirty="0"/>
              <a:t>SOV, </a:t>
            </a:r>
            <a:r>
              <a:rPr lang="ko-KR" altLang="en-US" dirty="0"/>
              <a:t>즉 주어</a:t>
            </a:r>
            <a:r>
              <a:rPr lang="en-US" altLang="ko-KR" dirty="0"/>
              <a:t>, </a:t>
            </a:r>
            <a:r>
              <a:rPr lang="ko-KR" altLang="en-US" dirty="0"/>
              <a:t>목적어</a:t>
            </a:r>
            <a:r>
              <a:rPr lang="en-US" altLang="ko-KR" dirty="0"/>
              <a:t>, </a:t>
            </a:r>
            <a:r>
              <a:rPr lang="ko-KR" altLang="en-US" dirty="0"/>
              <a:t>서술어의 어순 유형과는 다르다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73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눈금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2163</TotalTime>
  <Words>1206</Words>
  <Application>Microsoft Office PowerPoint</Application>
  <PresentationFormat>화면 슬라이드 쇼(4:3)</PresentationFormat>
  <Paragraphs>52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宋体</vt:lpstr>
      <vt:lpstr>맑은 고딕</vt:lpstr>
      <vt:lpstr>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 Seungshin</cp:lastModifiedBy>
  <cp:revision>164</cp:revision>
  <dcterms:created xsi:type="dcterms:W3CDTF">2020-02-26T08:39:54Z</dcterms:created>
  <dcterms:modified xsi:type="dcterms:W3CDTF">2020-04-14T04:37:24Z</dcterms:modified>
</cp:coreProperties>
</file>