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</a:t>
            </a:r>
            <a:r>
              <a:rPr lang="en-US" altLang="ko-KR" b="1" dirty="0" smtClean="0"/>
              <a:t>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도메인 네임 시스템의 근원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DNS </a:t>
            </a:r>
            <a:r>
              <a:rPr lang="ko-KR" altLang="en-US" dirty="0" smtClean="0"/>
              <a:t>도입으로 호스트 제어</a:t>
            </a:r>
          </a:p>
          <a:p>
            <a:r>
              <a:rPr lang="ko-KR" altLang="en-US" dirty="0" smtClean="0"/>
              <a:t>이름과 주소가 중앙 </a:t>
            </a:r>
            <a:r>
              <a:rPr lang="ko-KR" altLang="en-US" dirty="0" err="1" smtClean="0"/>
              <a:t>집중식에서</a:t>
            </a:r>
            <a:endParaRPr lang="ko-KR" altLang="en-US" dirty="0" smtClean="0"/>
          </a:p>
          <a:p>
            <a:r>
              <a:rPr lang="ko-KR" altLang="en-US" dirty="0" smtClean="0"/>
              <a:t>분산 제어로 제어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DNS</a:t>
            </a:r>
            <a:r>
              <a:rPr lang="ko-KR" altLang="en-US" dirty="0" smtClean="0"/>
              <a:t>가 호스트 정보를 자동으로 배포합니다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네트워크를 통해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 전달합니다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 호스트는 분산 데이터베이스를 사용하여</a:t>
            </a:r>
          </a:p>
          <a:p>
            <a:r>
              <a:rPr lang="ko-KR" altLang="en-US" dirty="0" smtClean="0"/>
              <a:t>호스트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해석합니다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이름 서버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인터넷에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서버로 알려져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일반적으로 모든 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및 전국에서 쌍으로 배치됩니다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ISP.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클라이언트 컴퓨터에 요청 된 웹의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운영 체제 소프트웨어 및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소프트웨어로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DNS </a:t>
            </a:r>
            <a:r>
              <a:rPr lang="ko-KR" altLang="en-US" dirty="0" smtClean="0"/>
              <a:t>데이터베이스의 일부를 저장하십시오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적어도 하나 이상의 다른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서버와 통신하도록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받은 웹 사이트 주소 정보를 캐시 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권한이 </a:t>
            </a:r>
            <a:r>
              <a:rPr lang="ko-KR" altLang="en-US" dirty="0" err="1" smtClean="0"/>
              <a:t>있어야합니다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서버의 쿼리 중에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도메인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인터넷에 조직 및 계층 구조를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최상위 도메인 </a:t>
            </a:r>
            <a:r>
              <a:rPr lang="en-US" altLang="ko-KR" dirty="0" smtClean="0"/>
              <a:t>(TLD)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.com,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, .org, .</a:t>
            </a:r>
            <a:r>
              <a:rPr lang="en-US" altLang="ko-KR" dirty="0" err="1" smtClean="0"/>
              <a:t>gov</a:t>
            </a:r>
            <a:r>
              <a:rPr lang="en-US" altLang="ko-KR" dirty="0" smtClean="0"/>
              <a:t>, .biz </a:t>
            </a:r>
            <a:r>
              <a:rPr lang="ko-KR" altLang="en-US" dirty="0" smtClean="0"/>
              <a:t>및</a:t>
            </a:r>
          </a:p>
          <a:p>
            <a:r>
              <a:rPr lang="ko-KR" altLang="en-US" dirty="0" smtClean="0"/>
              <a:t>다른 사람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TLD</a:t>
            </a:r>
            <a:r>
              <a:rPr lang="ko-KR" altLang="en-US" dirty="0" smtClean="0"/>
              <a:t>에는 수백만 개의 도메인이 존재합니다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우리가 인터넷에 접속할 때 우리가 사용하는 도메인 공간이 시작됩니다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루트 도메인에서 </a:t>
            </a:r>
            <a:r>
              <a:rPr lang="en-US" altLang="ko-KR" dirty="0" smtClean="0"/>
              <a:t>"."</a:t>
            </a:r>
            <a:r>
              <a:rPr lang="ko-KR" altLang="en-US" dirty="0" smtClean="0"/>
              <a:t>로 표시됩니다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TLD</a:t>
            </a:r>
            <a:r>
              <a:rPr lang="ko-KR" altLang="en-US" dirty="0" smtClean="0"/>
              <a:t>는 루트 도메인 아래에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도메인 이름의 최대 길이는 </a:t>
            </a:r>
            <a:r>
              <a:rPr lang="en-US" altLang="ko-KR" dirty="0" smtClean="0"/>
              <a:t>255 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</a:t>
            </a:r>
          </a:p>
          <a:p>
            <a:r>
              <a:rPr lang="ko-KR" altLang="en-US" dirty="0" smtClean="0"/>
              <a:t>배제되고 도트 사이의 도메인 이름 부분은</a:t>
            </a:r>
          </a:p>
          <a:p>
            <a:r>
              <a:rPr lang="en-US" altLang="ko-KR" dirty="0" smtClean="0"/>
              <a:t>63 </a:t>
            </a:r>
            <a:r>
              <a:rPr lang="ko-KR" altLang="en-US" dirty="0" smtClean="0"/>
              <a:t>자로 제한됩니다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도메인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로 알려진 원래 </a:t>
            </a:r>
            <a:r>
              <a:rPr lang="en-US" altLang="ko-KR" dirty="0" smtClean="0"/>
              <a:t>7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TLD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gTLD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• .com, .</a:t>
            </a:r>
            <a:r>
              <a:rPr lang="en-US" altLang="ko-KR" dirty="0" err="1" smtClean="0"/>
              <a:t>edu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gov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.mil,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, .org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arpa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일부 새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에는 국가 코드가 포함됩니다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TLDS (</a:t>
            </a:r>
            <a:r>
              <a:rPr lang="en-US" altLang="ko-KR" dirty="0" err="1" smtClean="0"/>
              <a:t>ccTLDs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다양한 조직</a:t>
            </a:r>
          </a:p>
          <a:p>
            <a:r>
              <a:rPr lang="ko-KR" altLang="en-US" dirty="0" smtClean="0"/>
              <a:t>다음을 포함한 유형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• .aero, .biz, .info, .museum, .name, .pro </a:t>
            </a:r>
            <a:r>
              <a:rPr lang="ko-KR" altLang="en-US" dirty="0" smtClean="0"/>
              <a:t>및 기타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프로토콜</a:t>
            </a:r>
          </a:p>
          <a:p>
            <a:r>
              <a:rPr lang="en-US" altLang="ko-KR" dirty="0" smtClean="0"/>
              <a:t>- 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1970 </a:t>
            </a:r>
            <a:r>
              <a:rPr lang="ko-KR" altLang="en-US" dirty="0" smtClean="0"/>
              <a:t>년대에 개발 된 원본</a:t>
            </a:r>
          </a:p>
          <a:p>
            <a:r>
              <a:rPr lang="ko-KR" altLang="en-US" dirty="0" smtClean="0"/>
              <a:t>에 걸쳐 효율적인 데이터 전송을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ARPANET.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오늘날 인터넷 프로토콜 전체가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주소 확인 프로토콜 </a:t>
            </a:r>
            <a:r>
              <a:rPr lang="en-US" altLang="ko-KR" dirty="0" smtClean="0"/>
              <a:t>(ARP)</a:t>
            </a:r>
            <a:r>
              <a:rPr lang="ko-KR" altLang="en-US" dirty="0" smtClean="0"/>
              <a:t>은 각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매핑하는 데 사용됩니다</a:t>
            </a:r>
          </a:p>
          <a:p>
            <a:r>
              <a:rPr lang="ko-KR" altLang="en-US" dirty="0" smtClean="0"/>
              <a:t>주소를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지정하십시오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DHCP</a:t>
            </a:r>
            <a:r>
              <a:rPr lang="ko-KR" altLang="en-US" dirty="0" smtClean="0"/>
              <a:t>는 클라이언트에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정보를 자동으로 할당합니다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DNS</a:t>
            </a:r>
            <a:r>
              <a:rPr lang="ko-KR" altLang="en-US" dirty="0" smtClean="0"/>
              <a:t>는 이름 확인을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iSCSI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SAN</a:t>
            </a:r>
            <a:r>
              <a:rPr lang="ko-KR" altLang="en-US" dirty="0" smtClean="0"/>
              <a:t>에서 데이터 전송을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LDAP</a:t>
            </a:r>
            <a:r>
              <a:rPr lang="ko-KR" altLang="en-US" dirty="0" smtClean="0"/>
              <a:t>는 디렉터리 지원과 데이터베이스 액세스를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HTTP</a:t>
            </a:r>
            <a:r>
              <a:rPr lang="ko-KR" altLang="en-US" dirty="0" smtClean="0"/>
              <a:t>는 웹 페이지에 대한 액세스를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응용 프로그램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전송 </a:t>
            </a:r>
            <a:r>
              <a:rPr lang="en-US" altLang="ko-KR" dirty="0" smtClean="0"/>
              <a:t>- FTP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응용 프로그램 계층입니다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사용자가 파일을 전송할 수 </a:t>
            </a:r>
            <a:r>
              <a:rPr lang="ko-KR" altLang="en-US" dirty="0" err="1" smtClean="0"/>
              <a:t>있도록하는</a:t>
            </a:r>
            <a:r>
              <a:rPr lang="ko-KR" altLang="en-US" dirty="0" smtClean="0"/>
              <a:t> 프로토콜</a:t>
            </a:r>
          </a:p>
          <a:p>
            <a:r>
              <a:rPr lang="ko-KR" altLang="en-US" dirty="0" smtClean="0"/>
              <a:t>위치간에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원격 컴퓨팅 </a:t>
            </a:r>
            <a:r>
              <a:rPr lang="en-US" altLang="ko-KR" dirty="0" smtClean="0"/>
              <a:t>- Telnet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응용 프로그램 계층입니다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원격 컴퓨터에 로그인 할 </a:t>
            </a:r>
            <a:r>
              <a:rPr lang="ko-KR" altLang="en-US" dirty="0" err="1" smtClean="0"/>
              <a:t>수있게하는</a:t>
            </a:r>
            <a:r>
              <a:rPr lang="ko-KR" altLang="en-US" dirty="0" smtClean="0"/>
              <a:t> 프로토콜</a:t>
            </a:r>
          </a:p>
          <a:p>
            <a:r>
              <a:rPr lang="ko-KR" altLang="en-US" dirty="0" smtClean="0"/>
              <a:t>및 네트워킹 장치</a:t>
            </a:r>
            <a:r>
              <a:rPr lang="en-US" altLang="ko-KR" dirty="0" smtClean="0"/>
              <a:t>. SSH (Secure Shell)</a:t>
            </a:r>
            <a:r>
              <a:rPr lang="ko-KR" altLang="en-US" dirty="0" smtClean="0"/>
              <a:t>가 많이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SSH</a:t>
            </a:r>
            <a:r>
              <a:rPr lang="ko-KR" altLang="en-US" dirty="0" smtClean="0"/>
              <a:t>가 데이터 전송을 암호화한다는 점을 제외하고 텔넷과 같이</a:t>
            </a:r>
          </a:p>
          <a:p>
            <a:r>
              <a:rPr lang="ko-KR" altLang="en-US" dirty="0" smtClean="0"/>
              <a:t>장치간에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미디어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 전송 및</a:t>
            </a:r>
          </a:p>
          <a:p>
            <a:r>
              <a:rPr lang="en-US" altLang="ko-KR" dirty="0" smtClean="0"/>
              <a:t>RTP, UDP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RTCP</a:t>
            </a:r>
            <a:r>
              <a:rPr lang="ko-KR" altLang="en-US" dirty="0" smtClean="0"/>
              <a:t>와 같은 제어 프로토콜</a:t>
            </a:r>
          </a:p>
          <a:p>
            <a:r>
              <a:rPr lang="ko-KR" altLang="en-US" dirty="0" smtClean="0"/>
              <a:t>지원하는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애플리케이션 계층 프로토콜</a:t>
            </a:r>
          </a:p>
          <a:p>
            <a:r>
              <a:rPr lang="ko-KR" altLang="en-US" dirty="0" err="1" smtClean="0"/>
              <a:t>스트리밍</a:t>
            </a:r>
            <a:r>
              <a:rPr lang="ko-KR" altLang="en-US" dirty="0" smtClean="0"/>
              <a:t> 미디어는 </a:t>
            </a:r>
            <a:r>
              <a:rPr lang="en-US" altLang="ko-KR" dirty="0" smtClean="0"/>
              <a:t>RTSP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응용 프로그램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전자 메일 </a:t>
            </a:r>
            <a:r>
              <a:rPr lang="en-US" altLang="ko-KR" dirty="0" smtClean="0"/>
              <a:t>- SMTP, POP3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IMAP4</a:t>
            </a:r>
            <a:r>
              <a:rPr lang="ko-KR" altLang="en-US" dirty="0" smtClean="0"/>
              <a:t>는 기본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OSI </a:t>
            </a:r>
            <a:r>
              <a:rPr lang="ko-KR" altLang="en-US" dirty="0" smtClean="0"/>
              <a:t>응용 프로그램 계층 지원하는 인터넷 프로토콜</a:t>
            </a:r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인스턴트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확장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및</a:t>
            </a:r>
          </a:p>
          <a:p>
            <a:r>
              <a:rPr lang="ko-KR" altLang="en-US" dirty="0" smtClean="0"/>
              <a:t>현재 상태 프로토콜 </a:t>
            </a:r>
            <a:r>
              <a:rPr lang="en-US" altLang="ko-KR" dirty="0" smtClean="0"/>
              <a:t>(XMPP) </a:t>
            </a:r>
            <a:r>
              <a:rPr lang="ko-KR" altLang="en-US" dirty="0" smtClean="0"/>
              <a:t>및 세션 시작</a:t>
            </a:r>
          </a:p>
          <a:p>
            <a:r>
              <a:rPr lang="ko-KR" altLang="en-US" dirty="0" smtClean="0"/>
              <a:t>인스턴트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및 현재 상태 프로토콜</a:t>
            </a:r>
          </a:p>
          <a:p>
            <a:r>
              <a:rPr lang="en-US" altLang="ko-KR" dirty="0" smtClean="0"/>
              <a:t>Leveraging Extensions (SIMPLE)</a:t>
            </a:r>
            <a:r>
              <a:rPr lang="ko-KR" altLang="en-US" dirty="0" smtClean="0"/>
              <a:t>는 표준화되어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인스턴트 </a:t>
            </a:r>
            <a:r>
              <a:rPr lang="ko-KR" altLang="en-US" dirty="0" err="1" smtClean="0"/>
              <a:t>메시징을</a:t>
            </a:r>
            <a:r>
              <a:rPr lang="ko-KR" altLang="en-US" dirty="0" smtClean="0"/>
              <a:t> 지원하는 프로토콜</a:t>
            </a:r>
          </a:p>
          <a:p>
            <a:r>
              <a:rPr lang="ko-KR" altLang="en-US" dirty="0" smtClean="0"/>
              <a:t>다중 데이터 통신 융합</a:t>
            </a:r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그룹과 같은 기술</a:t>
            </a:r>
          </a:p>
          <a:p>
            <a:r>
              <a:rPr lang="ko-KR" altLang="en-US" dirty="0" smtClean="0"/>
              <a:t>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화상 회의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화이트 보드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캘린더 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및 영상 채팅</a:t>
            </a:r>
          </a:p>
          <a:p>
            <a:r>
              <a:rPr lang="ko-KR" altLang="en-US" dirty="0" smtClean="0"/>
              <a:t>메시지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인터넷의 미래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vBNS</a:t>
            </a:r>
            <a:endParaRPr lang="en-US" altLang="ko-KR" dirty="0" smtClean="0"/>
          </a:p>
          <a:p>
            <a:r>
              <a:rPr lang="en-US" altLang="ko-KR" dirty="0" smtClean="0"/>
              <a:t>- MCI</a:t>
            </a:r>
            <a:r>
              <a:rPr lang="ko-KR" altLang="en-US" dirty="0" smtClean="0"/>
              <a:t>는 초고속 백본을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 서비스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vBNS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고속 네트워크</a:t>
            </a:r>
          </a:p>
          <a:p>
            <a:r>
              <a:rPr lang="en-US" altLang="ko-KR" dirty="0" smtClean="0"/>
              <a:t>1995 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NSF</a:t>
            </a:r>
            <a:r>
              <a:rPr lang="ko-KR" altLang="en-US" dirty="0" smtClean="0"/>
              <a:t>의</a:t>
            </a:r>
          </a:p>
          <a:p>
            <a:r>
              <a:rPr lang="ko-KR" altLang="en-US" dirty="0" smtClean="0"/>
              <a:t>슈퍼 컴퓨팅 센터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vBNS</a:t>
            </a:r>
            <a:r>
              <a:rPr lang="ko-KR" altLang="en-US" dirty="0" smtClean="0"/>
              <a:t>에서 개발 작업 계속</a:t>
            </a:r>
          </a:p>
          <a:p>
            <a:r>
              <a:rPr lang="ko-KR" altLang="en-US" dirty="0" smtClean="0"/>
              <a:t>기존 대역폭으로 업그레이드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2.4</a:t>
            </a:r>
          </a:p>
          <a:p>
            <a:r>
              <a:rPr lang="en-US" altLang="ko-KR" dirty="0" err="1" smtClean="0"/>
              <a:t>Gbps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vBNS</a:t>
            </a:r>
            <a:r>
              <a:rPr lang="ko-KR" altLang="en-US" dirty="0" smtClean="0"/>
              <a:t>는 더 이상</a:t>
            </a:r>
          </a:p>
          <a:p>
            <a:r>
              <a:rPr lang="en-US" altLang="ko-KR" dirty="0" smtClean="0"/>
              <a:t>NSF.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- 1996 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34 </a:t>
            </a:r>
            <a:r>
              <a:rPr lang="ko-KR" altLang="en-US" dirty="0" smtClean="0"/>
              <a:t>개 대학에서 시작하여</a:t>
            </a:r>
          </a:p>
          <a:p>
            <a:r>
              <a:rPr lang="ko-KR" altLang="en-US" dirty="0" smtClean="0"/>
              <a:t>차세대 인터넷 애플리케이션 및</a:t>
            </a:r>
          </a:p>
          <a:p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오늘은 </a:t>
            </a:r>
            <a:r>
              <a:rPr lang="en-US" altLang="ko-KR" dirty="0" smtClean="0"/>
              <a:t>200 </a:t>
            </a:r>
            <a:r>
              <a:rPr lang="ko-KR" altLang="en-US" dirty="0" smtClean="0"/>
              <a:t>명 이상의 컨소시엄</a:t>
            </a:r>
          </a:p>
          <a:p>
            <a:r>
              <a:rPr lang="ko-KR" altLang="en-US" dirty="0" smtClean="0"/>
              <a:t>정부와 협력하는 대학</a:t>
            </a:r>
          </a:p>
          <a:p>
            <a:r>
              <a:rPr lang="ko-KR" altLang="en-US" dirty="0" smtClean="0"/>
              <a:t>민간 부문의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및 배치</a:t>
            </a:r>
          </a:p>
          <a:p>
            <a:r>
              <a:rPr lang="ko-KR" altLang="en-US" dirty="0" smtClean="0"/>
              <a:t>고급 응용 프로그램 및 기술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Internet2</a:t>
            </a:r>
            <a:r>
              <a:rPr lang="ko-KR" altLang="en-US" dirty="0" smtClean="0"/>
              <a:t>는 네트워크 인프라가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Abilene Project</a:t>
            </a:r>
            <a:r>
              <a:rPr lang="ko-KR" altLang="en-US" dirty="0" smtClean="0"/>
              <a:t>는 실제 물리적 인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지원하는 통신 네트워크</a:t>
            </a:r>
          </a:p>
          <a:p>
            <a:r>
              <a:rPr lang="ko-KR" altLang="en-US" dirty="0" smtClean="0"/>
              <a:t>활동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Abilene</a:t>
            </a:r>
            <a:r>
              <a:rPr lang="ko-KR" altLang="en-US" dirty="0" smtClean="0"/>
              <a:t>은 대학 및 연구 기관을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고급 테스트 및 </a:t>
            </a:r>
            <a:r>
              <a:rPr lang="ko-KR" altLang="en-US" dirty="0" err="1" smtClean="0"/>
              <a:t>구현을위한</a:t>
            </a:r>
            <a:r>
              <a:rPr lang="ko-KR" altLang="en-US" dirty="0" smtClean="0"/>
              <a:t> 대역폭</a:t>
            </a:r>
          </a:p>
          <a:p>
            <a:r>
              <a:rPr lang="ko-KR" altLang="en-US" dirty="0" smtClean="0"/>
              <a:t>기술 및 인터넷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응용 프로그램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Abilene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SONET OC-48 </a:t>
            </a:r>
            <a:r>
              <a:rPr lang="ko-KR" altLang="en-US" dirty="0" smtClean="0"/>
              <a:t>회로를 통해 </a:t>
            </a:r>
            <a:r>
              <a:rPr lang="en-US" altLang="ko-KR" dirty="0" smtClean="0"/>
              <a:t>1999 </a:t>
            </a:r>
            <a:r>
              <a:rPr lang="ko-KR" altLang="en-US" dirty="0" smtClean="0"/>
              <a:t>년에 생방송되었습니다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2.4Gbps</a:t>
            </a:r>
            <a:r>
              <a:rPr lang="ko-KR" altLang="en-US" dirty="0" smtClean="0"/>
              <a:t>의 대역폭을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- 2004 </a:t>
            </a:r>
            <a:r>
              <a:rPr lang="ko-KR" altLang="en-US" dirty="0" smtClean="0"/>
              <a:t>년 초에 </a:t>
            </a:r>
            <a:r>
              <a:rPr lang="en-US" altLang="ko-KR" dirty="0" smtClean="0"/>
              <a:t>Abilene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OC-192 </a:t>
            </a:r>
            <a:r>
              <a:rPr lang="ko-KR" altLang="en-US" dirty="0" smtClean="0"/>
              <a:t>회로로 업그레이드되었습니다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10Gbps</a:t>
            </a:r>
            <a:r>
              <a:rPr lang="ko-KR" altLang="en-US" dirty="0" smtClean="0"/>
              <a:t>의 대역폭을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Abilene</a:t>
            </a:r>
            <a:r>
              <a:rPr lang="ko-KR" altLang="en-US" dirty="0" smtClean="0"/>
              <a:t>은 현재</a:t>
            </a:r>
          </a:p>
          <a:p>
            <a:r>
              <a:rPr lang="ko-KR" altLang="en-US" dirty="0" smtClean="0"/>
              <a:t>인터넷을 구성하는 상용 </a:t>
            </a:r>
            <a:r>
              <a:rPr lang="en-US" altLang="ko-KR" dirty="0" smtClean="0"/>
              <a:t>ISP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중요한 역사적으로 식별하고 기술하십시오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발전의 중요한 사건</a:t>
            </a:r>
          </a:p>
          <a:p>
            <a:r>
              <a:rPr lang="ko-KR" altLang="en-US" dirty="0" smtClean="0"/>
              <a:t>인터넷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토폴로지에 대해 토론하십시오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도메인 네임 시스템을 정의하고</a:t>
            </a:r>
          </a:p>
          <a:p>
            <a:r>
              <a:rPr lang="ko-KR" altLang="en-US" dirty="0" smtClean="0"/>
              <a:t>이름 서버의 목적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일반적인 인터넷 프로토콜 목록 및 설명</a:t>
            </a:r>
          </a:p>
          <a:p>
            <a:r>
              <a:rPr lang="ko-KR" altLang="en-US" dirty="0" smtClean="0"/>
              <a:t>응용 프로그램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애 빌린 프로젝트 및</a:t>
            </a:r>
          </a:p>
          <a:p>
            <a:r>
              <a:rPr lang="ko-KR" altLang="en-US" dirty="0" smtClean="0"/>
              <a:t>인터넷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워킹</a:t>
            </a:r>
            <a:r>
              <a:rPr lang="ko-KR" altLang="en-US" dirty="0" smtClean="0"/>
              <a:t> 그룹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IPv6 </a:t>
            </a:r>
            <a:r>
              <a:rPr lang="ko-KR" altLang="en-US" dirty="0" smtClean="0"/>
              <a:t>비즈니스 동인 및 주소 설명</a:t>
            </a:r>
          </a:p>
          <a:p>
            <a:r>
              <a:rPr lang="ko-KR" altLang="en-US" dirty="0" smtClean="0"/>
              <a:t>체계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수많은 </a:t>
            </a:r>
            <a:r>
              <a:rPr lang="ko-KR" altLang="en-US" dirty="0" err="1" smtClean="0"/>
              <a:t>워킹</a:t>
            </a:r>
            <a:r>
              <a:rPr lang="ko-KR" altLang="en-US" dirty="0" smtClean="0"/>
              <a:t> 그룹 </a:t>
            </a:r>
            <a:r>
              <a:rPr lang="en-US" altLang="ko-KR" dirty="0" smtClean="0"/>
              <a:t>(WG)</a:t>
            </a:r>
            <a:r>
              <a:rPr lang="ko-KR" altLang="en-US" dirty="0" smtClean="0"/>
              <a:t>이 고급 지원</a:t>
            </a:r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 및 기술 개발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WG</a:t>
            </a:r>
            <a:r>
              <a:rPr lang="ko-KR" altLang="en-US" dirty="0" smtClean="0"/>
              <a:t>는 다음을 포함합니다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캠퍼스 대역폭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디지털 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</a:t>
            </a:r>
          </a:p>
          <a:p>
            <a:r>
              <a:rPr lang="ko-KR" altLang="en-US" dirty="0" smtClean="0"/>
              <a:t>인스턴트 </a:t>
            </a:r>
            <a:r>
              <a:rPr lang="ko-KR" altLang="en-US" dirty="0" err="1" smtClean="0"/>
              <a:t>메시징</a:t>
            </a:r>
            <a:r>
              <a:rPr lang="en-US" altLang="ko-KR" dirty="0" smtClean="0"/>
              <a:t>, IPv6, MACE-Shibboleth,</a:t>
            </a:r>
          </a:p>
          <a:p>
            <a:r>
              <a:rPr lang="en-US" altLang="ko-KR" dirty="0" smtClean="0"/>
              <a:t>MACE-</a:t>
            </a:r>
            <a:r>
              <a:rPr lang="en-US" altLang="ko-KR" dirty="0" err="1" smtClean="0"/>
              <a:t>WebISO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 캐스트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정형 외과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현존 및</a:t>
            </a:r>
          </a:p>
          <a:p>
            <a:r>
              <a:rPr lang="ko-KR" altLang="en-US" dirty="0" smtClean="0"/>
              <a:t>통합 커뮤니케이션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VidMid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화상 회의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VidMid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주문형 비디오</a:t>
            </a:r>
            <a:r>
              <a:rPr lang="en-US" altLang="ko-KR" dirty="0" smtClean="0"/>
              <a:t>, Voice over IP </a:t>
            </a:r>
            <a:r>
              <a:rPr lang="ko-KR" altLang="en-US" dirty="0" smtClean="0"/>
              <a:t>및 기타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차세대 인터넷 프로토콜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 응용 </a:t>
            </a:r>
            <a:r>
              <a:rPr lang="ko-KR" altLang="en-US" dirty="0" err="1" smtClean="0"/>
              <a:t>프로그램을위한</a:t>
            </a:r>
            <a:r>
              <a:rPr lang="ko-KR" altLang="en-US" dirty="0" smtClean="0"/>
              <a:t> 기초 제공</a:t>
            </a:r>
          </a:p>
          <a:p>
            <a:r>
              <a:rPr lang="ko-KR" altLang="en-US" dirty="0" smtClean="0"/>
              <a:t>인터넷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개발되는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IPv4</a:t>
            </a:r>
            <a:r>
              <a:rPr lang="ko-KR" altLang="en-US" dirty="0" smtClean="0"/>
              <a:t>는 현 세대의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지정 및</a:t>
            </a:r>
          </a:p>
          <a:p>
            <a:r>
              <a:rPr lang="en-US" altLang="ko-KR" dirty="0" smtClean="0"/>
              <a:t>32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사용하여 각 호스트를 정의합니다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IPv6</a:t>
            </a:r>
            <a:r>
              <a:rPr lang="ko-KR" altLang="en-US" dirty="0" smtClean="0"/>
              <a:t>는 차세대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지정이며</a:t>
            </a:r>
          </a:p>
          <a:p>
            <a:r>
              <a:rPr lang="en-US" altLang="ko-KR" dirty="0" smtClean="0"/>
              <a:t>340 </a:t>
            </a:r>
            <a:r>
              <a:rPr lang="ko-KR" altLang="en-US" dirty="0" smtClean="0"/>
              <a:t>조 조 조 </a:t>
            </a:r>
            <a:r>
              <a:rPr lang="ko-KR" altLang="en-US" dirty="0" err="1" smtClean="0"/>
              <a:t>조분의를</a:t>
            </a:r>
            <a:r>
              <a:rPr lang="ko-KR" altLang="en-US" dirty="0" smtClean="0"/>
              <a:t> 넘는 </a:t>
            </a:r>
            <a:r>
              <a:rPr lang="en-US" altLang="ko-KR" dirty="0" smtClean="0"/>
              <a:t>128 </a:t>
            </a:r>
            <a:r>
              <a:rPr lang="ko-KR" altLang="en-US" dirty="0" smtClean="0"/>
              <a:t>비트 사용</a:t>
            </a:r>
          </a:p>
          <a:p>
            <a:r>
              <a:rPr lang="ko-KR" altLang="en-US" dirty="0" smtClean="0"/>
              <a:t>구애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IPv6</a:t>
            </a:r>
            <a:r>
              <a:rPr lang="ko-KR" altLang="en-US" dirty="0" smtClean="0"/>
              <a:t>는 현재</a:t>
            </a:r>
          </a:p>
          <a:p>
            <a:r>
              <a:rPr lang="en-US" altLang="ko-KR" dirty="0" err="1" smtClean="0"/>
              <a:t>vBNS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Abilene</a:t>
            </a:r>
            <a:r>
              <a:rPr lang="ko-KR" altLang="en-US" dirty="0" smtClean="0"/>
              <a:t>을 활용하십시오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IPv6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IPv6 </a:t>
            </a:r>
            <a:r>
              <a:rPr lang="ko-KR" altLang="en-US" dirty="0" smtClean="0"/>
              <a:t>작업 그룹에서 </a:t>
            </a:r>
            <a:r>
              <a:rPr lang="ko-KR" altLang="en-US" dirty="0" err="1" smtClean="0"/>
              <a:t>모니터링합니다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IPv6 </a:t>
            </a:r>
            <a:r>
              <a:rPr lang="ko-KR" altLang="en-US" dirty="0" smtClean="0"/>
              <a:t>비즈니스 동인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성장하는 사람들에게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제공해야 할 필요성</a:t>
            </a:r>
          </a:p>
          <a:p>
            <a:r>
              <a:rPr lang="ko-KR" altLang="en-US" dirty="0" smtClean="0"/>
              <a:t>장치의 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차세대 비즈니스 애플리케이션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및 무선의 사용 증가</a:t>
            </a:r>
          </a:p>
          <a:p>
            <a:r>
              <a:rPr lang="ko-KR" altLang="en-US" dirty="0" smtClean="0"/>
              <a:t>장치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전송되는 데이터의 노출 증가</a:t>
            </a:r>
          </a:p>
          <a:p>
            <a:r>
              <a:rPr lang="ko-KR" altLang="en-US" dirty="0" smtClean="0"/>
              <a:t>인터넷을 통해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IPv6 </a:t>
            </a:r>
            <a:r>
              <a:rPr lang="ko-KR" altLang="en-US" dirty="0" smtClean="0"/>
              <a:t>주소 지정</a:t>
            </a:r>
          </a:p>
          <a:p>
            <a:r>
              <a:rPr lang="en-US" altLang="ko-KR" dirty="0" smtClean="0"/>
              <a:t>- IPv6 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비트로 나뉘어 진 </a:t>
            </a:r>
            <a:r>
              <a:rPr lang="en-US" altLang="ko-KR" dirty="0" smtClean="0"/>
              <a:t>128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16 </a:t>
            </a:r>
            <a:r>
              <a:rPr lang="ko-KR" altLang="en-US" dirty="0" smtClean="0"/>
              <a:t>비트 섹션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A,</a:t>
            </a:r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및 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</a:t>
            </a:r>
          </a:p>
          <a:p>
            <a:r>
              <a:rPr lang="en-US" altLang="ko-KR" dirty="0" smtClean="0"/>
              <a:t>IPv4.</a:t>
            </a:r>
          </a:p>
          <a:p>
            <a:r>
              <a:rPr lang="en-US" altLang="ko-KR" dirty="0" smtClean="0"/>
              <a:t>- IPv6 </a:t>
            </a:r>
            <a:r>
              <a:rPr lang="ko-KR" altLang="en-US" dirty="0" smtClean="0"/>
              <a:t>주소는 전역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접두어로</a:t>
            </a:r>
            <a:r>
              <a:rPr lang="ko-KR" altLang="en-US" dirty="0" smtClean="0"/>
              <a:t>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정보를 식별하는 비트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비트를</a:t>
            </a:r>
            <a:endParaRPr lang="ko-KR" altLang="en-US" dirty="0" smtClean="0"/>
          </a:p>
          <a:p>
            <a:r>
              <a:rPr lang="ko-KR" altLang="en-US" dirty="0" smtClean="0"/>
              <a:t>사이트 내의 링크를 식별하고 인터페이스 </a:t>
            </a:r>
            <a:r>
              <a:rPr lang="en-US" altLang="ko-KR" dirty="0" smtClean="0"/>
              <a:t>ID </a:t>
            </a:r>
            <a:r>
              <a:rPr lang="ko-KR" altLang="en-US" dirty="0" err="1" smtClean="0"/>
              <a:t>비트를</a:t>
            </a:r>
            <a:endParaRPr lang="ko-KR" altLang="en-US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식별합니다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• IPv6 </a:t>
            </a:r>
            <a:r>
              <a:rPr lang="ko-KR" altLang="en-US" dirty="0" smtClean="0"/>
              <a:t>주소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IPv6 </a:t>
            </a:r>
            <a:r>
              <a:rPr lang="ko-KR" altLang="en-US" dirty="0" smtClean="0"/>
              <a:t>주소 지정에는 몇 가지 약어가 포함됩니다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FE80 : 0000 : 0000 : 0000 : ABCD : FF32 : 030C : 1234</a:t>
            </a:r>
          </a:p>
          <a:p>
            <a:r>
              <a:rPr lang="ko-KR" altLang="en-US" dirty="0" smtClean="0"/>
              <a:t>약자로</a:t>
            </a:r>
          </a:p>
          <a:p>
            <a:r>
              <a:rPr lang="en-US" altLang="ko-KR" dirty="0" smtClean="0"/>
              <a:t>FE80 : 0 : 0 : 0 : ABCD : FF32 : 30C : 1234</a:t>
            </a:r>
          </a:p>
          <a:p>
            <a:r>
              <a:rPr lang="ko-KR" altLang="en-US" dirty="0" smtClean="0"/>
              <a:t>또는</a:t>
            </a:r>
          </a:p>
          <a:p>
            <a:r>
              <a:rPr lang="en-US" altLang="ko-KR" dirty="0" smtClean="0"/>
              <a:t>FE80 :: ABCD : FF32 : 30C : 1234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조직에 미치는 영향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시간에 따라 향상된 전송 성능</a:t>
            </a:r>
          </a:p>
          <a:p>
            <a:r>
              <a:rPr lang="ko-KR" altLang="en-US" dirty="0" smtClean="0"/>
              <a:t>응용 프로그램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QoS</a:t>
            </a:r>
            <a:r>
              <a:rPr lang="ko-KR" altLang="en-US" dirty="0" smtClean="0"/>
              <a:t>가 크게 개선 될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응용 프로그램이 실시간으로 제공 </a:t>
            </a:r>
            <a:r>
              <a:rPr lang="ko-KR" altLang="en-US" dirty="0" err="1" smtClean="0"/>
              <a:t>약속드립니다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교실 수업은 어디서나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언제 어디서나 언제든지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IPv6</a:t>
            </a:r>
            <a:r>
              <a:rPr lang="ko-KR" altLang="en-US" dirty="0" smtClean="0"/>
              <a:t>는 차세대 서비스를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 프로그램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조직에 미치는 영향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응용 프로그램 개발자는</a:t>
            </a:r>
          </a:p>
          <a:p>
            <a:r>
              <a:rPr lang="ko-KR" altLang="en-US" dirty="0" smtClean="0"/>
              <a:t>응용 프로그램의 중요한 기능</a:t>
            </a:r>
          </a:p>
          <a:p>
            <a:r>
              <a:rPr lang="ko-KR" altLang="en-US" dirty="0" smtClean="0"/>
              <a:t>낭비하는 시간보다 인증을 개발하고</a:t>
            </a:r>
          </a:p>
          <a:p>
            <a:r>
              <a:rPr lang="ko-KR" altLang="en-US" dirty="0" smtClean="0"/>
              <a:t>웹 로그온 사양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인스턴트 </a:t>
            </a:r>
            <a:r>
              <a:rPr lang="ko-KR" altLang="en-US" dirty="0" err="1" smtClean="0"/>
              <a:t>메시징은</a:t>
            </a:r>
            <a:endParaRPr lang="ko-KR" altLang="en-US" dirty="0" smtClean="0"/>
          </a:p>
          <a:p>
            <a:r>
              <a:rPr lang="ko-KR" altLang="en-US" dirty="0" smtClean="0"/>
              <a:t>융합 서비스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모든 종류의 세계</a:t>
            </a:r>
          </a:p>
          <a:p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및 텍스트와 같은 데이터</a:t>
            </a:r>
          </a:p>
          <a:p>
            <a:r>
              <a:rPr lang="ko-KR" altLang="en-US" dirty="0" smtClean="0"/>
              <a:t>동시에 대화식으로 공유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인터넷은 </a:t>
            </a:r>
            <a:r>
              <a:rPr lang="en-US" altLang="ko-KR" dirty="0" smtClean="0"/>
              <a:t>1969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일에</a:t>
            </a:r>
          </a:p>
          <a:p>
            <a:r>
              <a:rPr lang="ko-KR" altLang="en-US" dirty="0" smtClean="0"/>
              <a:t>고등 연구 계획국 </a:t>
            </a:r>
            <a:r>
              <a:rPr lang="en-US" altLang="ko-KR" dirty="0" smtClean="0"/>
              <a:t>(Advanced Research Projects Agency)</a:t>
            </a:r>
            <a:r>
              <a:rPr lang="ko-KR" altLang="en-US" dirty="0" smtClean="0"/>
              <a:t>의 후원</a:t>
            </a:r>
          </a:p>
          <a:p>
            <a:r>
              <a:rPr lang="en-US" altLang="ko-KR" dirty="0" smtClean="0"/>
              <a:t>(ARPA).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원래 형태로는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으로 알려졌으며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ARPA </a:t>
            </a:r>
            <a:r>
              <a:rPr lang="ko-KR" altLang="en-US" dirty="0" smtClean="0"/>
              <a:t>네트워크 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UCLA</a:t>
            </a:r>
            <a:r>
              <a:rPr lang="ko-KR" altLang="en-US" dirty="0" smtClean="0"/>
              <a:t>의 컴퓨터는</a:t>
            </a:r>
          </a:p>
          <a:p>
            <a:r>
              <a:rPr lang="en-US" altLang="ko-KR" dirty="0" smtClean="0"/>
              <a:t>ARPANET.</a:t>
            </a:r>
          </a:p>
          <a:p>
            <a:r>
              <a:rPr lang="en-US" altLang="ko-KR" dirty="0" smtClean="0"/>
              <a:t>• 4 </a:t>
            </a:r>
            <a:r>
              <a:rPr lang="ko-KR" altLang="en-US" dirty="0" smtClean="0"/>
              <a:t>대의 컴퓨터가 </a:t>
            </a:r>
            <a:r>
              <a:rPr lang="en-US" altLang="ko-KR" dirty="0" smtClean="0"/>
              <a:t>1969 </a:t>
            </a:r>
            <a:r>
              <a:rPr lang="ko-KR" altLang="en-US" dirty="0" smtClean="0"/>
              <a:t>년 말까지 온라인 상태였습니다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13 </a:t>
            </a:r>
            <a:r>
              <a:rPr lang="ko-KR" altLang="en-US" dirty="0" smtClean="0"/>
              <a:t>대의 컴퓨터가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에 연결되었습니다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1970 </a:t>
            </a:r>
            <a:r>
              <a:rPr lang="ko-KR" altLang="en-US" dirty="0" smtClean="0"/>
              <a:t>년 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1971 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16 </a:t>
            </a:r>
            <a:r>
              <a:rPr lang="ko-KR" altLang="en-US" dirty="0" smtClean="0"/>
              <a:t>개 사이트 이상</a:t>
            </a:r>
            <a:r>
              <a:rPr lang="en-US" altLang="ko-KR" dirty="0" smtClean="0"/>
              <a:t>, 1972 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개 사이트 이상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1973 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40 </a:t>
            </a:r>
            <a:r>
              <a:rPr lang="ko-KR" altLang="en-US" dirty="0" smtClean="0"/>
              <a:t>개 이상의 사이트가 있었고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은 국제</a:t>
            </a:r>
          </a:p>
          <a:p>
            <a:r>
              <a:rPr lang="ko-KR" altLang="en-US" dirty="0" smtClean="0"/>
              <a:t>그 해의 존재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Vinton Cerf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Robert Kahn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를 개발했습니다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1973.</a:t>
            </a:r>
          </a:p>
          <a:p>
            <a:r>
              <a:rPr lang="en-US" altLang="ko-KR" dirty="0" smtClean="0"/>
              <a:t>• ARPANET</a:t>
            </a:r>
            <a:r>
              <a:rPr lang="ko-KR" altLang="en-US" dirty="0" smtClean="0"/>
              <a:t>의 감독은</a:t>
            </a:r>
          </a:p>
          <a:p>
            <a:r>
              <a:rPr lang="en-US" altLang="ko-KR" dirty="0" smtClean="0"/>
              <a:t>1975 </a:t>
            </a:r>
            <a:r>
              <a:rPr lang="ko-KR" altLang="en-US" dirty="0" smtClean="0"/>
              <a:t>년 국방 </a:t>
            </a:r>
            <a:r>
              <a:rPr lang="ko-KR" altLang="en-US" dirty="0" err="1" smtClean="0"/>
              <a:t>통신국</a:t>
            </a:r>
            <a:r>
              <a:rPr lang="ko-KR" altLang="en-US" dirty="0" smtClean="0"/>
              <a:t> </a:t>
            </a:r>
            <a:r>
              <a:rPr lang="en-US" altLang="ko-KR" dirty="0" smtClean="0"/>
              <a:t>(DCA).</a:t>
            </a:r>
          </a:p>
          <a:p>
            <a:r>
              <a:rPr lang="en-US" altLang="ko-KR" dirty="0" smtClean="0"/>
              <a:t>• 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1978 </a:t>
            </a:r>
            <a:r>
              <a:rPr lang="ko-KR" altLang="en-US" dirty="0" smtClean="0"/>
              <a:t>년에 두 부분으로 재 설계되었습니다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IP.</a:t>
            </a:r>
          </a:p>
          <a:p>
            <a:r>
              <a:rPr lang="en-US" altLang="ko-KR" dirty="0" smtClean="0"/>
              <a:t>• TCP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표준 </a:t>
            </a:r>
            <a:r>
              <a:rPr lang="en-US" altLang="ko-KR" dirty="0" smtClean="0"/>
              <a:t>ARPANET</a:t>
            </a:r>
            <a:r>
              <a:rPr lang="ko-KR" altLang="en-US" dirty="0" err="1" smtClean="0"/>
              <a:t>이되었습니다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완전한 </a:t>
            </a:r>
            <a:r>
              <a:rPr lang="en-US" altLang="ko-KR" dirty="0" smtClean="0"/>
              <a:t>1981 </a:t>
            </a:r>
            <a:r>
              <a:rPr lang="ko-KR" altLang="en-US" dirty="0" smtClean="0"/>
              <a:t>년 전송 프로토콜</a:t>
            </a:r>
          </a:p>
          <a:p>
            <a:r>
              <a:rPr lang="en-US" altLang="ko-KR" dirty="0" smtClean="0"/>
              <a:t>1982 </a:t>
            </a:r>
            <a:r>
              <a:rPr lang="ko-KR" altLang="en-US" dirty="0" smtClean="0"/>
              <a:t>년 말까지 이주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DCA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을 두 개의 네트워크로 분할합니다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1983 - MILNET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ARPANET, </a:t>
            </a:r>
            <a:r>
              <a:rPr lang="ko-KR" altLang="en-US" dirty="0" smtClean="0"/>
              <a:t>둘 다</a:t>
            </a:r>
          </a:p>
          <a:p>
            <a:r>
              <a:rPr lang="ko-KR" altLang="en-US" dirty="0" smtClean="0"/>
              <a:t>군사 감독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ARPANET</a:t>
            </a:r>
            <a:r>
              <a:rPr lang="ko-KR" altLang="en-US" dirty="0" smtClean="0"/>
              <a:t>은 상당한 성장을 경험했습니다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MILNET</a:t>
            </a:r>
            <a:r>
              <a:rPr lang="ko-KR" altLang="en-US" dirty="0" smtClean="0"/>
              <a:t>에서 분할 된 후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국립 과학 재단 </a:t>
            </a:r>
            <a:r>
              <a:rPr lang="en-US" altLang="ko-KR" dirty="0" smtClean="0"/>
              <a:t>(NSF)</a:t>
            </a:r>
            <a:r>
              <a:rPr lang="ko-KR" altLang="en-US" dirty="0" smtClean="0"/>
              <a:t>이 시작되었습니다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CSNET</a:t>
            </a:r>
            <a:r>
              <a:rPr lang="ko-KR" altLang="en-US" dirty="0" smtClean="0"/>
              <a:t>과</a:t>
            </a:r>
          </a:p>
          <a:p>
            <a:r>
              <a:rPr lang="en-US" altLang="ko-KR" dirty="0" smtClean="0"/>
              <a:t>1980 </a:t>
            </a:r>
            <a:r>
              <a:rPr lang="ko-KR" altLang="en-US" dirty="0" smtClean="0"/>
              <a:t>년대 초 </a:t>
            </a:r>
            <a:r>
              <a:rPr lang="en-US" altLang="ko-KR" dirty="0" smtClean="0"/>
              <a:t>ARPANET.</a:t>
            </a:r>
          </a:p>
          <a:p>
            <a:r>
              <a:rPr lang="en-US" altLang="ko-KR" dirty="0" smtClean="0"/>
              <a:t>• 1984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NSF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개의 지역 슈퍼 컴퓨터</a:t>
            </a:r>
          </a:p>
          <a:p>
            <a:r>
              <a:rPr lang="ko-KR" altLang="en-US" dirty="0" smtClean="0"/>
              <a:t>센터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1985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NSF</a:t>
            </a:r>
            <a:r>
              <a:rPr lang="ko-KR" altLang="en-US" dirty="0" smtClean="0"/>
              <a:t>는 이들을 서로 연결하여</a:t>
            </a:r>
          </a:p>
          <a:p>
            <a:r>
              <a:rPr lang="en-US" altLang="ko-KR" dirty="0" smtClean="0"/>
              <a:t>NSFNET.</a:t>
            </a:r>
          </a:p>
          <a:p>
            <a:r>
              <a:rPr lang="en-US" altLang="ko-KR" dirty="0" smtClean="0"/>
              <a:t>• NSFNET</a:t>
            </a:r>
            <a:r>
              <a:rPr lang="ko-KR" altLang="en-US" dirty="0" smtClean="0"/>
              <a:t>의 원본 링크는 </a:t>
            </a:r>
            <a:r>
              <a:rPr lang="en-US" altLang="ko-KR" dirty="0" smtClean="0"/>
              <a:t>56Kbps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전용 회선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1987 </a:t>
            </a:r>
            <a:r>
              <a:rPr lang="ko-KR" altLang="en-US" dirty="0" smtClean="0"/>
              <a:t>년까지 연결성은</a:t>
            </a:r>
          </a:p>
          <a:p>
            <a:r>
              <a:rPr lang="en-US" altLang="ko-KR" dirty="0" smtClean="0"/>
              <a:t>T1 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인터넷의 군대 관할권은 </a:t>
            </a:r>
            <a:r>
              <a:rPr lang="en-US" altLang="ko-KR" dirty="0" smtClean="0"/>
              <a:t>1990 </a:t>
            </a:r>
            <a:r>
              <a:rPr lang="ko-KR" altLang="en-US" dirty="0" smtClean="0"/>
              <a:t>년에 끝났습니다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1990 </a:t>
            </a:r>
            <a:r>
              <a:rPr lang="ko-KR" altLang="en-US" dirty="0" smtClean="0"/>
              <a:t>년대 초반에 </a:t>
            </a:r>
            <a:r>
              <a:rPr lang="en-US" altLang="ko-KR" dirty="0" smtClean="0"/>
              <a:t>NSFNET</a:t>
            </a:r>
            <a:r>
              <a:rPr lang="ko-KR" altLang="en-US" dirty="0" smtClean="0"/>
              <a:t>은 여전히</a:t>
            </a:r>
          </a:p>
          <a:p>
            <a:r>
              <a:rPr lang="ko-KR" altLang="en-US" dirty="0" smtClean="0"/>
              <a:t>연구 및 학술 활동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비영리 상용 </a:t>
            </a:r>
            <a:r>
              <a:rPr lang="en-US" altLang="ko-KR" dirty="0" smtClean="0"/>
              <a:t>TCP / IP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네트워크를위한</a:t>
            </a:r>
            <a:r>
              <a:rPr lang="ko-KR" altLang="en-US" dirty="0" smtClean="0"/>
              <a:t> 개인용</a:t>
            </a:r>
          </a:p>
          <a:p>
            <a:r>
              <a:rPr lang="en-US" altLang="ko-KR" dirty="0" smtClean="0"/>
              <a:t>AT &amp; T, MCI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Sprint</a:t>
            </a:r>
            <a:r>
              <a:rPr lang="ko-KR" altLang="en-US" dirty="0" smtClean="0"/>
              <a:t>와 같은 통신 사업자의 삶에 활력을 불어 넣었습니다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이러한 상업용 데이터 네트워크 </a:t>
            </a:r>
            <a:r>
              <a:rPr lang="ko-KR" altLang="en-US" dirty="0" err="1" smtClean="0"/>
              <a:t>백본이</a:t>
            </a:r>
            <a:endParaRPr lang="ko-KR" altLang="en-US" dirty="0" smtClean="0"/>
          </a:p>
          <a:p>
            <a:r>
              <a:rPr lang="en-US" altLang="ko-KR" dirty="0" smtClean="0"/>
              <a:t>NSF</a:t>
            </a:r>
            <a:r>
              <a:rPr lang="ko-KR" altLang="en-US" dirty="0" smtClean="0"/>
              <a:t>는 인터넷 민영화 계획을 수립했습니다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민영화는 </a:t>
            </a:r>
            <a:r>
              <a:rPr lang="en-US" altLang="ko-KR" dirty="0" smtClean="0"/>
              <a:t>1994 </a:t>
            </a:r>
            <a:r>
              <a:rPr lang="ko-KR" altLang="en-US" dirty="0" smtClean="0"/>
              <a:t>년에 시행되었으며</a:t>
            </a:r>
            <a:r>
              <a:rPr lang="en-US" altLang="ko-KR" dirty="0" smtClean="0"/>
              <a:t>, NSF </a:t>
            </a:r>
            <a:r>
              <a:rPr lang="ko-KR" altLang="en-US" dirty="0" err="1" smtClean="0"/>
              <a:t>백본</a:t>
            </a:r>
            <a:endParaRPr lang="ko-KR" altLang="en-US" dirty="0" smtClean="0"/>
          </a:p>
          <a:p>
            <a:r>
              <a:rPr lang="en-US" altLang="ko-KR" dirty="0" smtClean="0"/>
              <a:t>1995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월에 폐기되어 인터넷을</a:t>
            </a:r>
          </a:p>
          <a:p>
            <a:r>
              <a:rPr lang="en-US" altLang="ko-KR" dirty="0" smtClean="0"/>
              <a:t>ISP</a:t>
            </a:r>
            <a:r>
              <a:rPr lang="ko-KR" altLang="en-US" dirty="0" smtClean="0"/>
              <a:t>가 유지하는 민간 상업용 기업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 </a:t>
            </a:r>
            <a:r>
              <a:rPr lang="ko-KR" altLang="en-US" dirty="0" smtClean="0"/>
              <a:t>액세스 인터넷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메인 프레임 및 서버 컴퓨터는 다음과 같이 구성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 또는 </a:t>
            </a:r>
            <a:r>
              <a:rPr lang="ko-KR" altLang="en-US" dirty="0" err="1" smtClean="0"/>
              <a:t>스트리밍과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전달</a:t>
            </a:r>
          </a:p>
          <a:p>
            <a:r>
              <a:rPr lang="ko-KR" altLang="en-US" dirty="0" smtClean="0"/>
              <a:t>미디어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IP, DNS, HTTP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와 같은 프로토콜은 다음을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인터넷상의 데이터 찾기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.com,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, .org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와 같은 인터넷 도메인은 느슨하게</a:t>
            </a:r>
          </a:p>
          <a:p>
            <a:r>
              <a:rPr lang="ko-KR" altLang="en-US" dirty="0" smtClean="0"/>
              <a:t>기능 또는 지역별 데이터 액세스 구성</a:t>
            </a:r>
          </a:p>
          <a:p>
            <a:r>
              <a:rPr lang="en-US" altLang="ko-KR" dirty="0" smtClean="0"/>
              <a:t>• DNS</a:t>
            </a:r>
            <a:r>
              <a:rPr lang="ko-KR" altLang="en-US" dirty="0" smtClean="0"/>
              <a:t>는 친숙한 이름을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해결하여 데이터 액세스를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전자 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인스턴트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VoIP</a:t>
            </a:r>
            <a:r>
              <a:rPr lang="ko-KR" altLang="en-US" dirty="0" smtClean="0"/>
              <a:t>와 같은 응용 프로그램</a:t>
            </a:r>
          </a:p>
          <a:p>
            <a:r>
              <a:rPr lang="ko-KR" altLang="en-US" dirty="0" smtClean="0"/>
              <a:t>사람 대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대 그룹 및 그룹 대 그룹 제공</a:t>
            </a:r>
          </a:p>
          <a:p>
            <a:r>
              <a:rPr lang="ko-KR" altLang="en-US" dirty="0" smtClean="0"/>
              <a:t>통신 능력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도메인 네임 시스템의 근원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ARPANET </a:t>
            </a:r>
            <a:r>
              <a:rPr lang="ko-KR" altLang="en-US" dirty="0" smtClean="0"/>
              <a:t>컴퓨터에 </a:t>
            </a:r>
            <a:r>
              <a:rPr lang="en-US" altLang="ko-KR" dirty="0" smtClean="0"/>
              <a:t>hosts.txt </a:t>
            </a:r>
            <a:r>
              <a:rPr lang="ko-KR" altLang="en-US" dirty="0" smtClean="0"/>
              <a:t>파일이 </a:t>
            </a:r>
            <a:r>
              <a:rPr lang="ko-KR" altLang="en-US" dirty="0" err="1" smtClean="0"/>
              <a:t>있어야합니다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컴퓨터는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에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사이트가 컴퓨터를 추가 할 때마다 새로운 항목을 </a:t>
            </a:r>
            <a:r>
              <a:rPr lang="ko-KR" altLang="en-US" dirty="0" err="1" smtClean="0"/>
              <a:t>추가해야했습니다</a:t>
            </a:r>
            <a:endParaRPr lang="ko-KR" altLang="en-US" dirty="0" smtClean="0"/>
          </a:p>
          <a:p>
            <a:r>
              <a:rPr lang="en-US" altLang="ko-KR" dirty="0" smtClean="0"/>
              <a:t>Stanford Research Institute</a:t>
            </a:r>
            <a:r>
              <a:rPr lang="ko-KR" altLang="en-US" dirty="0" smtClean="0"/>
              <a:t>에 위치한 주요 호스트 </a:t>
            </a:r>
            <a:r>
              <a:rPr lang="en-US" altLang="ko-KR" dirty="0" smtClean="0"/>
              <a:t>.txt</a:t>
            </a:r>
          </a:p>
          <a:p>
            <a:r>
              <a:rPr lang="ko-KR" altLang="en-US" dirty="0" smtClean="0"/>
              <a:t>해당 네트워크 정보 센터 </a:t>
            </a:r>
            <a:r>
              <a:rPr lang="en-US" altLang="ko-KR" dirty="0" smtClean="0"/>
              <a:t>(NIC) </a:t>
            </a:r>
            <a:r>
              <a:rPr lang="ko-KR" altLang="en-US" dirty="0" smtClean="0"/>
              <a:t>컴퓨터 및 새</a:t>
            </a:r>
          </a:p>
          <a:p>
            <a:r>
              <a:rPr lang="en-US" altLang="ko-KR" dirty="0" smtClean="0"/>
              <a:t>hosts.txt</a:t>
            </a:r>
            <a:r>
              <a:rPr lang="ko-KR" altLang="en-US" dirty="0" smtClean="0"/>
              <a:t>는 각 사이트에 다운로드되어 각 사이트에 </a:t>
            </a:r>
            <a:r>
              <a:rPr lang="ko-KR" altLang="en-US" dirty="0" err="1" smtClean="0"/>
              <a:t>설치되어야했습니다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사이트의 컴퓨터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hosts.txt</a:t>
            </a:r>
            <a:r>
              <a:rPr lang="ko-KR" altLang="en-US" dirty="0" smtClean="0"/>
              <a:t>를 업데이트하고 </a:t>
            </a:r>
            <a:r>
              <a:rPr lang="ko-KR" altLang="en-US" dirty="0" err="1" smtClean="0"/>
              <a:t>다운로드하면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ARPANET </a:t>
            </a:r>
            <a:r>
              <a:rPr lang="ko-KR" altLang="en-US" dirty="0" err="1" smtClean="0"/>
              <a:t>트래픽이</a:t>
            </a:r>
            <a:r>
              <a:rPr lang="ko-KR" altLang="en-US" dirty="0" smtClean="0"/>
              <a:t> 증가하고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같은 이름을 가진 두 개 이상의 사이트가</a:t>
            </a:r>
          </a:p>
          <a:p>
            <a:r>
              <a:rPr lang="ko-KR" altLang="en-US" dirty="0" smtClean="0"/>
              <a:t>새 컴퓨터가 실제로 가능했으며 일관성을 유지했습니다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확장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hosts.txt </a:t>
            </a:r>
            <a:r>
              <a:rPr lang="ko-KR" altLang="en-US" dirty="0" smtClean="0"/>
              <a:t>파일이 점점 더 많아졌습니다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ARPANET</a:t>
            </a:r>
            <a:r>
              <a:rPr lang="ko-KR" altLang="en-US" dirty="0" smtClean="0"/>
              <a:t>이 성장하면서 어려웠습니다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도메인 이름 시스템의 근원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hosts.txt </a:t>
            </a:r>
            <a:r>
              <a:rPr lang="ko-KR" altLang="en-US" dirty="0" smtClean="0"/>
              <a:t>유지 보수와 관련된 문제는 심각한</a:t>
            </a:r>
          </a:p>
          <a:p>
            <a:r>
              <a:rPr lang="en-US" altLang="ko-KR" dirty="0" smtClean="0"/>
              <a:t>1980 </a:t>
            </a:r>
            <a:r>
              <a:rPr lang="ko-KR" altLang="en-US" dirty="0" smtClean="0"/>
              <a:t>년대 초 </a:t>
            </a:r>
            <a:r>
              <a:rPr lang="en-US" altLang="ko-KR" dirty="0" smtClean="0"/>
              <a:t>ARPANET</a:t>
            </a:r>
            <a:r>
              <a:rPr lang="ko-KR" altLang="en-US" dirty="0" smtClean="0"/>
              <a:t>에 대한 파괴적인 위협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- 1983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Paul </a:t>
            </a:r>
            <a:r>
              <a:rPr lang="en-US" altLang="ko-KR" dirty="0" err="1" smtClean="0"/>
              <a:t>Mockapetris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Jon </a:t>
            </a:r>
            <a:r>
              <a:rPr lang="en-US" altLang="ko-KR" dirty="0" err="1" smtClean="0"/>
              <a:t>Postel</a:t>
            </a:r>
            <a:r>
              <a:rPr lang="ko-KR" altLang="en-US" dirty="0" smtClean="0"/>
              <a:t>이 분산 된</a:t>
            </a:r>
          </a:p>
          <a:p>
            <a:r>
              <a:rPr lang="en-US" altLang="ko-KR" dirty="0" smtClean="0"/>
              <a:t>hosts.txt</a:t>
            </a:r>
            <a:r>
              <a:rPr lang="ko-KR" altLang="en-US" dirty="0" smtClean="0"/>
              <a:t>를 대체 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호스트 이름 및 주소의 데이터베이스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대체품은 도메인 이름 시스템 </a:t>
            </a:r>
            <a:r>
              <a:rPr lang="en-US" altLang="ko-KR" dirty="0" smtClean="0"/>
              <a:t>(DNS)</a:t>
            </a:r>
          </a:p>
          <a:p>
            <a:r>
              <a:rPr lang="ko-KR" altLang="en-US" dirty="0" smtClean="0"/>
              <a:t>기술과 원래 코멘트에 대한 요청에 지정되었습니다</a:t>
            </a:r>
          </a:p>
          <a:p>
            <a:r>
              <a:rPr lang="en-US" altLang="ko-KR" dirty="0" smtClean="0"/>
              <a:t>(RFC) 882</a:t>
            </a:r>
            <a:r>
              <a:rPr lang="ko-KR" altLang="en-US" dirty="0" smtClean="0"/>
              <a:t>를 참조하십시오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DNS</a:t>
            </a:r>
            <a:r>
              <a:rPr lang="ko-KR" altLang="en-US" dirty="0" smtClean="0"/>
              <a:t>에 기능을 추가 한 최신 </a:t>
            </a:r>
            <a:r>
              <a:rPr lang="en-US" altLang="ko-KR" dirty="0" smtClean="0"/>
              <a:t>RFC</a:t>
            </a:r>
          </a:p>
          <a:p>
            <a:r>
              <a:rPr lang="ko-KR" altLang="en-US" dirty="0" smtClean="0"/>
              <a:t>원래 </a:t>
            </a:r>
            <a:r>
              <a:rPr lang="en-US" altLang="ko-KR" dirty="0" smtClean="0"/>
              <a:t>DNS RFC.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</TotalTime>
  <Words>1811</Words>
  <Application>Microsoft Office PowerPoint</Application>
  <PresentationFormat>화면 슬라이드 쇼(4:3)</PresentationFormat>
  <Paragraphs>276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가을</vt:lpstr>
      <vt:lpstr>         chapter 10</vt:lpstr>
      <vt:lpstr>제 목표</vt:lpstr>
      <vt:lpstr>인터넷 소개</vt:lpstr>
      <vt:lpstr>슬라이드 4</vt:lpstr>
      <vt:lpstr>슬라이드 5</vt:lpstr>
      <vt:lpstr>슬라이드 6</vt:lpstr>
      <vt:lpstr>정보 액세스 인터넷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인터넷의 미래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18</cp:revision>
  <dcterms:created xsi:type="dcterms:W3CDTF">2017-04-23T14:06:35Z</dcterms:created>
  <dcterms:modified xsi:type="dcterms:W3CDTF">2017-04-23T16:14:51Z</dcterms:modified>
</cp:coreProperties>
</file>