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8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C6DA-61BF-4462-92B9-95851063A996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14F1-09D1-42CB-8C58-1A309EE7C5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559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C6DA-61BF-4462-92B9-95851063A996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14F1-09D1-42CB-8C58-1A309EE7C5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618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C6DA-61BF-4462-92B9-95851063A996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14F1-09D1-42CB-8C58-1A309EE7C5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92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C6DA-61BF-4462-92B9-95851063A996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14F1-09D1-42CB-8C58-1A309EE7C5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381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C6DA-61BF-4462-92B9-95851063A996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14F1-09D1-42CB-8C58-1A309EE7C5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650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C6DA-61BF-4462-92B9-95851063A996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14F1-09D1-42CB-8C58-1A309EE7C5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080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C6DA-61BF-4462-92B9-95851063A996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14F1-09D1-42CB-8C58-1A309EE7C5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813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C6DA-61BF-4462-92B9-95851063A996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14F1-09D1-42CB-8C58-1A309EE7C5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351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C6DA-61BF-4462-92B9-95851063A996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14F1-09D1-42CB-8C58-1A309EE7C5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93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C6DA-61BF-4462-92B9-95851063A996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14F1-09D1-42CB-8C58-1A309EE7C5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29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C6DA-61BF-4462-92B9-95851063A996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14F1-09D1-42CB-8C58-1A309EE7C5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96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9C6DA-61BF-4462-92B9-95851063A996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D14F1-09D1-42CB-8C58-1A309EE7C5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94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msdn.microsoft.com/windowsdesktop/Bluetooth-Connection-e3263296" TargetMode="External"/><Relationship Id="rId2" Type="http://schemas.openxmlformats.org/officeDocument/2006/relationships/hyperlink" Target="https://msdn.microsoft.com/ko-kr/library/windows/desktop/aa363058(v=vs.85).aspx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winsocketdotnetworkprogramming.com/winsock2programming/winsock2advancedotherprotocol4q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040602" y="4699321"/>
            <a:ext cx="9982998" cy="202557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>
            <a:off x="622998" y="633045"/>
            <a:ext cx="108321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22998" y="190918"/>
            <a:ext cx="4682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Bluebird</a:t>
            </a:r>
            <a:r>
              <a:rPr lang="ko-KR" altLang="en-US" b="1" dirty="0"/>
              <a:t>팀 </a:t>
            </a:r>
            <a:r>
              <a:rPr lang="en-US" altLang="ko-KR" b="1" dirty="0"/>
              <a:t>– </a:t>
            </a:r>
            <a:r>
              <a:rPr lang="ko-KR" altLang="en-US" b="1" dirty="0"/>
              <a:t>프로젝트 개요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2998" y="1175657"/>
            <a:ext cx="108321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프로젝트명</a:t>
            </a:r>
            <a:r>
              <a:rPr lang="en-US" altLang="ko-KR" dirty="0"/>
              <a:t>: </a:t>
            </a:r>
            <a:r>
              <a:rPr lang="ko-KR" altLang="en-US" dirty="0"/>
              <a:t>블루투스</a:t>
            </a:r>
            <a:r>
              <a:rPr lang="en-US" altLang="ko-KR" dirty="0"/>
              <a:t>(Bluetooth)</a:t>
            </a:r>
            <a:r>
              <a:rPr lang="ko-KR" altLang="en-US" dirty="0"/>
              <a:t>를 활용한 자동 </a:t>
            </a:r>
            <a:r>
              <a:rPr lang="ko-KR" altLang="en-US" dirty="0" err="1"/>
              <a:t>스크린락</a:t>
            </a:r>
            <a:r>
              <a:rPr lang="ko-KR" altLang="en-US" dirty="0"/>
              <a:t> 보안 </a:t>
            </a:r>
            <a:r>
              <a:rPr lang="en-US" altLang="ko-KR" dirty="0"/>
              <a:t>S/W </a:t>
            </a:r>
            <a:r>
              <a:rPr lang="ko-KR" altLang="en-US" dirty="0"/>
              <a:t>개발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주요 </a:t>
            </a:r>
            <a:r>
              <a:rPr lang="ko-KR" altLang="en-US" dirty="0" err="1"/>
              <a:t>모듈별</a:t>
            </a:r>
            <a:r>
              <a:rPr lang="ko-KR" altLang="en-US" dirty="0"/>
              <a:t> 기능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066515"/>
              </p:ext>
            </p:extLst>
          </p:nvPr>
        </p:nvGraphicFramePr>
        <p:xfrm>
          <a:off x="1040602" y="2410364"/>
          <a:ext cx="9982998" cy="1987300"/>
        </p:xfrm>
        <a:graphic>
          <a:graphicData uri="http://schemas.openxmlformats.org/drawingml/2006/table">
            <a:tbl>
              <a:tblPr/>
              <a:tblGrid>
                <a:gridCol w="1865158">
                  <a:extLst>
                    <a:ext uri="{9D8B030D-6E8A-4147-A177-3AD203B41FA5}">
                      <a16:colId xmlns:a16="http://schemas.microsoft.com/office/drawing/2014/main" val="840816208"/>
                    </a:ext>
                  </a:extLst>
                </a:gridCol>
                <a:gridCol w="6075680">
                  <a:extLst>
                    <a:ext uri="{9D8B030D-6E8A-4147-A177-3AD203B41FA5}">
                      <a16:colId xmlns:a16="http://schemas.microsoft.com/office/drawing/2014/main" val="376440807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1323508594"/>
                    </a:ext>
                  </a:extLst>
                </a:gridCol>
              </a:tblGrid>
              <a:tr h="49682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블루투스 통신 기능</a:t>
                      </a: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BE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블루투스가 탑재된 스마트폰 및 </a:t>
                      </a:r>
                      <a:r>
                        <a:rPr lang="ko-KR" altLang="en-US" sz="1300" b="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노트북간의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근거리 무선통신 기능 </a:t>
                      </a:r>
                    </a:p>
                  </a:txBody>
                  <a:tcPr marL="64770" marR="64770" marT="71882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en-US" sz="13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71882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238346"/>
                  </a:ext>
                </a:extLst>
              </a:tr>
              <a:tr h="49682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모니터링 기능</a:t>
                      </a:r>
                    </a:p>
                  </a:txBody>
                  <a:tcPr marL="64770" marR="64770" marT="71882" marB="17907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BE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시스템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디바이스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간의 연결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(connection) 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모니터링 기능</a:t>
                      </a:r>
                    </a:p>
                  </a:txBody>
                  <a:tcPr marL="64770" marR="64770" marT="71882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en-US" sz="13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71882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52409"/>
                  </a:ext>
                </a:extLst>
              </a:tr>
              <a:tr h="49682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보안 설정 기능 </a:t>
                      </a:r>
                    </a:p>
                  </a:txBody>
                  <a:tcPr marL="64770" marR="64770" marT="71882" marB="17907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BE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시스템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디바이스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보안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(lock, screen saver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설정 기능</a:t>
                      </a:r>
                    </a:p>
                  </a:txBody>
                  <a:tcPr marL="64770" marR="64770" marT="71882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en-US" sz="13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71882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330945"/>
                  </a:ext>
                </a:extLst>
              </a:tr>
              <a:tr h="49682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통합 응용 프로그램</a:t>
                      </a:r>
                    </a:p>
                  </a:txBody>
                  <a:tcPr marL="64770" marR="64770" marT="71882" marB="17907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BE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통신 및 보완설정 기능의 모듈이 포함된 응용 프로그램</a:t>
                      </a:r>
                    </a:p>
                  </a:txBody>
                  <a:tcPr marL="64770" marR="64770" marT="71882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en-US" sz="13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71882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5496568"/>
                  </a:ext>
                </a:extLst>
              </a:tr>
            </a:tbl>
          </a:graphicData>
        </a:graphic>
      </p:graphicFrame>
      <p:pic>
        <p:nvPicPr>
          <p:cNvPr id="1028" name="Picture 4" descr="bluebird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233" y="4977112"/>
            <a:ext cx="1981035" cy="153123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관련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232" y="4977112"/>
            <a:ext cx="1495989" cy="153123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관련 이미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197" y="4977112"/>
            <a:ext cx="2041646" cy="153123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4045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11500" y="1077068"/>
            <a:ext cx="6772588" cy="503422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/>
              <a:t>Notebook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8732019" y="1467053"/>
            <a:ext cx="2249583" cy="23412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/>
              <a:t>Phone</a:t>
            </a:r>
            <a:endParaRPr lang="ko-KR" altLang="en-US" b="1" dirty="0"/>
          </a:p>
        </p:txBody>
      </p:sp>
      <p:sp>
        <p:nvSpPr>
          <p:cNvPr id="6" name="사각형: 둥근 모서리 5"/>
          <p:cNvSpPr/>
          <p:nvPr/>
        </p:nvSpPr>
        <p:spPr>
          <a:xfrm>
            <a:off x="1884064" y="5350077"/>
            <a:ext cx="3449101" cy="48232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BT</a:t>
            </a:r>
            <a:endParaRPr lang="ko-KR" altLang="en-US" b="1" dirty="0"/>
          </a:p>
        </p:txBody>
      </p:sp>
      <p:sp>
        <p:nvSpPr>
          <p:cNvPr id="7" name="사각형: 둥근 모서리 6"/>
          <p:cNvSpPr/>
          <p:nvPr/>
        </p:nvSpPr>
        <p:spPr>
          <a:xfrm>
            <a:off x="9131450" y="3235564"/>
            <a:ext cx="1547444" cy="42203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BT</a:t>
            </a:r>
            <a:endParaRPr lang="ko-KR" altLang="en-US" b="1" dirty="0"/>
          </a:p>
        </p:txBody>
      </p:sp>
      <p:cxnSp>
        <p:nvCxnSpPr>
          <p:cNvPr id="9" name="연결선: 꺾임 8"/>
          <p:cNvCxnSpPr>
            <a:stCxn id="6" idx="2"/>
            <a:endCxn id="7" idx="2"/>
          </p:cNvCxnSpPr>
          <p:nvPr/>
        </p:nvCxnSpPr>
        <p:spPr>
          <a:xfrm rot="5400000" flipH="1" flipV="1">
            <a:off x="5669491" y="1596717"/>
            <a:ext cx="2174804" cy="6296557"/>
          </a:xfrm>
          <a:prstGeom prst="bentConnector3">
            <a:avLst>
              <a:gd name="adj1" fmla="val -21138"/>
            </a:avLst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86399" y="6380032"/>
            <a:ext cx="3416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1. Bluetooth </a:t>
            </a:r>
            <a:r>
              <a:rPr lang="ko-KR" altLang="en-US" sz="1200" b="1" dirty="0"/>
              <a:t>연결 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근거리 무선통신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sp>
        <p:nvSpPr>
          <p:cNvPr id="17" name="직사각형 16"/>
          <p:cNvSpPr/>
          <p:nvPr/>
        </p:nvSpPr>
        <p:spPr>
          <a:xfrm>
            <a:off x="4587074" y="3004454"/>
            <a:ext cx="1492183" cy="13665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BT </a:t>
            </a:r>
            <a:br>
              <a:rPr lang="en-US" altLang="ko-KR" sz="1600" dirty="0"/>
            </a:br>
            <a:r>
              <a:rPr lang="en-US" altLang="ko-KR" sz="1600" dirty="0"/>
              <a:t>Comm. Manager</a:t>
            </a:r>
            <a:endParaRPr lang="ko-KR" altLang="en-US" sz="1600" dirty="0"/>
          </a:p>
        </p:txBody>
      </p:sp>
      <p:sp>
        <p:nvSpPr>
          <p:cNvPr id="18" name="직사각형 17"/>
          <p:cNvSpPr/>
          <p:nvPr/>
        </p:nvSpPr>
        <p:spPr>
          <a:xfrm>
            <a:off x="1235945" y="2974314"/>
            <a:ext cx="1296239" cy="136657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Security Control Manager</a:t>
            </a:r>
            <a:endParaRPr lang="ko-KR" altLang="en-US" sz="1600" dirty="0"/>
          </a:p>
        </p:txBody>
      </p:sp>
      <p:cxnSp>
        <p:nvCxnSpPr>
          <p:cNvPr id="20" name="연결선: 꺾임 19"/>
          <p:cNvCxnSpPr>
            <a:stCxn id="17" idx="2"/>
            <a:endCxn id="6" idx="0"/>
          </p:cNvCxnSpPr>
          <p:nvPr/>
        </p:nvCxnSpPr>
        <p:spPr>
          <a:xfrm rot="5400000">
            <a:off x="3981367" y="3998278"/>
            <a:ext cx="979048" cy="1724551"/>
          </a:xfrm>
          <a:prstGeom prst="bentConnector3">
            <a:avLst>
              <a:gd name="adj1" fmla="val 73606"/>
            </a:avLst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803680" y="1637882"/>
            <a:ext cx="3456632" cy="73352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GUI Application</a:t>
            </a:r>
            <a:endParaRPr lang="ko-KR" altLang="en-US" sz="1600" dirty="0"/>
          </a:p>
        </p:txBody>
      </p:sp>
      <p:cxnSp>
        <p:nvCxnSpPr>
          <p:cNvPr id="37" name="연결선: 꺾임 36"/>
          <p:cNvCxnSpPr>
            <a:stCxn id="21" idx="2"/>
            <a:endCxn id="17" idx="0"/>
          </p:cNvCxnSpPr>
          <p:nvPr/>
        </p:nvCxnSpPr>
        <p:spPr>
          <a:xfrm rot="16200000" flipH="1">
            <a:off x="4116059" y="1787346"/>
            <a:ext cx="633045" cy="1801170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연결선: 꺾임 38"/>
          <p:cNvCxnSpPr>
            <a:stCxn id="21" idx="2"/>
            <a:endCxn id="18" idx="0"/>
          </p:cNvCxnSpPr>
          <p:nvPr/>
        </p:nvCxnSpPr>
        <p:spPr>
          <a:xfrm rot="5400000">
            <a:off x="2406579" y="1848896"/>
            <a:ext cx="602905" cy="1647931"/>
          </a:xfrm>
          <a:prstGeom prst="bentConnector3">
            <a:avLst>
              <a:gd name="adj1" fmla="val 53333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622998" y="633045"/>
            <a:ext cx="108321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22998" y="190918"/>
            <a:ext cx="4682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시스템 구성도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778370" y="2974313"/>
            <a:ext cx="1507254" cy="13665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Connection</a:t>
            </a:r>
            <a:br>
              <a:rPr lang="en-US" altLang="ko-KR" sz="1600" dirty="0"/>
            </a:br>
            <a:r>
              <a:rPr lang="en-US" altLang="ko-KR" sz="1600" dirty="0"/>
              <a:t>Monitoring</a:t>
            </a:r>
            <a:br>
              <a:rPr lang="en-US" altLang="ko-KR" sz="1600" dirty="0"/>
            </a:br>
            <a:r>
              <a:rPr lang="en-US" altLang="ko-KR" sz="1600" dirty="0"/>
              <a:t>Manager</a:t>
            </a:r>
            <a:endParaRPr lang="ko-KR" alt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5379637" y="4506005"/>
            <a:ext cx="2196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2. BT </a:t>
            </a:r>
            <a:r>
              <a:rPr lang="ko-KR" altLang="en-US" sz="1200" b="1" dirty="0"/>
              <a:t>통신</a:t>
            </a:r>
            <a:r>
              <a:rPr lang="en-US" altLang="ko-KR" sz="1200" b="1" dirty="0"/>
              <a:t> (SDK/API)</a:t>
            </a:r>
            <a:endParaRPr lang="ko-KR" altLang="en-US" sz="1200" b="1" dirty="0"/>
          </a:p>
        </p:txBody>
      </p:sp>
      <p:cxnSp>
        <p:nvCxnSpPr>
          <p:cNvPr id="40" name="연결선: 꺾임 39"/>
          <p:cNvCxnSpPr>
            <a:endCxn id="22" idx="2"/>
          </p:cNvCxnSpPr>
          <p:nvPr/>
        </p:nvCxnSpPr>
        <p:spPr>
          <a:xfrm rot="10800000" flipV="1">
            <a:off x="3531997" y="3742348"/>
            <a:ext cx="1026188" cy="598539"/>
          </a:xfrm>
          <a:prstGeom prst="bentConnector4">
            <a:avLst>
              <a:gd name="adj1" fmla="val 13280"/>
              <a:gd name="adj2" fmla="val 138193"/>
            </a:avLst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865036" y="4626764"/>
            <a:ext cx="1978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3. BT </a:t>
            </a:r>
            <a:r>
              <a:rPr lang="ko-KR" altLang="en-US" sz="1200" b="1" dirty="0"/>
              <a:t>연결 모니터링</a:t>
            </a:r>
          </a:p>
        </p:txBody>
      </p:sp>
      <p:cxnSp>
        <p:nvCxnSpPr>
          <p:cNvPr id="45" name="연결선: 꺾임 44"/>
          <p:cNvCxnSpPr>
            <a:stCxn id="22" idx="0"/>
            <a:endCxn id="21" idx="3"/>
          </p:cNvCxnSpPr>
          <p:nvPr/>
        </p:nvCxnSpPr>
        <p:spPr>
          <a:xfrm rot="5400000" flipH="1" flipV="1">
            <a:off x="3911321" y="1625323"/>
            <a:ext cx="969667" cy="1728315"/>
          </a:xfrm>
          <a:prstGeom prst="bentConnector4">
            <a:avLst>
              <a:gd name="adj1" fmla="val 12435"/>
              <a:gd name="adj2" fmla="val 113227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76328" y="2402510"/>
            <a:ext cx="113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5. Screen</a:t>
            </a:r>
            <a:br>
              <a:rPr lang="en-US" altLang="ko-KR" sz="1200" b="1" dirty="0"/>
            </a:br>
            <a:r>
              <a:rPr lang="en-US" altLang="ko-KR" sz="1200" b="1" dirty="0"/>
              <a:t>    Lock</a:t>
            </a:r>
            <a:endParaRPr lang="ko-KR" altLang="en-US" sz="1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5516543" y="2285324"/>
            <a:ext cx="1567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4. Notification</a:t>
            </a:r>
            <a:endParaRPr lang="ko-KR" altLang="en-US" sz="1200" b="1" dirty="0"/>
          </a:p>
        </p:txBody>
      </p:sp>
      <p:cxnSp>
        <p:nvCxnSpPr>
          <p:cNvPr id="58" name="연결선: 꺾임 57"/>
          <p:cNvCxnSpPr>
            <a:stCxn id="21" idx="1"/>
            <a:endCxn id="18" idx="1"/>
          </p:cNvCxnSpPr>
          <p:nvPr/>
        </p:nvCxnSpPr>
        <p:spPr>
          <a:xfrm rot="10800000" flipV="1">
            <a:off x="1235946" y="2004645"/>
            <a:ext cx="567735" cy="1652955"/>
          </a:xfrm>
          <a:prstGeom prst="bentConnector3">
            <a:avLst>
              <a:gd name="adj1" fmla="val 129645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806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연결선 49"/>
          <p:cNvCxnSpPr/>
          <p:nvPr/>
        </p:nvCxnSpPr>
        <p:spPr>
          <a:xfrm>
            <a:off x="622998" y="633045"/>
            <a:ext cx="108321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22998" y="190918"/>
            <a:ext cx="4682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구성요소 설명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818981"/>
              </p:ext>
            </p:extLst>
          </p:nvPr>
        </p:nvGraphicFramePr>
        <p:xfrm>
          <a:off x="622999" y="1130198"/>
          <a:ext cx="10832122" cy="5230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041">
                  <a:extLst>
                    <a:ext uri="{9D8B030D-6E8A-4147-A177-3AD203B41FA5}">
                      <a16:colId xmlns:a16="http://schemas.microsoft.com/office/drawing/2014/main" val="3219955826"/>
                    </a:ext>
                  </a:extLst>
                </a:gridCol>
                <a:gridCol w="5850393">
                  <a:extLst>
                    <a:ext uri="{9D8B030D-6E8A-4147-A177-3AD203B41FA5}">
                      <a16:colId xmlns:a16="http://schemas.microsoft.com/office/drawing/2014/main" val="1996719757"/>
                    </a:ext>
                  </a:extLst>
                </a:gridCol>
                <a:gridCol w="3125688">
                  <a:extLst>
                    <a:ext uri="{9D8B030D-6E8A-4147-A177-3AD203B41FA5}">
                      <a16:colId xmlns:a16="http://schemas.microsoft.com/office/drawing/2014/main" val="769604678"/>
                    </a:ext>
                  </a:extLst>
                </a:gridCol>
              </a:tblGrid>
              <a:tr h="3017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고려사항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0661357"/>
                  </a:ext>
                </a:extLst>
              </a:tr>
              <a:tr h="1235481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GUI Application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Security</a:t>
                      </a:r>
                      <a:r>
                        <a:rPr lang="en-US" altLang="ko-KR" sz="1200" baseline="0" dirty="0"/>
                        <a:t> control agent</a:t>
                      </a:r>
                      <a:r>
                        <a:rPr lang="ko-KR" altLang="en-US" sz="1200" dirty="0"/>
                        <a:t>모듈과 </a:t>
                      </a:r>
                      <a:r>
                        <a:rPr lang="en-US" altLang="ko-KR" sz="1200" dirty="0"/>
                        <a:t>BT</a:t>
                      </a:r>
                      <a:r>
                        <a:rPr lang="en-US" altLang="ko-KR" sz="1200" baseline="0" dirty="0"/>
                        <a:t> communication manager</a:t>
                      </a:r>
                      <a:r>
                        <a:rPr lang="ko-KR" altLang="en-US" sz="1200" baseline="0" dirty="0"/>
                        <a:t>모듈과 연동하여</a:t>
                      </a:r>
                      <a:r>
                        <a:rPr lang="en-US" altLang="ko-KR" sz="1200" baseline="0" dirty="0"/>
                        <a:t>, </a:t>
                      </a:r>
                      <a:r>
                        <a:rPr lang="ko-KR" altLang="en-US" sz="1200" baseline="0" dirty="0"/>
                        <a:t>사용자 인터페이스 지원 </a:t>
                      </a:r>
                      <a:r>
                        <a:rPr lang="en-US" altLang="ko-KR" sz="1200" baseline="0" dirty="0"/>
                        <a:t>Application</a:t>
                      </a:r>
                      <a:br>
                        <a:rPr lang="en-US" altLang="ko-KR" sz="1200" baseline="0" dirty="0"/>
                      </a:br>
                      <a:r>
                        <a:rPr lang="en-US" altLang="ko-KR" sz="1200" baseline="0" dirty="0"/>
                        <a:t>- </a:t>
                      </a:r>
                      <a:r>
                        <a:rPr lang="ko-KR" altLang="en-US" sz="1200" baseline="0" dirty="0"/>
                        <a:t>시스템 서비스와 유사하게 부팅 후 실행 필요</a:t>
                      </a:r>
                      <a:endParaRPr lang="en-US" altLang="ko-KR" sz="1200" baseline="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aseline="0" dirty="0"/>
                        <a:t>Smartphone</a:t>
                      </a:r>
                      <a:r>
                        <a:rPr lang="ko-KR" altLang="en-US" sz="1200" baseline="0" dirty="0"/>
                        <a:t>용 </a:t>
                      </a:r>
                      <a:r>
                        <a:rPr lang="en-US" altLang="ko-KR" sz="1200" baseline="0" dirty="0"/>
                        <a:t>app</a:t>
                      </a:r>
                      <a:r>
                        <a:rPr lang="ko-KR" altLang="en-US" sz="1200" baseline="0" dirty="0"/>
                        <a:t>의 개발 필요성 검토</a:t>
                      </a:r>
                      <a:endParaRPr lang="en-US" altLang="ko-KR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/>
                        <a:t>환경설정 지원</a:t>
                      </a:r>
                      <a:endParaRPr lang="en-US" altLang="ko-KR" sz="1200" baseline="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aseline="0" dirty="0"/>
                        <a:t>Taskbar</a:t>
                      </a:r>
                      <a:r>
                        <a:rPr lang="ko-KR" altLang="en-US" sz="1200" baseline="0" dirty="0"/>
                        <a:t>에서 제어 지원</a:t>
                      </a:r>
                      <a:endParaRPr lang="en-US" altLang="ko-KR" sz="1200" baseline="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/>
                        <a:t>설치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프로그램 생성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0681950"/>
                  </a:ext>
                </a:extLst>
              </a:tr>
              <a:tr h="105221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Security</a:t>
                      </a:r>
                      <a:r>
                        <a:rPr lang="en-US" altLang="ko-KR" sz="1200" baseline="0" dirty="0"/>
                        <a:t> control manager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설정된 조건</a:t>
                      </a:r>
                      <a:r>
                        <a:rPr lang="en-US" altLang="ko-KR" sz="1200" dirty="0"/>
                        <a:t>(BT </a:t>
                      </a:r>
                      <a:r>
                        <a:rPr lang="ko-KR" altLang="en-US" sz="1200" dirty="0"/>
                        <a:t>연결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끊김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에 따라서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시스템</a:t>
                      </a:r>
                      <a:r>
                        <a:rPr lang="en-US" altLang="ko-KR" sz="1200" dirty="0"/>
                        <a:t>(notebook)</a:t>
                      </a:r>
                      <a:r>
                        <a:rPr lang="ko-KR" altLang="en-US" sz="1200" dirty="0"/>
                        <a:t>의 </a:t>
                      </a:r>
                      <a:r>
                        <a:rPr lang="en-US" altLang="ko-KR" sz="1200" dirty="0"/>
                        <a:t>screen lock </a:t>
                      </a:r>
                      <a:r>
                        <a:rPr lang="ko-KR" altLang="en-US" sz="1200" dirty="0"/>
                        <a:t>설정을 지정 또는 해제</a:t>
                      </a:r>
                      <a:endParaRPr lang="en-US" altLang="ko-KR" sz="12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그 외에 좀 더 보안성을 향상 시킬 수 있는 방법은 무엇이 있을까요</a:t>
                      </a:r>
                      <a:r>
                        <a:rPr lang="en-US" altLang="ko-KR" sz="1200" dirty="0"/>
                        <a:t>?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Screen</a:t>
                      </a:r>
                      <a:r>
                        <a:rPr lang="en-US" altLang="ko-KR" sz="1200" baseline="0" dirty="0"/>
                        <a:t> lock / unlock </a:t>
                      </a:r>
                      <a:r>
                        <a:rPr lang="ko-KR" altLang="en-US" sz="1200" baseline="0" dirty="0"/>
                        <a:t>과정에서 편리함과 보안성을 만족 시킬 수 있는 방안을 고민 필요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8050498"/>
                  </a:ext>
                </a:extLst>
              </a:tr>
              <a:tr h="115781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BT communication manager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- Bluetooth </a:t>
                      </a:r>
                      <a:r>
                        <a:rPr lang="ko-KR" altLang="en-US" sz="1200" dirty="0"/>
                        <a:t>통신기능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휴대폰의 </a:t>
                      </a:r>
                      <a:r>
                        <a:rPr lang="en-US" altLang="ko-KR" sz="1200" dirty="0"/>
                        <a:t>BT</a:t>
                      </a:r>
                      <a:r>
                        <a:rPr lang="ko-KR" altLang="en-US" sz="1200" dirty="0"/>
                        <a:t>와 연결</a:t>
                      </a:r>
                      <a:r>
                        <a:rPr lang="en-US" altLang="ko-KR" sz="1200" dirty="0"/>
                        <a:t>(pairing,</a:t>
                      </a:r>
                      <a:r>
                        <a:rPr lang="en-US" altLang="ko-KR" sz="1200" baseline="0" dirty="0"/>
                        <a:t> connection, disconnection) </a:t>
                      </a:r>
                      <a:r>
                        <a:rPr lang="ko-KR" altLang="en-US" sz="1200" baseline="0" dirty="0"/>
                        <a:t>제어</a:t>
                      </a:r>
                      <a:endParaRPr lang="en-US" altLang="ko-KR" sz="1200" baseline="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BT</a:t>
                      </a:r>
                      <a:r>
                        <a:rPr lang="ko-KR" altLang="en-US" sz="1200" dirty="0"/>
                        <a:t>의 연결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제어 과정에서도 보안성을 향상 시킬 수 있는 방안을 고민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Windows</a:t>
                      </a:r>
                      <a:r>
                        <a:rPr lang="en-US" altLang="ko-KR" sz="1200" baseline="0" dirty="0"/>
                        <a:t> 10 SDK, Visual studio SDK(MFC)</a:t>
                      </a:r>
                      <a:r>
                        <a:rPr lang="ko-KR" altLang="en-US" sz="1200" baseline="0" dirty="0"/>
                        <a:t>에서 제공하는 </a:t>
                      </a:r>
                      <a:r>
                        <a:rPr lang="en-US" altLang="ko-KR" sz="1200" baseline="0" dirty="0"/>
                        <a:t>Bluetooth </a:t>
                      </a:r>
                      <a:r>
                        <a:rPr lang="ko-KR" altLang="en-US" sz="1200" baseline="0" dirty="0"/>
                        <a:t>관련 </a:t>
                      </a:r>
                      <a:r>
                        <a:rPr lang="en-US" altLang="ko-KR" sz="1200" baseline="0" dirty="0"/>
                        <a:t>API</a:t>
                      </a:r>
                      <a:r>
                        <a:rPr lang="ko-KR" altLang="en-US" sz="1200" baseline="0" dirty="0"/>
                        <a:t>를 조사 및 테스트 필요</a:t>
                      </a:r>
                      <a:endParaRPr lang="en-US" altLang="ko-KR" sz="1200" baseline="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/>
                        <a:t>호환성을 가질 수 있는지가 중요함</a:t>
                      </a:r>
                      <a:r>
                        <a:rPr lang="en-US" altLang="ko-KR" sz="1200" baseline="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2870662"/>
                  </a:ext>
                </a:extLst>
              </a:tr>
              <a:tr h="1483167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300" dirty="0"/>
                        <a:t>Connection</a:t>
                      </a:r>
                      <a:r>
                        <a:rPr lang="en-US" altLang="ko-KR" sz="1300" baseline="0" dirty="0"/>
                        <a:t> Monitoring Manager</a:t>
                      </a:r>
                      <a:br>
                        <a:rPr lang="en-US" altLang="ko-KR" sz="1300" baseline="0" dirty="0"/>
                      </a:br>
                      <a:r>
                        <a:rPr lang="en-US" altLang="ko-KR" sz="1300" baseline="0" dirty="0"/>
                        <a:t>- </a:t>
                      </a:r>
                      <a:r>
                        <a:rPr lang="ko-KR" altLang="en-US" sz="1300" baseline="0" dirty="0"/>
                        <a:t>모니터링 기능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300" dirty="0"/>
                        <a:t>연결된 휴대폰의 이동에 따라서</a:t>
                      </a:r>
                      <a:r>
                        <a:rPr lang="en-US" altLang="ko-KR" sz="1300" dirty="0"/>
                        <a:t>, BT </a:t>
                      </a:r>
                      <a:r>
                        <a:rPr lang="ko-KR" altLang="en-US" sz="1300" dirty="0"/>
                        <a:t>연결상태의 체크 및 </a:t>
                      </a:r>
                      <a:r>
                        <a:rPr lang="en-US" altLang="ko-KR" sz="1300" dirty="0"/>
                        <a:t>Application</a:t>
                      </a:r>
                      <a:r>
                        <a:rPr lang="ko-KR" altLang="en-US" sz="1300" dirty="0"/>
                        <a:t>으로 </a:t>
                      </a:r>
                      <a:r>
                        <a:rPr lang="en-US" altLang="ko-KR" sz="1300" dirty="0"/>
                        <a:t>notification</a:t>
                      </a:r>
                      <a:r>
                        <a:rPr lang="ko-KR" altLang="en-US" sz="1300" dirty="0"/>
                        <a:t>의 전달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13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300" baseline="0" dirty="0"/>
                        <a:t>Application</a:t>
                      </a:r>
                      <a:r>
                        <a:rPr lang="ko-KR" altLang="en-US" sz="1300" baseline="0" dirty="0"/>
                        <a:t>에서는 </a:t>
                      </a:r>
                      <a:r>
                        <a:rPr lang="en-US" altLang="ko-KR" sz="1300" baseline="0" dirty="0"/>
                        <a:t>notification</a:t>
                      </a:r>
                      <a:r>
                        <a:rPr lang="ko-KR" altLang="en-US" sz="1300" baseline="0" dirty="0"/>
                        <a:t>을 받으면</a:t>
                      </a:r>
                      <a:r>
                        <a:rPr lang="en-US" altLang="ko-KR" sz="1300" baseline="0" dirty="0"/>
                        <a:t>, Security control manage</a:t>
                      </a:r>
                      <a:r>
                        <a:rPr lang="ko-KR" altLang="en-US" sz="1300" baseline="0" dirty="0"/>
                        <a:t>를 통해서 </a:t>
                      </a:r>
                      <a:r>
                        <a:rPr lang="en-US" altLang="ko-KR" sz="1300" baseline="0" dirty="0"/>
                        <a:t>screen lock </a:t>
                      </a:r>
                      <a:r>
                        <a:rPr lang="ko-KR" altLang="en-US" sz="1300" baseline="0" dirty="0"/>
                        <a:t>기능을 호출하게 됨</a:t>
                      </a:r>
                      <a:r>
                        <a:rPr lang="en-US" altLang="ko-KR" sz="1300" baseline="0" dirty="0"/>
                        <a:t>.</a:t>
                      </a:r>
                      <a:r>
                        <a:rPr lang="ko-KR" altLang="en-US" sz="1300" baseline="0" dirty="0"/>
                        <a:t> </a:t>
                      </a:r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214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0568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연결선 49"/>
          <p:cNvCxnSpPr/>
          <p:nvPr/>
        </p:nvCxnSpPr>
        <p:spPr>
          <a:xfrm>
            <a:off x="622998" y="633045"/>
            <a:ext cx="108321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22998" y="190918"/>
            <a:ext cx="6702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개발 컨셉 확인을 위한 선행 조사 및 검토 </a:t>
            </a:r>
            <a:r>
              <a:rPr lang="en-US" altLang="ko-KR" b="1" dirty="0"/>
              <a:t>(POC)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22960" y="1016000"/>
            <a:ext cx="1048512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노트북의 </a:t>
            </a:r>
            <a:r>
              <a:rPr lang="en-US" altLang="ko-KR" dirty="0"/>
              <a:t>Bluetooth </a:t>
            </a:r>
            <a:r>
              <a:rPr lang="ko-KR" altLang="en-US" dirty="0"/>
              <a:t>모듈을 </a:t>
            </a:r>
            <a:r>
              <a:rPr lang="en-US" altLang="ko-KR" dirty="0"/>
              <a:t>API(SDK)</a:t>
            </a:r>
            <a:r>
              <a:rPr lang="ko-KR" altLang="en-US" dirty="0"/>
              <a:t>를 이용하여 제어하는 부분</a:t>
            </a:r>
            <a:br>
              <a:rPr lang="en-US" altLang="ko-KR" dirty="0"/>
            </a:br>
            <a:r>
              <a:rPr lang="en-US" altLang="ko-KR" sz="1600" dirty="0"/>
              <a:t>- Bluetooth stack</a:t>
            </a:r>
            <a:r>
              <a:rPr lang="ko-KR" altLang="en-US" sz="1600" dirty="0"/>
              <a:t>과 </a:t>
            </a:r>
            <a:r>
              <a:rPr lang="en-US" altLang="ko-KR" sz="1600" dirty="0"/>
              <a:t>SDK</a:t>
            </a:r>
            <a:r>
              <a:rPr lang="ko-KR" altLang="en-US" sz="1600" dirty="0"/>
              <a:t>의 </a:t>
            </a:r>
            <a:r>
              <a:rPr lang="en-US" altLang="ko-KR" sz="1600" dirty="0"/>
              <a:t>API</a:t>
            </a:r>
            <a:r>
              <a:rPr lang="ko-KR" altLang="en-US" sz="1600" dirty="0"/>
              <a:t>를 이용하여 통신 방안 조사</a:t>
            </a:r>
            <a:br>
              <a:rPr lang="en-US" altLang="ko-KR" sz="1600" dirty="0"/>
            </a:br>
            <a:r>
              <a:rPr lang="en-US" altLang="ko-KR" sz="1600" dirty="0"/>
              <a:t>- </a:t>
            </a:r>
            <a:r>
              <a:rPr lang="ko-KR" altLang="en-US" sz="1600" dirty="0"/>
              <a:t>연결된 디바이스의 정보를 </a:t>
            </a:r>
            <a:r>
              <a:rPr lang="en-US" altLang="ko-KR" sz="1600" dirty="0"/>
              <a:t>API</a:t>
            </a:r>
            <a:r>
              <a:rPr lang="ko-KR" altLang="en-US" sz="1600" dirty="0"/>
              <a:t>를 통해서 확인이 가능해야 함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- </a:t>
            </a:r>
            <a:r>
              <a:rPr lang="ko-KR" altLang="en-US" sz="1600" dirty="0"/>
              <a:t>이 정보를 기반으로</a:t>
            </a:r>
            <a:r>
              <a:rPr lang="en-US" altLang="ko-KR" sz="1600" dirty="0"/>
              <a:t>, Monitoring</a:t>
            </a:r>
            <a:r>
              <a:rPr lang="ko-KR" altLang="en-US" sz="1600" dirty="0"/>
              <a:t>의 수행 </a:t>
            </a:r>
            <a:r>
              <a:rPr lang="en-US" altLang="ko-KR" sz="1600" dirty="0"/>
              <a:t>(</a:t>
            </a:r>
            <a:r>
              <a:rPr lang="ko-KR" altLang="en-US" sz="1600" dirty="0"/>
              <a:t>연결 또는 끊김</a:t>
            </a:r>
            <a:r>
              <a:rPr lang="en-US" altLang="ko-KR" sz="1600" dirty="0"/>
              <a:t>)</a:t>
            </a:r>
            <a:br>
              <a:rPr lang="en-US" altLang="ko-KR" dirty="0"/>
            </a:b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Screen Lock / Unlock </a:t>
            </a:r>
            <a:r>
              <a:rPr lang="ko-KR" altLang="en-US" dirty="0"/>
              <a:t>기능</a:t>
            </a:r>
            <a:r>
              <a:rPr lang="en-US" altLang="ko-KR" dirty="0"/>
              <a:t> </a:t>
            </a:r>
            <a:r>
              <a:rPr lang="ko-KR" altLang="en-US" dirty="0"/>
              <a:t>구현 </a:t>
            </a:r>
            <a:r>
              <a:rPr lang="en-US" altLang="ko-KR" dirty="0"/>
              <a:t>(windows 7, 8, 10)</a:t>
            </a:r>
            <a:br>
              <a:rPr lang="en-US" altLang="ko-KR" dirty="0"/>
            </a:b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추가적인 보안성 향상을 위한 기능의 검토</a:t>
            </a:r>
            <a:r>
              <a:rPr lang="en-US" altLang="ko-KR" dirty="0"/>
              <a:t> </a:t>
            </a:r>
            <a:r>
              <a:rPr lang="ko-KR" altLang="en-US" dirty="0"/>
              <a:t>및 적용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1872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연결선 49"/>
          <p:cNvCxnSpPr/>
          <p:nvPr/>
        </p:nvCxnSpPr>
        <p:spPr>
          <a:xfrm>
            <a:off x="622998" y="633045"/>
            <a:ext cx="108321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22998" y="190918"/>
            <a:ext cx="4682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참조 사이트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" y="1016000"/>
            <a:ext cx="1048512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References</a:t>
            </a:r>
            <a:br>
              <a:rPr lang="en-US" altLang="ko-KR" dirty="0"/>
            </a:br>
            <a:r>
              <a:rPr lang="en-US" altLang="ko-KR" dirty="0"/>
              <a:t>- Using Bluetooth</a:t>
            </a:r>
            <a:br>
              <a:rPr lang="en-US" altLang="ko-KR" dirty="0"/>
            </a:br>
            <a:r>
              <a:rPr lang="en-US" altLang="ko-KR" dirty="0">
                <a:hlinkClick r:id="rId2"/>
              </a:rPr>
              <a:t>https://msdn.microsoft.com/ko-kr/library/windows/desktop/aa363058(v=vs.85).aspx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- Bluetooth connection sample</a:t>
            </a:r>
            <a:br>
              <a:rPr lang="en-US" altLang="ko-KR" dirty="0"/>
            </a:br>
            <a:r>
              <a:rPr lang="en-US" altLang="ko-KR" dirty="0">
                <a:hlinkClick r:id="rId3"/>
              </a:rPr>
              <a:t>https://code.msdn.microsoft.com/windowsdesktop/Bluetooth-Connection-e3263296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- The Microsoft SDK Classic sample</a:t>
            </a:r>
            <a:br>
              <a:rPr lang="en-US" altLang="ko-KR" dirty="0"/>
            </a:br>
            <a:r>
              <a:rPr lang="en-US" altLang="ko-KR" dirty="0">
                <a:hlinkClick r:id="rId4"/>
              </a:rPr>
              <a:t>http://www.winsocketdotnetworkprogramming.com/winsock2programming/winsock2advancedotherprotocol4q.html</a:t>
            </a:r>
            <a:r>
              <a:rPr lang="en-US" altLang="ko-KR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73377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312</Words>
  <Application>Microsoft Office PowerPoint</Application>
  <PresentationFormat>와이드스크린</PresentationFormat>
  <Paragraphs>54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송스티브</dc:creator>
  <cp:lastModifiedBy>춘광 송</cp:lastModifiedBy>
  <cp:revision>108</cp:revision>
  <dcterms:created xsi:type="dcterms:W3CDTF">2017-04-11T06:07:48Z</dcterms:created>
  <dcterms:modified xsi:type="dcterms:W3CDTF">2019-04-30T03:14:55Z</dcterms:modified>
</cp:coreProperties>
</file>