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03c18c4f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03c18c4f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03c18c4f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03c18c4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03c18c4f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03c18c4f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03c18c4f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03c18c4f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03c18c4f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03c18c4f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03c18c4f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03c18c4f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03c18c4f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03c18c4f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03c18c4f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03c18c4f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03c18c4f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03c18c4f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3c18c4f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3c18c4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3c18c4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3c18c4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3c18c4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3c18c4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3c18c4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3c18c4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3c18c4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3c18c4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03c18c4f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03c18c4f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3c18c4f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3c18c4f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3c18c4f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3c18c4f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모듈프로젝트 </a:t>
            </a:r>
            <a:endParaRPr b="1" sz="4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4100" y="3768725"/>
            <a:ext cx="85206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주제명  :  서울시 구별 아파트 매매가격과 교육기관의 상관관계 분석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교육명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:  클라우드 AI 융합 전문가 과정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팀번호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:  4조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팀원명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김태혁, 박상욱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2724150"/>
            <a:ext cx="21336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59300" y="324475"/>
            <a:ext cx="86631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ko" sz="2000"/>
              <a:t> 데이터 분석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  </a:t>
            </a:r>
            <a:r>
              <a:rPr b="1" lang="ko" sz="1700"/>
              <a:t>  서울시 아파트 평형별 매매가격과 서울시 구별 학원수, 학교수, 학생수와의 상관계수 그래프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32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4개의 평형별금액 그래프에서 학원수의 상관계수가 높았으므로 기본데이터 컬럼인 학원수, 학교수, 학생수 에서 </a:t>
            </a:r>
            <a:r>
              <a:rPr lang="ko" sz="1100">
                <a:solidFill>
                  <a:schemeClr val="dk1"/>
                </a:solidFill>
              </a:rPr>
              <a:t>서울시 아파트 매매가격과 </a:t>
            </a:r>
            <a:r>
              <a:rPr b="1" lang="ko" sz="1100">
                <a:solidFill>
                  <a:schemeClr val="dk1"/>
                </a:solidFill>
              </a:rPr>
              <a:t>가장 관계가 있는 데이터</a:t>
            </a:r>
            <a:r>
              <a:rPr lang="ko" sz="1100">
                <a:solidFill>
                  <a:schemeClr val="dk1"/>
                </a:solidFill>
              </a:rPr>
              <a:t>는 </a:t>
            </a:r>
            <a:r>
              <a:rPr b="1" lang="ko" sz="1100">
                <a:solidFill>
                  <a:schemeClr val="dk1"/>
                </a:solidFill>
              </a:rPr>
              <a:t>학원수</a:t>
            </a:r>
            <a:r>
              <a:rPr lang="ko" sz="1100">
                <a:solidFill>
                  <a:schemeClr val="dk1"/>
                </a:solidFill>
              </a:rPr>
              <a:t> 임을 알수있다.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4개 평형별금액 그래프에서 금액별로 학원수가 가장 높은 상관관계를 가졌으며 학교수는 가장 낮은 상관관계를 보이고 학생수는 대부분 학원수의 상관계수의 반절 정도이나 중형금액에서 0.6으로 </a:t>
            </a:r>
            <a:r>
              <a:rPr b="1" lang="ko" sz="1100">
                <a:solidFill>
                  <a:schemeClr val="dk1"/>
                </a:solidFill>
              </a:rPr>
              <a:t>학생수는 중형금액에서 가장 높은 상관관계</a:t>
            </a:r>
            <a:r>
              <a:rPr lang="ko" sz="1100">
                <a:solidFill>
                  <a:schemeClr val="dk1"/>
                </a:solidFill>
              </a:rPr>
              <a:t>를 가지고 있음을 볼수있다.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75" y="970475"/>
            <a:ext cx="27813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00" y="960950"/>
            <a:ext cx="28194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2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ko" sz="1700"/>
              <a:t>서울시 아파트 평형별 매매가격과 서울시 구별    학원수당 학생수, 학교수당 학생 수, 학교수당 학원수, 학생수기준 학원과학교 비중차이, 학생수당 학원수 와의 상관관계 그래프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875" y="892300"/>
            <a:ext cx="4207975" cy="39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4775" y="958000"/>
            <a:ext cx="4773600" cy="4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- 학원수당 학생수</a:t>
            </a:r>
            <a:r>
              <a:rPr lang="ko" sz="1100">
                <a:solidFill>
                  <a:schemeClr val="dk1"/>
                </a:solidFill>
              </a:rPr>
              <a:t>: 이 변수와 평수별 매매가격과의 관계는 모두 음의 상관계수가 나왔다. 이는 학원에 학생수가 많을수록 매매가격이 떨어졌음을 의미하고, 다시 말해 학원당 학생수가 적을수록 매매가격이 올라감을 알 수 있다. 또한 이변수와 중형매매가격과의 계수값이 가장 큰데, 이것은 다른 평수 매매가격에 비해 중형평수가 학원당 학생수의 영향을 가장 많이 받는다는 것을 의미.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- 학교수당 학생수</a:t>
            </a:r>
            <a:r>
              <a:rPr lang="ko" sz="1100">
                <a:solidFill>
                  <a:schemeClr val="dk1"/>
                </a:solidFill>
              </a:rPr>
              <a:t>: 이 변수와 평수별 매매가격과의 관계는 모두 양의 상관계수이다. 이는 학교당 학생수가 많을수록 매매가격이 올라감을 의미한다. 하지만 다른 변수들의 비해 상관계수 값이 작기 때문에 학교수와는 매매가격과 연관성이 떨어진다는 것을 의미.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- 학교수당 학원수</a:t>
            </a:r>
            <a:r>
              <a:rPr lang="ko" sz="1100">
                <a:solidFill>
                  <a:schemeClr val="dk1"/>
                </a:solidFill>
              </a:rPr>
              <a:t>: 이 변수와 평수별 매매가격과의 관계는 모두 양의 값이 나왔다. 이는 구별 학교수 대비 학원수가 많을수록 매매가격이 올라감을 의미한다. 중형금액과의 상관계수가 가장 높다.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- 학생수기준 학원과 학교 비중 차이</a:t>
            </a:r>
            <a:r>
              <a:rPr lang="ko" sz="1100">
                <a:solidFill>
                  <a:schemeClr val="dk1"/>
                </a:solidFill>
              </a:rPr>
              <a:t>: 이 변수와 평수별 매매가격과의 관계는 모두 음의 값이 나왔다. 이는 학원에 다니는 학생수 비중이 학교에 다니는 학생수 비중보다 작을수록 매매가격이 올라감을 의미.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- 학생수당 학원수: </a:t>
            </a:r>
            <a:r>
              <a:rPr lang="ko" sz="1100">
                <a:solidFill>
                  <a:schemeClr val="dk1"/>
                </a:solidFill>
              </a:rPr>
              <a:t>이 변수와 평수별 매매가격과의 관계는 모두 양의 값으로, 학생수당 학원수가 많을수록 평수별 매매가격이 올라감을 의미한다. 특이점으로는 이 변수가 다른 변수에 비해 평수별 매매가격과의 상관관계 값이 가장 높은것으로 보여진다. 그중에서도 중형가격과의 상관관계가 가장 높다.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53225" y="1785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ko" sz="1700"/>
              <a:t>매매 가격별 그룹당 학군개수와  집값과의 상관관계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6792"/>
              <a:buFont typeface="Arial"/>
              <a:buNone/>
            </a:pPr>
            <a:r>
              <a:t/>
            </a:r>
            <a:endParaRPr b="1" sz="588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ko" sz="1500"/>
              <a:t>1) </a:t>
            </a:r>
            <a:r>
              <a:rPr b="1" lang="ko" sz="1500"/>
              <a:t>그룹별 학원개수와 평균매매 가격과의 상관계수</a:t>
            </a:r>
            <a:endParaRPr sz="310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601" y="1036963"/>
            <a:ext cx="47758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62750" y="3624250"/>
            <a:ext cx="89007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1">
                <a:solidFill>
                  <a:schemeClr val="dk1"/>
                </a:solidFill>
              </a:rPr>
              <a:t>- 학원, 학교개수와 매매가격과의 상관관계를 더욱 신뢰도 있게 비교하기 위해 기존의 외부요인들로 인해 구의 가치 가격이 올라가 있는 문제를 해결해야  한다.</a:t>
            </a:r>
            <a:endParaRPr sz="20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1">
                <a:solidFill>
                  <a:schemeClr val="dk1"/>
                </a:solidFill>
              </a:rPr>
              <a:t> </a:t>
            </a:r>
            <a:endParaRPr sz="20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1">
                <a:solidFill>
                  <a:schemeClr val="dk1"/>
                </a:solidFill>
              </a:rPr>
              <a:t>- 때문에 서울시 구별로 평균 매매가격이 비슷한 구들로 3그룹으로 그룹화를 시켜(편향고려) 학군개수와 평균매매 가격과의 상관관계를 알아본다.</a:t>
            </a:r>
            <a:endParaRPr sz="20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871"/>
              <a:buFont typeface="Arial"/>
              <a:buNone/>
            </a:pPr>
            <a:r>
              <a:t/>
            </a:r>
            <a:endParaRPr sz="20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1">
                <a:solidFill>
                  <a:schemeClr val="dk1"/>
                </a:solidFill>
              </a:rPr>
              <a:t>- 모든 그룹이 학원개수가 많아 질 수록 평균 매매가격이 올라간 것을 볼 수 있다(상관계수값 양수)</a:t>
            </a:r>
            <a:endParaRPr sz="20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1">
                <a:solidFill>
                  <a:schemeClr val="dk1"/>
                </a:solidFill>
              </a:rPr>
              <a:t>- 평균매매가격이 높은 그룹이 낮은 그룹보다 학원개수와 매매가격관의 상관정도가 더 높음을 알 수 있다</a:t>
            </a:r>
            <a:r>
              <a:rPr lang="ko" sz="2041">
                <a:solidFill>
                  <a:schemeClr val="dk1"/>
                </a:solidFill>
              </a:rPr>
              <a:t>.</a:t>
            </a:r>
            <a:endParaRPr sz="20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25" y="292000"/>
            <a:ext cx="5492949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07525" y="3068300"/>
            <a:ext cx="82194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위의 그래프는 학원개수와 평균매매가격과의 관계를 Implot차트를 띄워 그룹별로 나타낸 것이다.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모두 양의 기울기를 갖음으로, 학원개수가 많을수록 평균 매매가격이 올라감을 알 수 있다. 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그룹별로 학원개수와 평균금액과의 상관계수값이 높게 측정됨으로, 기울기가 1에 가깝게 기울여 보여야 하지만 그래프의 - 오차범위 표시로 인해 상대적으로 기울기 정도가 낮아보여서 그룹별로 확연한 차이를 보기 힘들다.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오차범위가 넓게 나온 이유는 그룹별로 학원개수의 차이가 크고 샘플들이 적게 존재함으로 오차범위가 넓다(신뢰도가 떨어진다)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/>
              <a:t>2) 그룹별 학교개수와 평균매매 가격과의 상관계수</a:t>
            </a:r>
            <a:endParaRPr sz="310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3195275"/>
            <a:ext cx="8520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모든 그룹이 학교개수가 많아 질 수록 평균</a:t>
            </a:r>
            <a:r>
              <a:rPr lang="ko" sz="1100">
                <a:solidFill>
                  <a:schemeClr val="dk1"/>
                </a:solidFill>
              </a:rPr>
              <a:t> </a:t>
            </a:r>
            <a:r>
              <a:rPr lang="ko" sz="1100">
                <a:solidFill>
                  <a:schemeClr val="dk1"/>
                </a:solidFill>
              </a:rPr>
              <a:t>매매가격이 올라간 것을 볼 수 있다.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평균매매가격이 높은 그룹이 낮은 그룹보다 학교개수와 매매가격관의 상관정도가 더 높음을 알 수 있다.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특이점으로는, 그룹화를 하지 않은 서울시 전체 구별 학교 개수에 따른 평균 매매가격과의 상관관계값은 작게 나온 반면, 그룹화를 시켜 그룹에서의 학교개수와 집값 평균 매매금액과의 상관관계 값은 높게 측정 되었다.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650" y="1017725"/>
            <a:ext cx="5188699" cy="21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ko" sz="1500"/>
              <a:t>결론도출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ko" sz="1500"/>
              <a:t>결론 서울시 아파트 매매가격 평균과 교육기관의 상관관계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382275"/>
            <a:ext cx="36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ko" sz="1100">
                <a:solidFill>
                  <a:schemeClr val="dk1"/>
                </a:solidFill>
              </a:rPr>
              <a:t>서울시 아파트</a:t>
            </a:r>
            <a:r>
              <a:rPr lang="ko" sz="1100">
                <a:solidFill>
                  <a:schemeClr val="dk1"/>
                </a:solidFill>
              </a:rPr>
              <a:t> </a:t>
            </a:r>
            <a:r>
              <a:rPr b="1" lang="ko" sz="1100">
                <a:solidFill>
                  <a:schemeClr val="dk1"/>
                </a:solidFill>
              </a:rPr>
              <a:t>매매가격은 학교수와 상관관계가 거의 없음</a:t>
            </a:r>
            <a:r>
              <a:rPr lang="ko" sz="1100">
                <a:solidFill>
                  <a:schemeClr val="dk1"/>
                </a:solidFill>
              </a:rPr>
              <a:t>을 알 수 있으며, 학원과 서울시 아파트 매매가격은 stats.pearsonr 기준 0.699% 상관관계가 있음을 알수있다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서울시 평균 </a:t>
            </a:r>
            <a:r>
              <a:rPr b="1" lang="ko" sz="1100">
                <a:solidFill>
                  <a:schemeClr val="dk1"/>
                </a:solidFill>
              </a:rPr>
              <a:t>아파트 매매가격과 학원수가 상관관계</a:t>
            </a:r>
            <a:r>
              <a:rPr lang="ko" sz="1100">
                <a:solidFill>
                  <a:schemeClr val="dk1"/>
                </a:solidFill>
              </a:rPr>
              <a:t>가 있음을 알수있었으며,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아래의사진은 학원과 서울시 아파트 구별 매매가격과의 데이터 분포도로 학원 개수가 많아짐에 따라 서울시 아파트 매매가격도 높아짐을 알수있다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25" y="0"/>
            <a:ext cx="29908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813" y="2088450"/>
            <a:ext cx="3505475" cy="30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50000" y="20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  </a:t>
            </a:r>
            <a:r>
              <a:rPr b="1" lang="ko" sz="1500"/>
              <a:t>결론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ko" sz="1500"/>
              <a:t> 서울시 아파트 평형별,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ko" sz="1500"/>
              <a:t> 평균 금액과 학원의 상관관계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26898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평형별 금액과 </a:t>
            </a:r>
            <a:r>
              <a:rPr b="1" lang="ko" sz="1100">
                <a:solidFill>
                  <a:schemeClr val="dk1"/>
                </a:solidFill>
              </a:rPr>
              <a:t>평균금액 결과</a:t>
            </a:r>
            <a:r>
              <a:rPr lang="ko" sz="1100">
                <a:solidFill>
                  <a:schemeClr val="dk1"/>
                </a:solidFill>
              </a:rPr>
              <a:t> </a:t>
            </a:r>
            <a:r>
              <a:rPr b="1" lang="ko" sz="1100">
                <a:solidFill>
                  <a:schemeClr val="dk1"/>
                </a:solidFill>
              </a:rPr>
              <a:t>학생당_학원수가 가장 높은 상관계수</a:t>
            </a:r>
            <a:r>
              <a:rPr lang="ko" sz="1100">
                <a:solidFill>
                  <a:schemeClr val="dk1"/>
                </a:solidFill>
              </a:rPr>
              <a:t>를 보였으며,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평형별 가장 높은 상관계수는 중형금액별 학생당_학원수</a:t>
            </a:r>
            <a:r>
              <a:rPr lang="ko" sz="1100">
                <a:solidFill>
                  <a:schemeClr val="dk1"/>
                </a:solidFill>
              </a:rPr>
              <a:t> 이다.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800" y="0"/>
            <a:ext cx="2445825" cy="26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500" y="34225"/>
            <a:ext cx="2392425" cy="25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775" y="2571750"/>
            <a:ext cx="28098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25" y="2875800"/>
            <a:ext cx="27813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8163" y="2885325"/>
            <a:ext cx="28384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57475" y="2595250"/>
            <a:ext cx="2689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서울시 아파트 매매 평균 지도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372500" y="2629475"/>
            <a:ext cx="2689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학생당 학원수 지도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63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기대효과</a:t>
            </a:r>
            <a:endParaRPr b="1" sz="3800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244675" y="1838375"/>
            <a:ext cx="8520600" cy="23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전처리에 대한 학습효과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분석에 대한 학습효과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시각화에 대한 학습효과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3400" y="91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dk1"/>
                </a:solidFill>
              </a:rPr>
              <a:t>Q&amp;A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1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목  차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28850"/>
            <a:ext cx="85206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주제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200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기획의도 및 목표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200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데이터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200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데이터 전처리, 정제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200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데이터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200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결론 도출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22"/>
              <a:t>프로젝트 주제</a:t>
            </a:r>
            <a:endParaRPr b="1"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9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구별 아파트 매매가격과 교육기관의 상관관계 분석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22"/>
              <a:t>기획의도 및 목표</a:t>
            </a:r>
            <a:endParaRPr sz="3022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3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서울시 집값과 교육기관의 관계 분석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학원과 서울시 집값 데이터와의 관계 분석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학교와 서울시 집값 데이터와의 관계 분석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서울시 평형별 아파트 매매가격과 교육기관의 관계 분석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서울시 아파트 매매가격과 교육기관의 가장 상관관계가 깊은 관계 분석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44"/>
              <a:t>데이터</a:t>
            </a:r>
            <a:endParaRPr sz="3244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4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서울시 구별 2018 ~ 2020 아파트 매매 현황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서울시 구별 학교 데이터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서울시 구별 학원 데이터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서울시 구별 학급당 학생수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87225" y="23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ko" sz="1700"/>
              <a:t>기본데이터 정제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1.서울시 구별 학생수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2.학원개수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3.학교개수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4.아파트 평형별 금액</a:t>
            </a:r>
            <a:endParaRPr b="1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902887"/>
            <a:ext cx="3238125" cy="39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125" y="12238"/>
            <a:ext cx="26955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425" y="1152463"/>
            <a:ext cx="26955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5850" y="2571750"/>
            <a:ext cx="25241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8425" y="3453950"/>
            <a:ext cx="26955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6740363" y="445038"/>
            <a:ext cx="21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매매금액 평균</a:t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354800" y="1585263"/>
            <a:ext cx="21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학원개수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7032300" y="2828875"/>
            <a:ext cx="21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학교개수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5354800" y="4072488"/>
            <a:ext cx="21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학생수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768"/>
              <a:buFont typeface="Arial"/>
              <a:buNone/>
            </a:pPr>
            <a:r>
              <a:rPr b="1" lang="ko" sz="2255"/>
              <a:t>    서울시 구별 지도</a:t>
            </a:r>
            <a:endParaRPr sz="3355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768"/>
              <a:buFont typeface="Arial"/>
              <a:buNone/>
            </a:pPr>
            <a:r>
              <a:t/>
            </a:r>
            <a:endParaRPr b="1" sz="2255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5725" y="3410400"/>
            <a:ext cx="42459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서울시 구별 학생당 학원수 지도로 </a:t>
            </a:r>
            <a:r>
              <a:rPr b="1" lang="ko" sz="1100">
                <a:solidFill>
                  <a:schemeClr val="dk1"/>
                </a:solidFill>
              </a:rPr>
              <a:t>등교하는 지역이 학생에 비해 학원이 많은 지역</a:t>
            </a:r>
            <a:r>
              <a:rPr lang="ko" sz="1100">
                <a:solidFill>
                  <a:schemeClr val="dk1"/>
                </a:solidFill>
              </a:rPr>
              <a:t>을 의미한다.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1~5위 강남구, 서초구, 양천구, 마포구, 동작구 순이다.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400" y="1085100"/>
            <a:ext cx="28765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975" y="1085100"/>
            <a:ext cx="26955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582213" y="3410400"/>
            <a:ext cx="37671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서울시 구별 학교당 학생수로 </a:t>
            </a:r>
            <a:r>
              <a:rPr b="1" lang="ko" sz="1100">
                <a:solidFill>
                  <a:schemeClr val="dk1"/>
                </a:solidFill>
              </a:rPr>
              <a:t>학교수에 비해 학생이 많은 지역</a:t>
            </a:r>
            <a:r>
              <a:rPr lang="ko" sz="1100">
                <a:solidFill>
                  <a:schemeClr val="dk1"/>
                </a:solidFill>
              </a:rPr>
              <a:t>을 의미한다.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1~5위 양천구, 송파구, 서대문구, 강동구, 서초구 순이다.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768"/>
              <a:buFont typeface="Arial"/>
              <a:buNone/>
            </a:pPr>
            <a:r>
              <a:rPr b="1" lang="ko" sz="2255"/>
              <a:t>    서울시 구별 지도</a:t>
            </a:r>
            <a:endParaRPr sz="3355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944013"/>
            <a:ext cx="27813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470350" y="3380475"/>
            <a:ext cx="42033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서울시 구별 평균 아파트 매매 거래금액 </a:t>
            </a:r>
            <a:r>
              <a:rPr lang="ko" sz="1100">
                <a:solidFill>
                  <a:schemeClr val="dk1"/>
                </a:solidFill>
              </a:rPr>
              <a:t>지도이다.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1~5위 강남구, 서초구, 송파구, 용산구, 마포구 순이다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52338" y="411450"/>
            <a:ext cx="39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768"/>
              <a:buFont typeface="Arial"/>
              <a:buNone/>
            </a:pPr>
            <a:r>
              <a:rPr b="1" lang="ko" sz="2255"/>
              <a:t>    서울시 구별 학교수당 학원수</a:t>
            </a:r>
            <a:endParaRPr sz="3355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-155850" y="3789725"/>
            <a:ext cx="44340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035">
                <a:solidFill>
                  <a:schemeClr val="dk1"/>
                </a:solidFill>
              </a:rPr>
              <a:t>- 학교수당 학원수 값이 클수록 학교수당 학원수가 많다는 것이다.</a:t>
            </a:r>
            <a:endParaRPr sz="103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035">
                <a:solidFill>
                  <a:schemeClr val="dk1"/>
                </a:solidFill>
              </a:rPr>
              <a:t>- 즉, 지도에서 색이 진할수록 다른 구 대비 학교수당 학원수가 높다.</a:t>
            </a:r>
            <a:endParaRPr sz="103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035">
                <a:solidFill>
                  <a:schemeClr val="dk1"/>
                </a:solidFill>
              </a:rPr>
              <a:t>- 이 값이 클수록 매매가격이 높을 것이라 예상.</a:t>
            </a:r>
            <a:endParaRPr sz="1629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67" y="1416575"/>
            <a:ext cx="363912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4536875" y="417325"/>
            <a:ext cx="43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ko" sz="2000"/>
              <a:t>     서울시 구별 학생수기준 학원 비중과 학교 비중 차이</a:t>
            </a:r>
            <a:endParaRPr sz="20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213" y="1414463"/>
            <a:ext cx="363912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875550" y="3775525"/>
            <a:ext cx="5424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</a:t>
            </a:r>
            <a:r>
              <a:rPr lang="ko" sz="1000">
                <a:solidFill>
                  <a:schemeClr val="dk1"/>
                </a:solidFill>
              </a:rPr>
              <a:t>학생수기준 (학원 비중 - 학교 비중) 이 음수 값으로 나오는 구 는 학교에 다니는 학생수 비중이, 학원에 다니는 비중보다 크다는 것.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즉 학원에 다니는 학생수 비중이 낮다는것은 그 구에 학원이 많다고 해석.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지도에서 색이 옅을수록 학원에 다니는 학생수 비중이 낮은 것.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학원에 다니는 학생수 비중이 작은순으로 강남구,서초구,마포구.. 순이다.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이 순서대로 매매가격이 높을 것이라 예상.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