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323" r:id="rId2"/>
    <p:sldId id="301" r:id="rId3"/>
    <p:sldId id="321" r:id="rId4"/>
    <p:sldId id="308" r:id="rId5"/>
    <p:sldId id="322" r:id="rId6"/>
    <p:sldId id="259" r:id="rId7"/>
    <p:sldId id="284" r:id="rId8"/>
    <p:sldId id="286" r:id="rId9"/>
    <p:sldId id="288" r:id="rId10"/>
    <p:sldId id="314" r:id="rId11"/>
    <p:sldId id="257" r:id="rId12"/>
    <p:sldId id="325" r:id="rId13"/>
    <p:sldId id="315" r:id="rId14"/>
    <p:sldId id="326" r:id="rId15"/>
    <p:sldId id="327" r:id="rId16"/>
    <p:sldId id="328" r:id="rId17"/>
    <p:sldId id="329" r:id="rId18"/>
    <p:sldId id="318" r:id="rId19"/>
    <p:sldId id="275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IN" initials="M" lastIdx="1" clrIdx="0">
    <p:extLst>
      <p:ext uri="{19B8F6BF-5375-455C-9EA6-DF929625EA0E}">
        <p15:presenceInfo xmlns:p15="http://schemas.microsoft.com/office/powerpoint/2012/main" userId="MAI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6CC40"/>
    <a:srgbClr val="D8EFC1"/>
    <a:srgbClr val="71B32F"/>
    <a:srgbClr val="00421B"/>
    <a:srgbClr val="343434"/>
    <a:srgbClr val="DEE8DD"/>
    <a:srgbClr val="004416"/>
    <a:srgbClr val="4D4D4D"/>
    <a:srgbClr val="B5C856"/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31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전체</c:v>
                </c:pt>
              </c:strCache>
            </c:strRef>
          </c:tx>
          <c:spPr>
            <a:solidFill>
              <a:schemeClr val="accent5">
                <a:shade val="6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건강</c:v>
                </c:pt>
                <c:pt idx="1">
                  <c:v>자녀양육</c:v>
                </c:pt>
                <c:pt idx="2">
                  <c:v>노후</c:v>
                </c:pt>
                <c:pt idx="3">
                  <c:v>사업</c:v>
                </c:pt>
                <c:pt idx="4">
                  <c:v>가족관계</c:v>
                </c:pt>
                <c:pt idx="5">
                  <c:v>일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23</c:v>
                </c:pt>
                <c:pt idx="1">
                  <c:v>11</c:v>
                </c:pt>
                <c:pt idx="2">
                  <c:v>10</c:v>
                </c:pt>
                <c:pt idx="3">
                  <c:v>2</c:v>
                </c:pt>
                <c:pt idx="4">
                  <c:v>4</c:v>
                </c:pt>
                <c:pt idx="5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58C-41EC-A165-C4681111A44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남성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건강</c:v>
                </c:pt>
                <c:pt idx="1">
                  <c:v>자녀양육</c:v>
                </c:pt>
                <c:pt idx="2">
                  <c:v>노후</c:v>
                </c:pt>
                <c:pt idx="3">
                  <c:v>사업</c:v>
                </c:pt>
                <c:pt idx="4">
                  <c:v>가족관계</c:v>
                </c:pt>
                <c:pt idx="5">
                  <c:v>일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25</c:v>
                </c:pt>
                <c:pt idx="1">
                  <c:v>14</c:v>
                </c:pt>
                <c:pt idx="2">
                  <c:v>10</c:v>
                </c:pt>
                <c:pt idx="3">
                  <c:v>7</c:v>
                </c:pt>
                <c:pt idx="4">
                  <c:v>6</c:v>
                </c:pt>
                <c:pt idx="5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58C-41EC-A165-C4681111A44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열1</c:v>
                </c:pt>
              </c:strCache>
            </c:strRef>
          </c:tx>
          <c:spPr>
            <a:solidFill>
              <a:schemeClr val="accent5">
                <a:tint val="6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건강</c:v>
                </c:pt>
                <c:pt idx="1">
                  <c:v>자녀양육</c:v>
                </c:pt>
                <c:pt idx="2">
                  <c:v>노후</c:v>
                </c:pt>
                <c:pt idx="3">
                  <c:v>사업</c:v>
                </c:pt>
                <c:pt idx="4">
                  <c:v>가족관계</c:v>
                </c:pt>
                <c:pt idx="5">
                  <c:v>일</c:v>
                </c:pt>
              </c:strCache>
            </c:strRef>
          </c:cat>
          <c:val>
            <c:numRef>
              <c:f>Sheet1!$D$2:$D$7</c:f>
              <c:numCache>
                <c:formatCode>General</c:formatCode>
                <c:ptCount val="6"/>
              </c:numCache>
            </c:numRef>
          </c:val>
          <c:extLst>
            <c:ext xmlns:c16="http://schemas.microsoft.com/office/drawing/2014/chart" uri="{C3380CC4-5D6E-409C-BE32-E72D297353CC}">
              <c16:uniqueId val="{00000002-758C-41EC-A165-C4681111A44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37206272"/>
        <c:axId val="192783488"/>
      </c:barChart>
      <c:catAx>
        <c:axId val="13720627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Regular" panose="020B0600000101010101" pitchFamily="50" charset="-127"/>
                <a:ea typeface="+mn-ea"/>
                <a:cs typeface="+mn-cs"/>
              </a:defRPr>
            </a:pPr>
            <a:endParaRPr lang="ko-KR"/>
          </a:p>
        </c:txPr>
        <c:crossAx val="192783488"/>
        <c:crosses val="autoZero"/>
        <c:auto val="1"/>
        <c:lblAlgn val="ctr"/>
        <c:lblOffset val="100"/>
        <c:noMultiLvlLbl val="0"/>
      </c:catAx>
      <c:valAx>
        <c:axId val="19278348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solid"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" cap="flat" cmpd="sng" algn="ctr">
            <a:noFill/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372062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delete val="1"/>
      </c:legendEntry>
      <c:layout>
        <c:manualLayout>
          <c:xMode val="edge"/>
          <c:yMode val="edge"/>
          <c:x val="0.33464661207353441"/>
          <c:y val="0.87459277833541715"/>
          <c:w val="0.33070644646272801"/>
          <c:h val="9.409907098609580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나눔스퀘어라운드 Regular" panose="020B0600000101010101" pitchFamily="50" charset="-127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6350" cap="flat" cmpd="sng" algn="ctr">
      <a:noFill/>
      <a:prstDash val="solid"/>
      <a:miter lim="800000"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전체</c:v>
                </c:pt>
              </c:strCache>
            </c:strRef>
          </c:tx>
          <c:spPr>
            <a:solidFill>
              <a:schemeClr val="accent4">
                <a:shade val="6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건강</c:v>
                </c:pt>
                <c:pt idx="1">
                  <c:v>자녀양육</c:v>
                </c:pt>
                <c:pt idx="2">
                  <c:v>노후</c:v>
                </c:pt>
                <c:pt idx="3">
                  <c:v>주택</c:v>
                </c:pt>
                <c:pt idx="4">
                  <c:v>가족관계</c:v>
                </c:pt>
                <c:pt idx="5">
                  <c:v>일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23</c:v>
                </c:pt>
                <c:pt idx="1">
                  <c:v>11</c:v>
                </c:pt>
                <c:pt idx="2">
                  <c:v>10</c:v>
                </c:pt>
                <c:pt idx="3">
                  <c:v>1</c:v>
                </c:pt>
                <c:pt idx="4">
                  <c:v>4</c:v>
                </c:pt>
                <c:pt idx="5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640-40C1-9D9E-0F2F5659433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여성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건강</c:v>
                </c:pt>
                <c:pt idx="1">
                  <c:v>자녀양육</c:v>
                </c:pt>
                <c:pt idx="2">
                  <c:v>노후</c:v>
                </c:pt>
                <c:pt idx="3">
                  <c:v>주택</c:v>
                </c:pt>
                <c:pt idx="4">
                  <c:v>가족관계</c:v>
                </c:pt>
                <c:pt idx="5">
                  <c:v>일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29</c:v>
                </c:pt>
                <c:pt idx="1">
                  <c:v>24</c:v>
                </c:pt>
                <c:pt idx="2">
                  <c:v>10</c:v>
                </c:pt>
                <c:pt idx="3">
                  <c:v>3</c:v>
                </c:pt>
                <c:pt idx="4">
                  <c:v>7</c:v>
                </c:pt>
                <c:pt idx="5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640-40C1-9D9E-0F2F5659433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열1</c:v>
                </c:pt>
              </c:strCache>
            </c:strRef>
          </c:tx>
          <c:spPr>
            <a:solidFill>
              <a:schemeClr val="accent4">
                <a:tint val="6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건강</c:v>
                </c:pt>
                <c:pt idx="1">
                  <c:v>자녀양육</c:v>
                </c:pt>
                <c:pt idx="2">
                  <c:v>노후</c:v>
                </c:pt>
                <c:pt idx="3">
                  <c:v>주택</c:v>
                </c:pt>
                <c:pt idx="4">
                  <c:v>가족관계</c:v>
                </c:pt>
                <c:pt idx="5">
                  <c:v>일</c:v>
                </c:pt>
              </c:strCache>
            </c:strRef>
          </c:cat>
          <c:val>
            <c:numRef>
              <c:f>Sheet1!$D$2:$D$7</c:f>
              <c:numCache>
                <c:formatCode>General</c:formatCode>
                <c:ptCount val="6"/>
              </c:numCache>
            </c:numRef>
          </c:val>
          <c:extLst>
            <c:ext xmlns:c16="http://schemas.microsoft.com/office/drawing/2014/chart" uri="{C3380CC4-5D6E-409C-BE32-E72D297353CC}">
              <c16:uniqueId val="{00000002-5640-40C1-9D9E-0F2F5659433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37185792"/>
        <c:axId val="192840256"/>
      </c:barChart>
      <c:catAx>
        <c:axId val="13718579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Regular" panose="020B0600000101010101" pitchFamily="50" charset="-127"/>
                <a:ea typeface="+mn-ea"/>
                <a:cs typeface="+mn-cs"/>
              </a:defRPr>
            </a:pPr>
            <a:endParaRPr lang="ko-KR"/>
          </a:p>
        </c:txPr>
        <c:crossAx val="192840256"/>
        <c:crosses val="autoZero"/>
        <c:auto val="1"/>
        <c:lblAlgn val="ctr"/>
        <c:lblOffset val="100"/>
        <c:noMultiLvlLbl val="0"/>
      </c:catAx>
      <c:valAx>
        <c:axId val="19284025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solid"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" cap="flat" cmpd="sng" algn="ctr">
            <a:noFill/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371857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나눔스퀘어라운드 Regular" panose="020B0600000101010101" pitchFamily="50" charset="-127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6350" cap="flat" cmpd="sng" algn="ctr">
      <a:noFill/>
      <a:prstDash val="solid"/>
      <a:miter lim="800000"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8">
  <a:schemeClr val="accent5"/>
</cs:colorStyle>
</file>

<file path=ppt/charts/colors2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style1.xml><?xml version="1.0" encoding="utf-8"?>
<cs:chartStyle xmlns:cs="http://schemas.microsoft.com/office/drawing/2012/chartStyle" xmlns:a="http://schemas.openxmlformats.org/drawingml/2006/main" id="102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9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102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9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ADCAF2-700F-4367-B6F9-067EECC10F49}" type="datetimeFigureOut">
              <a:rPr lang="ko-KR" altLang="en-US" smtClean="0"/>
              <a:t>2021-02-05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E79E60-33EF-497C-A8F3-4F1AF6B98B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41158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3673E2-C7D1-4CDB-A1D5-7DEC48CA0E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6069032-D9D1-4827-90E5-ADE07CC55A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613AFB-1210-4B6D-AA58-EAB786608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9354C-BA97-4C03-B14E-17A7882E611D}" type="datetimeFigureOut">
              <a:rPr lang="ko-KR" altLang="en-US" smtClean="0"/>
              <a:t>2021-02-05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95FA56-32B6-4482-A915-684B4D5D6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F7EFB1-0575-48F4-811D-F75CFA8B1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69859-9102-48CB-8DE1-154B2C8829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0352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C71122-2FC1-4277-A33E-8BD75CA2E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732259F-CD03-4342-9427-EE7F1E8D4F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2A164D-A1D4-4307-9C11-1AF25DC22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9354C-BA97-4C03-B14E-17A7882E611D}" type="datetimeFigureOut">
              <a:rPr lang="ko-KR" altLang="en-US" smtClean="0"/>
              <a:t>2021-02-05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D6B618-C415-4926-BBD3-E6492BF3C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73F871-4C8A-4EEF-8BFB-B4BFDE3C6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69859-9102-48CB-8DE1-154B2C8829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3849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F71F0EA-5E65-4392-A188-5D479790F5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C729F0B-8CB2-4F4E-822D-8D02CF3DFA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6AF47D-9664-4CE8-BB22-76215CFE5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9354C-BA97-4C03-B14E-17A7882E611D}" type="datetimeFigureOut">
              <a:rPr lang="ko-KR" altLang="en-US" smtClean="0"/>
              <a:t>2021-02-05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5082BD-9F98-43D0-8697-E32A7351F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918B19-B57A-4E35-91E0-B7AAA8497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69859-9102-48CB-8DE1-154B2C8829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6911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E1F829-6075-4571-B1C6-47B259D30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93A845-622F-4199-8F7D-47331155B5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207FB7-D500-4F3A-A8E9-D19B6B6DB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9354C-BA97-4C03-B14E-17A7882E611D}" type="datetimeFigureOut">
              <a:rPr lang="ko-KR" altLang="en-US" smtClean="0"/>
              <a:t>2021-02-05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B27C2E-033F-4268-A9A2-04A5D0BB8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E4CB6C-D4DD-45F1-8989-395190471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69859-9102-48CB-8DE1-154B2C8829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2165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3FEEC1-5167-4CA6-BE71-8C58590D2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308C35F-B2DD-45EA-9EAD-106E882A7B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DC8D00-77BA-4A2E-A1A9-54F014054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9354C-BA97-4C03-B14E-17A7882E611D}" type="datetimeFigureOut">
              <a:rPr lang="ko-KR" altLang="en-US" smtClean="0"/>
              <a:t>2021-02-05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CA8FB7-666A-4739-A4C7-73BBF34DA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488469-8B0F-4E70-8EB5-73C3E89C6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69859-9102-48CB-8DE1-154B2C8829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8413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8BA5FE-ACC4-4017-BD74-363DC5C00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643448-ABA6-4205-BE42-69E8CC6350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C451ED6-E6D9-4DAC-947B-9734FF49B0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11DCA53-877F-40CB-B61B-9DD2ED1FB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9354C-BA97-4C03-B14E-17A7882E611D}" type="datetimeFigureOut">
              <a:rPr lang="ko-KR" altLang="en-US" smtClean="0"/>
              <a:t>2021-02-05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C0DFEC9-661A-4421-8328-9AD249627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D5F4382-9234-46DB-9D3C-BC9D1A246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69859-9102-48CB-8DE1-154B2C8829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902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9940D7-37DC-4449-BC3E-10C065C2A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DE163C2-9B2B-4E95-ABC5-427241E049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4DE0421-07FA-4261-82B2-20A06F24BC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1475025-CDEC-4FB0-863C-A83657806C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9DE6F5B-0B17-4930-8FCE-B27F752D00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F791E5A-0E72-4C97-B37C-3C5F9B8EF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9354C-BA97-4C03-B14E-17A7882E611D}" type="datetimeFigureOut">
              <a:rPr lang="ko-KR" altLang="en-US" smtClean="0"/>
              <a:t>2021-02-05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D62A69F-0D89-4865-A55C-A3E2F0A19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2B70B5A-3A21-46CE-BD2E-A35560CE7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69859-9102-48CB-8DE1-154B2C8829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7329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F9D455-68CC-41E6-A7E4-EC8ED3A58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DCAE3DE-CB15-44CE-8FDE-BBCDDA12B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9354C-BA97-4C03-B14E-17A7882E611D}" type="datetimeFigureOut">
              <a:rPr lang="ko-KR" altLang="en-US" smtClean="0"/>
              <a:t>2021-02-05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24D62ED-FBDF-4CC9-9B0E-94B32EE10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BE6D3C4-E19C-4401-B81F-B320B342D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69859-9102-48CB-8DE1-154B2C8829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1998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B92B20F-CD75-4F42-8064-AE91A9408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9354C-BA97-4C03-B14E-17A7882E611D}" type="datetimeFigureOut">
              <a:rPr lang="ko-KR" altLang="en-US" smtClean="0"/>
              <a:t>2021-02-05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66D88AC-291F-4F7A-8607-ABD8A4D05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F633FF3-4020-4312-8508-4C7709D0E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69859-9102-48CB-8DE1-154B2C8829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4027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E15294-AB1B-40E6-B4FE-6B965DEC3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046A6B-FB4D-4899-AFE0-D22007E0C7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B1BF4B3-CED1-48E8-91D9-A3A4DAC90E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B1AE43F-416E-4F10-A719-87A95B66E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9354C-BA97-4C03-B14E-17A7882E611D}" type="datetimeFigureOut">
              <a:rPr lang="ko-KR" altLang="en-US" smtClean="0"/>
              <a:t>2021-02-05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7BA8B60-C563-4C75-B392-98D843DE8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14EB5E2-D77B-4FD2-87FD-BF6C39EE0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69859-9102-48CB-8DE1-154B2C8829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0422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1B9EB3-40C0-4C11-BC81-429C937CA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2EC0BD0-85C8-4012-9463-E7154B0543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DC68D42-4B0C-463F-813E-C3CF7E6DA4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D267093-9579-44EC-8E51-95D72C112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9354C-BA97-4C03-B14E-17A7882E611D}" type="datetimeFigureOut">
              <a:rPr lang="ko-KR" altLang="en-US" smtClean="0"/>
              <a:t>2021-02-05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7536388-37BF-4E96-9213-2EA34613F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CFBAEF7-FA9C-41DA-8E88-3D13E03E7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69859-9102-48CB-8DE1-154B2C8829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2824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3919CA7-E046-4BBE-B876-28EDC08AD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E047F2E-8CB2-4190-8705-EB9D9634B3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276A5B-3B0C-4EBD-8304-B560FDC6D1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D9354C-BA97-4C03-B14E-17A7882E611D}" type="datetimeFigureOut">
              <a:rPr lang="ko-KR" altLang="en-US" smtClean="0"/>
              <a:t>2021-02-05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AF0CF4-DA1B-4009-BCAB-BAC2500D18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7A6BB6-B2D8-4DA5-B65C-CBA49C5C41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E69859-9102-48CB-8DE1-154B2C8829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8482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jpg"/><Relationship Id="rId4" Type="http://schemas.openxmlformats.org/officeDocument/2006/relationships/image" Target="../media/image20.jp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xd.adobe.com/view/9eabab96-01fc-4d64-be92-143150ce0e05-cbf8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jpeg"/><Relationship Id="rId4" Type="http://schemas.openxmlformats.org/officeDocument/2006/relationships/chart" Target="../charts/char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sv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타원 13">
            <a:extLst>
              <a:ext uri="{FF2B5EF4-FFF2-40B4-BE49-F238E27FC236}">
                <a16:creationId xmlns:a16="http://schemas.microsoft.com/office/drawing/2014/main" id="{74CEF1FC-2A6D-4318-A3ED-0A9F096CC746}"/>
              </a:ext>
            </a:extLst>
          </p:cNvPr>
          <p:cNvSpPr/>
          <p:nvPr/>
        </p:nvSpPr>
        <p:spPr>
          <a:xfrm>
            <a:off x="6488624" y="890583"/>
            <a:ext cx="2207455" cy="2207455"/>
          </a:xfrm>
          <a:prstGeom prst="ellipse">
            <a:avLst/>
          </a:prstGeom>
          <a:solidFill>
            <a:srgbClr val="D8EF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D8EFC1"/>
              </a:solidFill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CF41AD21-2005-4789-A117-8A2AC0C062A8}"/>
              </a:ext>
            </a:extLst>
          </p:cNvPr>
          <p:cNvSpPr/>
          <p:nvPr/>
        </p:nvSpPr>
        <p:spPr>
          <a:xfrm>
            <a:off x="2787281" y="2945547"/>
            <a:ext cx="3701343" cy="3701343"/>
          </a:xfrm>
          <a:prstGeom prst="ellipse">
            <a:avLst/>
          </a:prstGeom>
          <a:solidFill>
            <a:srgbClr val="86C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BC3171E-E2C5-4776-B54B-439CDBF8A46E}"/>
              </a:ext>
            </a:extLst>
          </p:cNvPr>
          <p:cNvSpPr txBox="1"/>
          <p:nvPr/>
        </p:nvSpPr>
        <p:spPr>
          <a:xfrm>
            <a:off x="285433" y="595298"/>
            <a:ext cx="2354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86CC4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UI/UX Mobile App</a:t>
            </a:r>
            <a:endParaRPr lang="ko-KR" altLang="en-US" dirty="0">
              <a:solidFill>
                <a:srgbClr val="86CC40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7F3F497-9CFB-4A69-81C4-1C6C451C7534}"/>
              </a:ext>
            </a:extLst>
          </p:cNvPr>
          <p:cNvSpPr txBox="1"/>
          <p:nvPr/>
        </p:nvSpPr>
        <p:spPr>
          <a:xfrm>
            <a:off x="250227" y="952288"/>
            <a:ext cx="34362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86CC40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8</a:t>
            </a:r>
            <a:r>
              <a:rPr lang="ko-KR" altLang="en-US" sz="2800" dirty="0">
                <a:solidFill>
                  <a:srgbClr val="86CC40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체질 건강지킴이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4A1F345-E122-409E-9C6F-2CA632E7A4AD}"/>
              </a:ext>
            </a:extLst>
          </p:cNvPr>
          <p:cNvSpPr txBox="1"/>
          <p:nvPr/>
        </p:nvSpPr>
        <p:spPr>
          <a:xfrm>
            <a:off x="10332599" y="502965"/>
            <a:ext cx="16866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UI/UX Mobile  Design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2D78E9E5-6BF0-45FD-BEE0-CE6395262F8C}"/>
              </a:ext>
            </a:extLst>
          </p:cNvPr>
          <p:cNvCxnSpPr/>
          <p:nvPr/>
        </p:nvCxnSpPr>
        <p:spPr>
          <a:xfrm>
            <a:off x="11425283" y="352726"/>
            <a:ext cx="389389" cy="0"/>
          </a:xfrm>
          <a:prstGeom prst="line">
            <a:avLst/>
          </a:prstGeom>
          <a:ln w="44450">
            <a:solidFill>
              <a:srgbClr val="86CC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8647CF4-3118-42F1-8329-948A46712FF9}"/>
              </a:ext>
            </a:extLst>
          </p:cNvPr>
          <p:cNvSpPr txBox="1"/>
          <p:nvPr/>
        </p:nvSpPr>
        <p:spPr>
          <a:xfrm>
            <a:off x="285433" y="1667997"/>
            <a:ext cx="27876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알기 쉬운 </a:t>
            </a:r>
            <a:r>
              <a:rPr lang="en-US" altLang="ko-KR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8</a:t>
            </a:r>
            <a:r>
              <a:rPr lang="ko-KR" altLang="en-US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체질 쉽고 간단하게</a:t>
            </a:r>
            <a:endParaRPr lang="en-US" altLang="ko-KR" sz="16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endParaRPr lang="en-US" altLang="ko-KR" sz="11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APP Design by. </a:t>
            </a:r>
            <a:r>
              <a:rPr lang="ko-KR" alt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영혼나갔조</a:t>
            </a:r>
            <a:endParaRPr lang="en-US" altLang="ko-KR" sz="1050" dirty="0">
              <a:solidFill>
                <a:schemeClr val="tx1">
                  <a:lumMod val="50000"/>
                  <a:lumOff val="50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인지은 </a:t>
            </a:r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/ </a:t>
            </a:r>
            <a:r>
              <a:rPr lang="ko-KR" alt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김슬지</a:t>
            </a:r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/ </a:t>
            </a:r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이기현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B76F2F0F-B945-468A-B105-55B829A25D4F}"/>
              </a:ext>
            </a:extLst>
          </p:cNvPr>
          <p:cNvCxnSpPr/>
          <p:nvPr/>
        </p:nvCxnSpPr>
        <p:spPr>
          <a:xfrm>
            <a:off x="250227" y="6247008"/>
            <a:ext cx="389389" cy="0"/>
          </a:xfrm>
          <a:prstGeom prst="line">
            <a:avLst/>
          </a:prstGeom>
          <a:ln w="44450">
            <a:solidFill>
              <a:srgbClr val="86CC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7DFA43B1-E30D-4840-8966-D5CC5DAA301A}"/>
              </a:ext>
            </a:extLst>
          </p:cNvPr>
          <p:cNvSpPr txBox="1"/>
          <p:nvPr/>
        </p:nvSpPr>
        <p:spPr>
          <a:xfrm>
            <a:off x="153975" y="6369891"/>
            <a:ext cx="27876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Mobile  App Design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E7EDEFF-F8B2-4018-A256-01F97FD6D5C2}"/>
              </a:ext>
            </a:extLst>
          </p:cNvPr>
          <p:cNvSpPr txBox="1"/>
          <p:nvPr/>
        </p:nvSpPr>
        <p:spPr>
          <a:xfrm>
            <a:off x="8317923" y="6247008"/>
            <a:ext cx="387407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8</a:t>
            </a:r>
            <a:r>
              <a:rPr lang="ko-KR" altLang="en-US" sz="14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체질에 대한 이해를 돕고</a:t>
            </a:r>
            <a:r>
              <a:rPr lang="en-US" altLang="ko-KR" sz="14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, </a:t>
            </a:r>
            <a:r>
              <a:rPr lang="ko-KR" altLang="en-US" sz="14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자신의 추정 체질에 따라</a:t>
            </a:r>
            <a:endParaRPr lang="en-US" altLang="ko-KR" sz="140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  <a:p>
            <a:endParaRPr lang="en-US" altLang="ko-KR" sz="20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  <a:p>
            <a:r>
              <a:rPr lang="ko-KR" altLang="en-US" sz="14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건강을 지킬 수 있는 건강관리 어플 입니다</a:t>
            </a:r>
            <a:r>
              <a:rPr lang="en-US" altLang="ko-KR" sz="14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.</a:t>
            </a: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25251B80-8F3A-4F9E-B948-5D318605A9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4078" y="702597"/>
            <a:ext cx="4503992" cy="5821410"/>
          </a:xfrm>
          <a:prstGeom prst="rect">
            <a:avLst/>
          </a:prstGeom>
          <a:effectLst>
            <a:outerShdw blurRad="266700" dist="355600" dir="5400000" sx="81000" sy="81000" rotWithShape="0">
              <a:prstClr val="black">
                <a:alpha val="17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30094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타원 25">
            <a:extLst>
              <a:ext uri="{FF2B5EF4-FFF2-40B4-BE49-F238E27FC236}">
                <a16:creationId xmlns:a16="http://schemas.microsoft.com/office/drawing/2014/main" id="{75059185-7C4A-4EFC-B0EA-E125731E0B04}"/>
              </a:ext>
            </a:extLst>
          </p:cNvPr>
          <p:cNvSpPr/>
          <p:nvPr/>
        </p:nvSpPr>
        <p:spPr>
          <a:xfrm>
            <a:off x="8312616" y="2497337"/>
            <a:ext cx="3526465" cy="3526465"/>
          </a:xfrm>
          <a:prstGeom prst="ellipse">
            <a:avLst/>
          </a:prstGeom>
          <a:solidFill>
            <a:schemeClr val="bg1"/>
          </a:solidFill>
          <a:ln w="31750">
            <a:solidFill>
              <a:srgbClr val="71B3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C165600E-2A6B-493A-9760-5F7531983888}"/>
              </a:ext>
            </a:extLst>
          </p:cNvPr>
          <p:cNvSpPr/>
          <p:nvPr/>
        </p:nvSpPr>
        <p:spPr>
          <a:xfrm>
            <a:off x="440284" y="2497338"/>
            <a:ext cx="3526465" cy="3526465"/>
          </a:xfrm>
          <a:prstGeom prst="ellipse">
            <a:avLst/>
          </a:prstGeom>
          <a:solidFill>
            <a:schemeClr val="bg1"/>
          </a:solidFill>
          <a:ln w="31750">
            <a:solidFill>
              <a:srgbClr val="71B3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05B68E42-9539-4446-BC6F-EE3D61479E56}"/>
              </a:ext>
            </a:extLst>
          </p:cNvPr>
          <p:cNvSpPr/>
          <p:nvPr/>
        </p:nvSpPr>
        <p:spPr>
          <a:xfrm>
            <a:off x="4329529" y="2497338"/>
            <a:ext cx="3526465" cy="3526465"/>
          </a:xfrm>
          <a:prstGeom prst="ellipse">
            <a:avLst/>
          </a:prstGeom>
          <a:solidFill>
            <a:schemeClr val="bg1"/>
          </a:solidFill>
          <a:ln w="31750">
            <a:solidFill>
              <a:srgbClr val="71B3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A9DCF06-461A-4346-B404-6215EEE1BC1E}"/>
              </a:ext>
            </a:extLst>
          </p:cNvPr>
          <p:cNvSpPr txBox="1"/>
          <p:nvPr/>
        </p:nvSpPr>
        <p:spPr>
          <a:xfrm>
            <a:off x="1110883" y="3647180"/>
            <a:ext cx="21870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심플하게 만들어 가독성 및 </a:t>
            </a:r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/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사용시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UI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단순화를 위해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EB78D81-C946-4CD1-993F-7D78B7B40200}"/>
              </a:ext>
            </a:extLst>
          </p:cNvPr>
          <p:cNvSpPr txBox="1"/>
          <p:nvPr/>
        </p:nvSpPr>
        <p:spPr>
          <a:xfrm>
            <a:off x="4686656" y="3647180"/>
            <a:ext cx="28122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건강을 위한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어플이므로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2C05E74-C039-4592-A4CD-205EE29F7777}"/>
              </a:ext>
            </a:extLst>
          </p:cNvPr>
          <p:cNvSpPr txBox="1"/>
          <p:nvPr/>
        </p:nvSpPr>
        <p:spPr>
          <a:xfrm>
            <a:off x="8666532" y="3647180"/>
            <a:ext cx="28122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사람들에게 만족감을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주고 싶어서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191EBF6-0A9C-4E9B-BD33-6C94C20166BC}"/>
              </a:ext>
            </a:extLst>
          </p:cNvPr>
          <p:cNvSpPr txBox="1"/>
          <p:nvPr/>
        </p:nvSpPr>
        <p:spPr>
          <a:xfrm>
            <a:off x="1173189" y="4530714"/>
            <a:ext cx="2062472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단순한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여백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san-serif</a:t>
            </a: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</a:p>
          <a:p>
            <a:pPr algn="ctr"/>
            <a:r>
              <a:rPr lang="ko-KR" altLang="en-US" sz="2000" dirty="0">
                <a:solidFill>
                  <a:srgbClr val="86CC4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직관적인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미니멀리즘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/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쉬운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세련된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실용적인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</a:p>
          <a:p>
            <a:pPr algn="ctr"/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베이직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2000" dirty="0">
                <a:solidFill>
                  <a:srgbClr val="86CC4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깔끔한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모던</a:t>
            </a:r>
            <a:endParaRPr lang="ko-KR" altLang="en-US" sz="1600" dirty="0">
              <a:solidFill>
                <a:schemeClr val="bg2">
                  <a:lumMod val="25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697BE5A-4E9C-4A9D-B3A0-47D72B28832F}"/>
              </a:ext>
            </a:extLst>
          </p:cNvPr>
          <p:cNvSpPr txBox="1"/>
          <p:nvPr/>
        </p:nvSpPr>
        <p:spPr>
          <a:xfrm>
            <a:off x="4476961" y="4606536"/>
            <a:ext cx="323160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000" dirty="0">
                <a:solidFill>
                  <a:srgbClr val="86CC4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운동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근육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2000" dirty="0">
                <a:solidFill>
                  <a:srgbClr val="86CC4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식생활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</a:p>
          <a:p>
            <a:pPr algn="ctr"/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유기농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자연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영양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비타민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</a:p>
          <a:p>
            <a:pPr algn="ctr"/>
            <a:r>
              <a:rPr lang="ko-KR" altLang="en-US" sz="2000" dirty="0">
                <a:solidFill>
                  <a:srgbClr val="86CC4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장수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신체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녹색</a:t>
            </a:r>
            <a:endParaRPr lang="ko-KR" altLang="en-US" dirty="0">
              <a:solidFill>
                <a:schemeClr val="bg2">
                  <a:lumMod val="25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4D44892-2ECC-4A12-9370-EE46FEC77D8A}"/>
              </a:ext>
            </a:extLst>
          </p:cNvPr>
          <p:cNvSpPr txBox="1"/>
          <p:nvPr/>
        </p:nvSpPr>
        <p:spPr>
          <a:xfrm>
            <a:off x="8816824" y="4623811"/>
            <a:ext cx="257542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000" dirty="0">
                <a:solidFill>
                  <a:srgbClr val="86CC4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기쁨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웃음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좋음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성능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</a:p>
          <a:p>
            <a:pPr algn="ctr"/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편안한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흡족한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즐거운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</a:p>
          <a:p>
            <a:pPr algn="ctr"/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성공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품질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2000" dirty="0">
                <a:solidFill>
                  <a:srgbClr val="86CC4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서비스</a:t>
            </a:r>
            <a:endParaRPr lang="ko-KR" altLang="en-US" dirty="0">
              <a:solidFill>
                <a:srgbClr val="86CC40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88B5108-8987-4110-BD7F-0923FA88EC02}"/>
              </a:ext>
            </a:extLst>
          </p:cNvPr>
          <p:cNvSpPr txBox="1"/>
          <p:nvPr/>
        </p:nvSpPr>
        <p:spPr>
          <a:xfrm>
            <a:off x="267968" y="269462"/>
            <a:ext cx="27876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86CC40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K</a:t>
            </a:r>
            <a:r>
              <a:rPr lang="ko-KR" altLang="en-US" sz="1200" dirty="0">
                <a:solidFill>
                  <a:srgbClr val="86CC40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  <a:r>
              <a:rPr lang="en-US" altLang="ko-KR" sz="1200" dirty="0">
                <a:solidFill>
                  <a:srgbClr val="86CC40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E</a:t>
            </a:r>
            <a:r>
              <a:rPr lang="ko-KR" altLang="en-US" sz="1200" dirty="0">
                <a:solidFill>
                  <a:srgbClr val="86CC40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  <a:r>
              <a:rPr lang="en-US" altLang="ko-KR" sz="1200" dirty="0">
                <a:solidFill>
                  <a:srgbClr val="86CC40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Y</a:t>
            </a:r>
            <a:r>
              <a:rPr lang="ko-KR" altLang="en-US" sz="1200" dirty="0">
                <a:solidFill>
                  <a:srgbClr val="86CC40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 </a:t>
            </a:r>
            <a:r>
              <a:rPr lang="en-US" altLang="ko-KR" sz="1200" dirty="0">
                <a:solidFill>
                  <a:srgbClr val="86CC40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W</a:t>
            </a:r>
            <a:r>
              <a:rPr lang="ko-KR" altLang="en-US" sz="1200" dirty="0">
                <a:solidFill>
                  <a:srgbClr val="86CC40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  <a:r>
              <a:rPr lang="en-US" altLang="ko-KR" sz="1200" dirty="0">
                <a:solidFill>
                  <a:srgbClr val="86CC40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O</a:t>
            </a:r>
            <a:r>
              <a:rPr lang="ko-KR" altLang="en-US" sz="1200" dirty="0">
                <a:solidFill>
                  <a:srgbClr val="86CC40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  <a:r>
              <a:rPr lang="en-US" altLang="ko-KR" sz="1200" dirty="0">
                <a:solidFill>
                  <a:srgbClr val="86CC40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R</a:t>
            </a:r>
            <a:r>
              <a:rPr lang="ko-KR" altLang="en-US" sz="1200" dirty="0">
                <a:solidFill>
                  <a:srgbClr val="86CC40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  <a:r>
              <a:rPr lang="en-US" altLang="ko-KR" sz="1200" dirty="0">
                <a:solidFill>
                  <a:srgbClr val="86CC40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D</a:t>
            </a:r>
            <a:endParaRPr lang="ko-KR" altLang="en-US" sz="1200" dirty="0">
              <a:solidFill>
                <a:srgbClr val="86CC40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790F0B-7C7A-4C28-8DE2-F2C8CCC95C85}"/>
              </a:ext>
            </a:extLst>
          </p:cNvPr>
          <p:cNvSpPr txBox="1"/>
          <p:nvPr/>
        </p:nvSpPr>
        <p:spPr>
          <a:xfrm>
            <a:off x="1559057" y="2828545"/>
            <a:ext cx="129073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심플한</a:t>
            </a:r>
            <a:endParaRPr lang="en-US" altLang="ko-KR" sz="2000" dirty="0">
              <a:solidFill>
                <a:schemeClr val="tx1">
                  <a:lumMod val="95000"/>
                  <a:lumOff val="5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algn="ctr"/>
            <a:r>
              <a:rPr lang="en-US" altLang="ko-KR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SIMPLE</a:t>
            </a:r>
            <a:endParaRPr lang="ko-KR" altLang="en-US" sz="2400" dirty="0">
              <a:solidFill>
                <a:schemeClr val="tx1">
                  <a:lumMod val="95000"/>
                  <a:lumOff val="5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0E611FA-FDC8-427A-BE9D-EF4B5FE4A065}"/>
              </a:ext>
            </a:extLst>
          </p:cNvPr>
          <p:cNvSpPr txBox="1"/>
          <p:nvPr/>
        </p:nvSpPr>
        <p:spPr>
          <a:xfrm>
            <a:off x="5315562" y="2828544"/>
            <a:ext cx="15544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건강한</a:t>
            </a:r>
            <a:endParaRPr lang="en-US" altLang="ko-KR" sz="2000" dirty="0">
              <a:solidFill>
                <a:schemeClr val="tx1">
                  <a:lumMod val="95000"/>
                  <a:lumOff val="5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algn="ctr"/>
            <a:r>
              <a:rPr lang="en-US" altLang="ko-KR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HEALTHY</a:t>
            </a:r>
            <a:endParaRPr lang="ko-KR" altLang="en-US" sz="2400" dirty="0">
              <a:solidFill>
                <a:schemeClr val="tx1">
                  <a:lumMod val="95000"/>
                  <a:lumOff val="5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F19365F-921A-4F9A-B726-D1EA61E726D8}"/>
              </a:ext>
            </a:extLst>
          </p:cNvPr>
          <p:cNvSpPr txBox="1"/>
          <p:nvPr/>
        </p:nvSpPr>
        <p:spPr>
          <a:xfrm>
            <a:off x="8876418" y="2828543"/>
            <a:ext cx="239886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만족스러운</a:t>
            </a:r>
            <a:endParaRPr lang="en-US" altLang="ko-KR" sz="2000" dirty="0">
              <a:solidFill>
                <a:schemeClr val="tx1">
                  <a:lumMod val="95000"/>
                  <a:lumOff val="5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algn="ctr"/>
            <a:r>
              <a:rPr lang="en-US" altLang="ko-KR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SATISFACTORY</a:t>
            </a:r>
            <a:endParaRPr lang="ko-KR" altLang="en-US" sz="2400" dirty="0">
              <a:solidFill>
                <a:schemeClr val="tx1">
                  <a:lumMod val="95000"/>
                  <a:lumOff val="5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DE6910D-E7FB-44C7-ABA7-E47700E13D89}"/>
              </a:ext>
            </a:extLst>
          </p:cNvPr>
          <p:cNvCxnSpPr/>
          <p:nvPr/>
        </p:nvCxnSpPr>
        <p:spPr>
          <a:xfrm>
            <a:off x="1110883" y="4292465"/>
            <a:ext cx="2187089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EA686BF7-254B-4F1D-8B6D-62EE303C1F05}"/>
              </a:ext>
            </a:extLst>
          </p:cNvPr>
          <p:cNvCxnSpPr/>
          <p:nvPr/>
        </p:nvCxnSpPr>
        <p:spPr>
          <a:xfrm>
            <a:off x="5002455" y="4292465"/>
            <a:ext cx="2187089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DE69F304-3B85-481F-A4F2-018BE83EE646}"/>
              </a:ext>
            </a:extLst>
          </p:cNvPr>
          <p:cNvCxnSpPr/>
          <p:nvPr/>
        </p:nvCxnSpPr>
        <p:spPr>
          <a:xfrm>
            <a:off x="8940216" y="4292465"/>
            <a:ext cx="2187089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47519C4-27FF-4535-8683-8C0038896574}"/>
              </a:ext>
            </a:extLst>
          </p:cNvPr>
          <p:cNvSpPr txBox="1"/>
          <p:nvPr/>
        </p:nvSpPr>
        <p:spPr>
          <a:xfrm>
            <a:off x="2603382" y="1157566"/>
            <a:ext cx="6702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어플리케이션에 꼭 넣어야 할 </a:t>
            </a:r>
            <a:r>
              <a:rPr lang="ko-KR" alt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디자인 키워드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를 정해보았습니다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  <a:endParaRPr lang="ko-KR" altLang="en-US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EE885ACD-C34F-48C2-8B61-08E6AB5EAA27}"/>
              </a:ext>
            </a:extLst>
          </p:cNvPr>
          <p:cNvCxnSpPr/>
          <p:nvPr/>
        </p:nvCxnSpPr>
        <p:spPr>
          <a:xfrm>
            <a:off x="5706611" y="854810"/>
            <a:ext cx="389389" cy="0"/>
          </a:xfrm>
          <a:prstGeom prst="line">
            <a:avLst/>
          </a:prstGeom>
          <a:ln w="44450">
            <a:solidFill>
              <a:srgbClr val="86CC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0458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FB6055E-2DEC-4499-9132-24CAF0C83570}"/>
              </a:ext>
            </a:extLst>
          </p:cNvPr>
          <p:cNvSpPr txBox="1"/>
          <p:nvPr/>
        </p:nvSpPr>
        <p:spPr>
          <a:xfrm>
            <a:off x="267968" y="269462"/>
            <a:ext cx="27876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86CC40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S T Y L E  G U I D E</a:t>
            </a:r>
            <a:endParaRPr lang="ko-KR" altLang="en-US" sz="1200" dirty="0">
              <a:solidFill>
                <a:srgbClr val="86CC40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E5B033-4F13-477A-A5F5-46DD26418A54}"/>
              </a:ext>
            </a:extLst>
          </p:cNvPr>
          <p:cNvSpPr txBox="1"/>
          <p:nvPr/>
        </p:nvSpPr>
        <p:spPr>
          <a:xfrm>
            <a:off x="10162478" y="502965"/>
            <a:ext cx="16866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>
                <a:solidFill>
                  <a:schemeClr val="bg1">
                    <a:lumMod val="7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UI/UX Mobile  Design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249CAE96-0F7A-4381-826E-37064270F86B}"/>
              </a:ext>
            </a:extLst>
          </p:cNvPr>
          <p:cNvCxnSpPr/>
          <p:nvPr/>
        </p:nvCxnSpPr>
        <p:spPr>
          <a:xfrm>
            <a:off x="11255162" y="352726"/>
            <a:ext cx="389389" cy="0"/>
          </a:xfrm>
          <a:prstGeom prst="line">
            <a:avLst/>
          </a:prstGeom>
          <a:ln w="444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F3BCC94C-C19F-46D4-8EB0-845121332E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210" y="1293072"/>
            <a:ext cx="11855580" cy="4572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8256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EF63F0AB-94A7-4294-8ABC-454C0821D959}"/>
              </a:ext>
            </a:extLst>
          </p:cNvPr>
          <p:cNvSpPr/>
          <p:nvPr/>
        </p:nvSpPr>
        <p:spPr>
          <a:xfrm>
            <a:off x="3157870" y="0"/>
            <a:ext cx="9438168" cy="6858000"/>
          </a:xfrm>
          <a:prstGeom prst="roundRect">
            <a:avLst>
              <a:gd name="adj" fmla="val 4735"/>
            </a:avLst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63500" sx="101000" sy="101000" algn="ctr" rotWithShape="0">
              <a:prstClr val="black">
                <a:alpha val="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2D79EA-DE05-4769-A43A-A53A7A4DF0E4}"/>
              </a:ext>
            </a:extLst>
          </p:cNvPr>
          <p:cNvSpPr txBox="1"/>
          <p:nvPr/>
        </p:nvSpPr>
        <p:spPr>
          <a:xfrm>
            <a:off x="267968" y="269462"/>
            <a:ext cx="27876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86CC40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A P </a:t>
            </a:r>
            <a:r>
              <a:rPr lang="en-US" altLang="ko-KR" sz="1200" dirty="0" err="1">
                <a:solidFill>
                  <a:srgbClr val="86CC40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P</a:t>
            </a:r>
            <a:r>
              <a:rPr lang="en-US" altLang="ko-KR" sz="1200" dirty="0">
                <a:solidFill>
                  <a:srgbClr val="86CC40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  I C O N   D E S I G N</a:t>
            </a:r>
            <a:endParaRPr lang="ko-KR" altLang="en-US" sz="1200" dirty="0">
              <a:solidFill>
                <a:srgbClr val="86CC40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BFCE254-AE82-49E8-99F5-9D10ED5D65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81" y="3979826"/>
            <a:ext cx="2379489" cy="244541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B673332-16A8-43CE-8DCF-14CFAC289CBD}"/>
              </a:ext>
            </a:extLst>
          </p:cNvPr>
          <p:cNvSpPr txBox="1"/>
          <p:nvPr/>
        </p:nvSpPr>
        <p:spPr>
          <a:xfrm>
            <a:off x="3700130" y="1286539"/>
            <a:ext cx="23794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8</a:t>
            </a:r>
            <a:r>
              <a:rPr lang="ko-KR" altLang="en-US" sz="2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의 의미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D076727-5D45-4978-917E-400E9E615D1A}"/>
              </a:ext>
            </a:extLst>
          </p:cNvPr>
          <p:cNvSpPr txBox="1"/>
          <p:nvPr/>
        </p:nvSpPr>
        <p:spPr>
          <a:xfrm>
            <a:off x="3700130" y="3039522"/>
            <a:ext cx="23794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Color</a:t>
            </a:r>
            <a:r>
              <a:rPr lang="ko-KR" altLang="en-US" sz="2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  <a:r>
              <a:rPr lang="en-US" altLang="ko-KR" sz="2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Grid</a:t>
            </a:r>
            <a:endParaRPr lang="ko-KR" altLang="en-US" sz="24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6699A63-7A94-47BE-8687-80ABAFE073A2}"/>
              </a:ext>
            </a:extLst>
          </p:cNvPr>
          <p:cNvSpPr txBox="1"/>
          <p:nvPr/>
        </p:nvSpPr>
        <p:spPr>
          <a:xfrm>
            <a:off x="3700129" y="4592450"/>
            <a:ext cx="23794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Color</a:t>
            </a:r>
            <a:endParaRPr lang="ko-KR" altLang="en-US" sz="24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1893729-5A22-4A30-AC3B-1D2F26060142}"/>
              </a:ext>
            </a:extLst>
          </p:cNvPr>
          <p:cNvSpPr txBox="1"/>
          <p:nvPr/>
        </p:nvSpPr>
        <p:spPr>
          <a:xfrm>
            <a:off x="3700128" y="1816639"/>
            <a:ext cx="4700632" cy="7075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8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체질을 </a:t>
            </a:r>
            <a:r>
              <a:rPr lang="ko-KR" altLang="en-US" sz="1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직관적으로 가장 잘 나타낸 글자인 </a:t>
            </a:r>
            <a:r>
              <a:rPr lang="en-US" altLang="ko-KR" sz="1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8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을 통해 아이콘 디자인을 시작하였습니다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896EB48-8E15-4EAD-B26A-408136A8CFA0}"/>
              </a:ext>
            </a:extLst>
          </p:cNvPr>
          <p:cNvSpPr txBox="1"/>
          <p:nvPr/>
        </p:nvSpPr>
        <p:spPr>
          <a:xfrm>
            <a:off x="3671342" y="3460067"/>
            <a:ext cx="4700631" cy="7075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컬러 그리드를 통해 몸 속을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8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체질을 통해 </a:t>
            </a:r>
            <a:r>
              <a:rPr lang="ko-KR" altLang="en-US" sz="1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꼼꼼히 훑어보는 의미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를 담았습니다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331FAF3-159D-446F-B3EC-B763904FDCC4}"/>
              </a:ext>
            </a:extLst>
          </p:cNvPr>
          <p:cNvSpPr txBox="1"/>
          <p:nvPr/>
        </p:nvSpPr>
        <p:spPr>
          <a:xfrm>
            <a:off x="3700128" y="5103495"/>
            <a:ext cx="4700633" cy="7075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프라이머리 컬러는 초록색으로 건강한 이미지로 </a:t>
            </a:r>
            <a:r>
              <a:rPr lang="ko-KR" altLang="en-US" sz="1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이용자의 긍정적 경험을 확대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하고자 하였습니다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E1CD5857-83B6-4F7E-94DE-DA7BA6AFE8A7}"/>
              </a:ext>
            </a:extLst>
          </p:cNvPr>
          <p:cNvCxnSpPr/>
          <p:nvPr/>
        </p:nvCxnSpPr>
        <p:spPr>
          <a:xfrm>
            <a:off x="3812372" y="1097006"/>
            <a:ext cx="389389" cy="0"/>
          </a:xfrm>
          <a:prstGeom prst="line">
            <a:avLst/>
          </a:prstGeom>
          <a:ln w="44450">
            <a:solidFill>
              <a:srgbClr val="86CC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49D9860C-E7D7-45AE-B19F-838E06EDB905}"/>
              </a:ext>
            </a:extLst>
          </p:cNvPr>
          <p:cNvCxnSpPr/>
          <p:nvPr/>
        </p:nvCxnSpPr>
        <p:spPr>
          <a:xfrm>
            <a:off x="3812372" y="2890068"/>
            <a:ext cx="389389" cy="0"/>
          </a:xfrm>
          <a:prstGeom prst="line">
            <a:avLst/>
          </a:prstGeom>
          <a:ln w="44450">
            <a:solidFill>
              <a:srgbClr val="86CC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60F53FE6-00AA-4AC4-963A-F75B7264F51F}"/>
              </a:ext>
            </a:extLst>
          </p:cNvPr>
          <p:cNvCxnSpPr/>
          <p:nvPr/>
        </p:nvCxnSpPr>
        <p:spPr>
          <a:xfrm>
            <a:off x="3812372" y="4443020"/>
            <a:ext cx="389389" cy="0"/>
          </a:xfrm>
          <a:prstGeom prst="line">
            <a:avLst/>
          </a:prstGeom>
          <a:ln w="44450">
            <a:solidFill>
              <a:srgbClr val="86CC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그림 25">
            <a:extLst>
              <a:ext uri="{FF2B5EF4-FFF2-40B4-BE49-F238E27FC236}">
                <a16:creationId xmlns:a16="http://schemas.microsoft.com/office/drawing/2014/main" id="{6770E2F0-6FAC-4703-8503-A30EF2DA96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713" y="942427"/>
            <a:ext cx="2656027" cy="2641433"/>
          </a:xfrm>
          <a:prstGeom prst="rect">
            <a:avLst/>
          </a:prstGeom>
        </p:spPr>
      </p:pic>
      <p:grpSp>
        <p:nvGrpSpPr>
          <p:cNvPr id="35" name="그룹 34">
            <a:extLst>
              <a:ext uri="{FF2B5EF4-FFF2-40B4-BE49-F238E27FC236}">
                <a16:creationId xmlns:a16="http://schemas.microsoft.com/office/drawing/2014/main" id="{0DD495E3-8AA1-442F-A529-4EDACA5511D4}"/>
              </a:ext>
            </a:extLst>
          </p:cNvPr>
          <p:cNvGrpSpPr/>
          <p:nvPr/>
        </p:nvGrpSpPr>
        <p:grpSpPr>
          <a:xfrm rot="16200000">
            <a:off x="9801451" y="-228912"/>
            <a:ext cx="1711842" cy="3069265"/>
            <a:chOff x="9781953" y="3193004"/>
            <a:chExt cx="2041066" cy="3034858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9364FC5D-C6CD-4043-8984-BA3167049909}"/>
                </a:ext>
              </a:extLst>
            </p:cNvPr>
            <p:cNvSpPr/>
            <p:nvPr/>
          </p:nvSpPr>
          <p:spPr>
            <a:xfrm>
              <a:off x="9781953" y="3193004"/>
              <a:ext cx="2041066" cy="30348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05EA680D-9FA6-4271-BC00-8699C786C5D9}"/>
                </a:ext>
              </a:extLst>
            </p:cNvPr>
            <p:cNvSpPr/>
            <p:nvPr/>
          </p:nvSpPr>
          <p:spPr>
            <a:xfrm>
              <a:off x="9948337" y="3354050"/>
              <a:ext cx="1736283" cy="2002170"/>
            </a:xfrm>
            <a:prstGeom prst="rect">
              <a:avLst/>
            </a:prstGeom>
            <a:solidFill>
              <a:srgbClr val="86CC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DDE4E21-424B-4495-BECF-1FA5C52261BD}"/>
                </a:ext>
              </a:extLst>
            </p:cNvPr>
            <p:cNvSpPr txBox="1"/>
            <p:nvPr/>
          </p:nvSpPr>
          <p:spPr>
            <a:xfrm>
              <a:off x="9877086" y="5364493"/>
              <a:ext cx="18075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2">
                      <a:lumMod val="10000"/>
                    </a:schemeClr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Primary Color</a:t>
              </a:r>
              <a:endParaRPr lang="ko-KR" altLang="en-US" sz="1200" dirty="0">
                <a:solidFill>
                  <a:schemeClr val="bg2">
                    <a:lumMod val="10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3F1352D-F5B0-41FC-A98D-551BF8A9D935}"/>
                </a:ext>
              </a:extLst>
            </p:cNvPr>
            <p:cNvSpPr txBox="1"/>
            <p:nvPr/>
          </p:nvSpPr>
          <p:spPr>
            <a:xfrm>
              <a:off x="9877086" y="5608036"/>
              <a:ext cx="180753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>
                  <a:solidFill>
                    <a:schemeClr val="bg2">
                      <a:lumMod val="50000"/>
                    </a:schemeClr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HSB : 88 68 80</a:t>
              </a:r>
              <a:endParaRPr lang="ko-KR" altLang="en-US" sz="900" dirty="0">
                <a:solidFill>
                  <a:schemeClr val="bg2">
                    <a:lumMod val="50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1C6E652-9E24-4898-BDBB-D5226CAB0D05}"/>
                </a:ext>
              </a:extLst>
            </p:cNvPr>
            <p:cNvSpPr txBox="1"/>
            <p:nvPr/>
          </p:nvSpPr>
          <p:spPr>
            <a:xfrm>
              <a:off x="9877086" y="5798585"/>
              <a:ext cx="180753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>
                  <a:solidFill>
                    <a:schemeClr val="bg2">
                      <a:lumMod val="50000"/>
                    </a:schemeClr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RGB : 134 204 64</a:t>
              </a:r>
              <a:endParaRPr lang="ko-KR" altLang="en-US" sz="900" dirty="0">
                <a:solidFill>
                  <a:schemeClr val="bg2">
                    <a:lumMod val="50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FB21545-4D18-4314-89E3-CDC6EA6F580F}"/>
                </a:ext>
              </a:extLst>
            </p:cNvPr>
            <p:cNvSpPr txBox="1"/>
            <p:nvPr/>
          </p:nvSpPr>
          <p:spPr>
            <a:xfrm>
              <a:off x="9877086" y="5997030"/>
              <a:ext cx="180753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>
                  <a:solidFill>
                    <a:schemeClr val="bg2">
                      <a:lumMod val="50000"/>
                    </a:schemeClr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HEX : 86CC40</a:t>
              </a:r>
              <a:endParaRPr lang="ko-KR" altLang="en-US" sz="900" dirty="0">
                <a:solidFill>
                  <a:schemeClr val="bg2">
                    <a:lumMod val="50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251021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D691EDE0-1013-454A-8582-FEBC0DD2F4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93"/>
          <a:stretch/>
        </p:blipFill>
        <p:spPr>
          <a:xfrm>
            <a:off x="412640" y="434182"/>
            <a:ext cx="7977869" cy="6328120"/>
          </a:xfrm>
          <a:prstGeom prst="rect">
            <a:avLst/>
          </a:prstGeom>
        </p:spPr>
      </p:pic>
      <p:pic>
        <p:nvPicPr>
          <p:cNvPr id="7" name="그림 6" descr="자연, 하늘이(가) 표시된 사진&#10;&#10;자동 생성된 설명">
            <a:extLst>
              <a:ext uri="{FF2B5EF4-FFF2-40B4-BE49-F238E27FC236}">
                <a16:creationId xmlns:a16="http://schemas.microsoft.com/office/drawing/2014/main" id="{A272E8F9-6436-4A54-8CE6-C80C178781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2455" y="1142449"/>
            <a:ext cx="2496093" cy="481854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0E7AEFD-DF8E-4ADE-895F-135F921B2CB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3" b="1"/>
          <a:stretch/>
        </p:blipFill>
        <p:spPr>
          <a:xfrm>
            <a:off x="9321801" y="1142450"/>
            <a:ext cx="2512236" cy="481854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4345CB1-C3DF-41D6-8BD1-636A1E122BC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1443" y="1087065"/>
            <a:ext cx="2860296" cy="499137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02D79EA-DE05-4769-A43A-A53A7A4DF0E4}"/>
              </a:ext>
            </a:extLst>
          </p:cNvPr>
          <p:cNvSpPr txBox="1"/>
          <p:nvPr/>
        </p:nvSpPr>
        <p:spPr>
          <a:xfrm>
            <a:off x="267968" y="269462"/>
            <a:ext cx="27876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86CC40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A P </a:t>
            </a:r>
            <a:r>
              <a:rPr lang="en-US" altLang="ko-KR" sz="1200" dirty="0" err="1">
                <a:solidFill>
                  <a:srgbClr val="86CC40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P</a:t>
            </a:r>
            <a:r>
              <a:rPr lang="en-US" altLang="ko-KR" sz="1200" dirty="0">
                <a:solidFill>
                  <a:srgbClr val="86CC40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  I C O N   D E S I G N</a:t>
            </a:r>
            <a:endParaRPr lang="ko-KR" altLang="en-US" sz="1200" dirty="0">
              <a:solidFill>
                <a:srgbClr val="86CC40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936929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A1CAFC6-8271-49E8-9C68-5742A9FC6E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6918"/>
            <a:ext cx="12192000" cy="6504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6249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F84DDBF-51CF-4AEF-95A4-233C231B8D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6918"/>
            <a:ext cx="12192000" cy="6504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5551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36EC6D1-61DA-4D45-BF2B-9BBF8259DC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6918"/>
            <a:ext cx="12192000" cy="6504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8716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458FA5F-A209-4CC1-80CC-8EACE59A6F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6918"/>
            <a:ext cx="12192000" cy="6504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4586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A6E5EA67-E012-4031-97A7-69A79D5373F8}"/>
              </a:ext>
            </a:extLst>
          </p:cNvPr>
          <p:cNvSpPr/>
          <p:nvPr/>
        </p:nvSpPr>
        <p:spPr>
          <a:xfrm>
            <a:off x="4661953" y="2093542"/>
            <a:ext cx="2670916" cy="2670916"/>
          </a:xfrm>
          <a:prstGeom prst="ellipse">
            <a:avLst/>
          </a:prstGeom>
          <a:solidFill>
            <a:srgbClr val="86C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D8EFC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39B78C4-E501-4B36-A132-1F17E43E3DA4}"/>
              </a:ext>
            </a:extLst>
          </p:cNvPr>
          <p:cNvSpPr txBox="1"/>
          <p:nvPr/>
        </p:nvSpPr>
        <p:spPr>
          <a:xfrm>
            <a:off x="267968" y="269462"/>
            <a:ext cx="27876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86CC40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A P </a:t>
            </a:r>
            <a:r>
              <a:rPr lang="en-US" altLang="ko-KR" sz="1200" dirty="0" err="1">
                <a:solidFill>
                  <a:srgbClr val="86CC40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P</a:t>
            </a:r>
            <a:r>
              <a:rPr lang="en-US" altLang="ko-KR" sz="1200" dirty="0">
                <a:solidFill>
                  <a:srgbClr val="86CC40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 L i n k</a:t>
            </a:r>
            <a:endParaRPr lang="ko-KR" altLang="en-US" sz="1200" dirty="0">
              <a:solidFill>
                <a:srgbClr val="86CC40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60560D4-512B-4837-A873-BEF5D36CAE55}"/>
              </a:ext>
            </a:extLst>
          </p:cNvPr>
          <p:cNvSpPr txBox="1"/>
          <p:nvPr/>
        </p:nvSpPr>
        <p:spPr>
          <a:xfrm>
            <a:off x="10162478" y="502965"/>
            <a:ext cx="16866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UI/UX Mobile  Design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CC2C432E-BCBC-4000-9F3D-C90D20EB5446}"/>
              </a:ext>
            </a:extLst>
          </p:cNvPr>
          <p:cNvCxnSpPr/>
          <p:nvPr/>
        </p:nvCxnSpPr>
        <p:spPr>
          <a:xfrm>
            <a:off x="11255162" y="352726"/>
            <a:ext cx="389389" cy="0"/>
          </a:xfrm>
          <a:prstGeom prst="line">
            <a:avLst/>
          </a:prstGeom>
          <a:ln w="444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0E6D360-C5BE-427E-A368-A8C47F6A8D4E}"/>
              </a:ext>
            </a:extLst>
          </p:cNvPr>
          <p:cNvSpPr txBox="1"/>
          <p:nvPr/>
        </p:nvSpPr>
        <p:spPr>
          <a:xfrm>
            <a:off x="4970369" y="3530501"/>
            <a:ext cx="205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Noto Sans KR" panose="020B0500000000000000" pitchFamily="34" charset="-127"/>
                <a:ea typeface="Noto Sans KR" panose="020B0500000000000000" pitchFamily="34" charset="-127"/>
                <a:hlinkClick r:id="rId2"/>
              </a:rPr>
              <a:t>8</a:t>
            </a:r>
            <a:r>
              <a:rPr lang="ko-KR" altLang="en-US" dirty="0">
                <a:latin typeface="Noto Sans KR" panose="020B0500000000000000" pitchFamily="34" charset="-127"/>
                <a:ea typeface="Noto Sans KR" panose="020B0500000000000000" pitchFamily="34" charset="-127"/>
                <a:hlinkClick r:id="rId2"/>
              </a:rPr>
              <a:t>체질 건강지킴이</a:t>
            </a:r>
            <a:endParaRPr lang="ko-KR" altLang="en-US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208EAA3-14DE-4B9A-AAF2-FABEE6EA4238}"/>
              </a:ext>
            </a:extLst>
          </p:cNvPr>
          <p:cNvSpPr txBox="1"/>
          <p:nvPr/>
        </p:nvSpPr>
        <p:spPr>
          <a:xfrm>
            <a:off x="4807666" y="3068836"/>
            <a:ext cx="23794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지금 체험해보세요</a:t>
            </a:r>
            <a:r>
              <a:rPr lang="en-US" altLang="ko-KR" sz="2400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!</a:t>
            </a:r>
            <a:endParaRPr lang="ko-KR" altLang="en-US" sz="2400" dirty="0">
              <a:solidFill>
                <a:schemeClr val="bg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259626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6CC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64692" y="1725187"/>
            <a:ext cx="5993651" cy="540952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F14057B-3D5E-4E46-B0D0-83B5303EE549}"/>
              </a:ext>
            </a:extLst>
          </p:cNvPr>
          <p:cNvSpPr txBox="1"/>
          <p:nvPr/>
        </p:nvSpPr>
        <p:spPr>
          <a:xfrm>
            <a:off x="4874266" y="2267339"/>
            <a:ext cx="44694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8</a:t>
            </a:r>
            <a:r>
              <a:rPr lang="ko-KR" altLang="en-US" sz="4000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체질가족건강지킴이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AFA06F-7449-4ED7-996A-F083A7CCCB36}"/>
              </a:ext>
            </a:extLst>
          </p:cNvPr>
          <p:cNvSpPr txBox="1"/>
          <p:nvPr/>
        </p:nvSpPr>
        <p:spPr>
          <a:xfrm>
            <a:off x="8230545" y="3059668"/>
            <a:ext cx="1178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영혼나갔조</a:t>
            </a:r>
            <a:endParaRPr lang="ko-KR" altLang="en-US" dirty="0">
              <a:solidFill>
                <a:schemeClr val="accent6">
                  <a:lumMod val="20000"/>
                  <a:lumOff val="80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AAA954CB-EF7F-42F3-9B55-A30F85FA2F7B}"/>
              </a:ext>
            </a:extLst>
          </p:cNvPr>
          <p:cNvSpPr txBox="1"/>
          <p:nvPr/>
        </p:nvSpPr>
        <p:spPr>
          <a:xfrm>
            <a:off x="267968" y="269462"/>
            <a:ext cx="27876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86CC40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A P </a:t>
            </a:r>
            <a:r>
              <a:rPr lang="en-US" altLang="ko-KR" sz="1200" dirty="0" err="1">
                <a:solidFill>
                  <a:srgbClr val="86CC40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P</a:t>
            </a:r>
            <a:r>
              <a:rPr lang="en-US" altLang="ko-KR" sz="1200" dirty="0">
                <a:solidFill>
                  <a:srgbClr val="86CC40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  </a:t>
            </a:r>
            <a:r>
              <a:rPr lang="en-US" altLang="ko-KR" sz="1200" dirty="0" err="1">
                <a:solidFill>
                  <a:srgbClr val="86CC40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P</a:t>
            </a:r>
            <a:r>
              <a:rPr lang="en-US" altLang="ko-KR" sz="1200" dirty="0">
                <a:solidFill>
                  <a:srgbClr val="86CC40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R O B L E M</a:t>
            </a:r>
            <a:endParaRPr lang="ko-KR" altLang="en-US" sz="1200" dirty="0">
              <a:solidFill>
                <a:srgbClr val="86CC40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2ED9897-1E3E-4030-B951-041A367AAFBE}"/>
              </a:ext>
            </a:extLst>
          </p:cNvPr>
          <p:cNvSpPr txBox="1"/>
          <p:nvPr/>
        </p:nvSpPr>
        <p:spPr>
          <a:xfrm>
            <a:off x="267968" y="1552401"/>
            <a:ext cx="629570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기존 어플리케이션의 이미지 픽셀이 깨지고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전문적이지 않은 디자인의 한계가 있고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사용자들이 공감하기 어려운 레이블링 시스템과 복잡한 구조로 원하는 정보에 도달하기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힘들었습니다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E00D5816-8690-4024-8181-3FA6021B92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968" y="3003999"/>
            <a:ext cx="1744974" cy="358453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C517FBE-7DEF-4C53-9B17-BD2C6EB682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9866" y="3003723"/>
            <a:ext cx="1744235" cy="358302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44037C8-A77A-4319-81B1-44B0A2BC01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1026" y="3002206"/>
            <a:ext cx="1744974" cy="358453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2B7757D-4828-4163-ADD3-6B0F0A40016F}"/>
              </a:ext>
            </a:extLst>
          </p:cNvPr>
          <p:cNvSpPr txBox="1"/>
          <p:nvPr/>
        </p:nvSpPr>
        <p:spPr>
          <a:xfrm>
            <a:off x="267968" y="924737"/>
            <a:ext cx="48703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어플리케이션</a:t>
            </a:r>
            <a:r>
              <a:rPr lang="ko-KR" altLang="en-US" sz="28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선정 이유와 분석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784AC13-F02B-461C-A23D-0A26064C5D13}"/>
              </a:ext>
            </a:extLst>
          </p:cNvPr>
          <p:cNvSpPr txBox="1"/>
          <p:nvPr/>
        </p:nvSpPr>
        <p:spPr>
          <a:xfrm>
            <a:off x="7432158" y="924737"/>
            <a:ext cx="4082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8</a:t>
            </a:r>
            <a:r>
              <a:rPr lang="ko-KR" altLang="en-US" sz="16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체질 가족건강지킴이 어플의 장점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E9634C8-B9C8-4A9E-ABF1-59A54CB4EC64}"/>
              </a:ext>
            </a:extLst>
          </p:cNvPr>
          <p:cNvSpPr txBox="1"/>
          <p:nvPr/>
        </p:nvSpPr>
        <p:spPr>
          <a:xfrm>
            <a:off x="7432158" y="1447957"/>
            <a:ext cx="1133257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자가진단으로 자신의 체질 파악이 가능함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심플한 아이콘 디자인으로 직관적 사용이 가능함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각 체질에 맞는 식습관 개선에 도움을 줌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자신 뿐만 아니라 가족의 체질도 진단 가능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A9B946D-3F99-4C2B-B105-2715D5A9CCA4}"/>
              </a:ext>
            </a:extLst>
          </p:cNvPr>
          <p:cNvSpPr txBox="1"/>
          <p:nvPr/>
        </p:nvSpPr>
        <p:spPr>
          <a:xfrm>
            <a:off x="7432158" y="3790507"/>
            <a:ext cx="34616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8</a:t>
            </a:r>
            <a:r>
              <a:rPr lang="ko-KR" altLang="en-US" sz="16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체질 가족건강지킴이 어플의 단점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D51DAEC-AF2A-4102-AF7F-8BBCDC7C614A}"/>
              </a:ext>
            </a:extLst>
          </p:cNvPr>
          <p:cNvSpPr txBox="1"/>
          <p:nvPr/>
        </p:nvSpPr>
        <p:spPr>
          <a:xfrm>
            <a:off x="7432158" y="4313727"/>
            <a:ext cx="471731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업데이트를 주가적으로 해주지 않아 최신정보를 알기 어려움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일반인이 이해하기 어려운 전문적인 단어들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목적을 알기 어려운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UI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읽기 힘든 글자들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58644014-B571-4478-AEC3-645D35625CEC}"/>
              </a:ext>
            </a:extLst>
          </p:cNvPr>
          <p:cNvCxnSpPr/>
          <p:nvPr/>
        </p:nvCxnSpPr>
        <p:spPr>
          <a:xfrm>
            <a:off x="7512501" y="788661"/>
            <a:ext cx="389389" cy="0"/>
          </a:xfrm>
          <a:prstGeom prst="line">
            <a:avLst/>
          </a:prstGeom>
          <a:ln w="44450">
            <a:solidFill>
              <a:srgbClr val="86CC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34D36EEF-31B5-41B2-86B7-5CC0A8F6EA8D}"/>
              </a:ext>
            </a:extLst>
          </p:cNvPr>
          <p:cNvCxnSpPr/>
          <p:nvPr/>
        </p:nvCxnSpPr>
        <p:spPr>
          <a:xfrm>
            <a:off x="7512501" y="3657305"/>
            <a:ext cx="389389" cy="0"/>
          </a:xfrm>
          <a:prstGeom prst="line">
            <a:avLst/>
          </a:prstGeom>
          <a:ln w="44450">
            <a:solidFill>
              <a:srgbClr val="86CC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1296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0E58116F-1FAD-4215-8EF4-E07BCB187D5D}"/>
              </a:ext>
            </a:extLst>
          </p:cNvPr>
          <p:cNvCxnSpPr/>
          <p:nvPr/>
        </p:nvCxnSpPr>
        <p:spPr>
          <a:xfrm>
            <a:off x="1428306" y="4774019"/>
            <a:ext cx="9037675" cy="0"/>
          </a:xfrm>
          <a:prstGeom prst="line">
            <a:avLst/>
          </a:prstGeom>
          <a:ln w="38100">
            <a:solidFill>
              <a:srgbClr val="D8EF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AA954CB-EF7F-42F3-9B55-A30F85FA2F7B}"/>
              </a:ext>
            </a:extLst>
          </p:cNvPr>
          <p:cNvSpPr txBox="1"/>
          <p:nvPr/>
        </p:nvSpPr>
        <p:spPr>
          <a:xfrm>
            <a:off x="267968" y="269462"/>
            <a:ext cx="27876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86CC40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A P </a:t>
            </a:r>
            <a:r>
              <a:rPr lang="en-US" altLang="ko-KR" sz="1200" dirty="0" err="1">
                <a:solidFill>
                  <a:srgbClr val="86CC40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P</a:t>
            </a:r>
            <a:r>
              <a:rPr lang="en-US" altLang="ko-KR" sz="1200" dirty="0">
                <a:solidFill>
                  <a:srgbClr val="86CC40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  </a:t>
            </a:r>
            <a:r>
              <a:rPr lang="en-US" altLang="ko-KR" sz="1200" dirty="0" err="1">
                <a:solidFill>
                  <a:srgbClr val="86CC40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P</a:t>
            </a:r>
            <a:r>
              <a:rPr lang="en-US" altLang="ko-KR" sz="1200" dirty="0">
                <a:solidFill>
                  <a:srgbClr val="86CC40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R O B L E M</a:t>
            </a:r>
            <a:endParaRPr lang="ko-KR" altLang="en-US" sz="1200" dirty="0">
              <a:solidFill>
                <a:srgbClr val="86CC40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2B7757D-4828-4163-ADD3-6B0F0A40016F}"/>
              </a:ext>
            </a:extLst>
          </p:cNvPr>
          <p:cNvSpPr txBox="1"/>
          <p:nvPr/>
        </p:nvSpPr>
        <p:spPr>
          <a:xfrm>
            <a:off x="267968" y="924737"/>
            <a:ext cx="48703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어플리케이션</a:t>
            </a:r>
            <a:r>
              <a:rPr lang="ko-KR" altLang="en-US" sz="28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개선방향</a:t>
            </a: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B3328C2B-F021-4482-837A-E016E404DF60}"/>
              </a:ext>
            </a:extLst>
          </p:cNvPr>
          <p:cNvSpPr/>
          <p:nvPr/>
        </p:nvSpPr>
        <p:spPr>
          <a:xfrm>
            <a:off x="720827" y="3907465"/>
            <a:ext cx="1745926" cy="1745926"/>
          </a:xfrm>
          <a:prstGeom prst="ellipse">
            <a:avLst/>
          </a:prstGeom>
          <a:solidFill>
            <a:srgbClr val="D8EFC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심플한</a:t>
            </a:r>
            <a:endParaRPr lang="en-US" altLang="ko-KR" dirty="0">
              <a:solidFill>
                <a:schemeClr val="tx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algn="ctr"/>
            <a:endParaRPr lang="en-US" altLang="ko-KR" sz="800" dirty="0">
              <a:solidFill>
                <a:schemeClr val="tx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이미지 </a:t>
            </a:r>
            <a:r>
              <a:rPr lang="ko-KR" altLang="en-US" dirty="0">
                <a:solidFill>
                  <a:schemeClr val="bg2">
                    <a:lumMod val="10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선정</a:t>
            </a:r>
            <a:endParaRPr lang="en-US" altLang="ko-KR" dirty="0">
              <a:solidFill>
                <a:schemeClr val="bg2">
                  <a:lumMod val="10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F7912BEB-2724-4B5D-A094-68C370ED4F7A}"/>
              </a:ext>
            </a:extLst>
          </p:cNvPr>
          <p:cNvSpPr/>
          <p:nvPr/>
        </p:nvSpPr>
        <p:spPr>
          <a:xfrm>
            <a:off x="3616427" y="3907465"/>
            <a:ext cx="1745926" cy="1745926"/>
          </a:xfrm>
          <a:prstGeom prst="ellipse">
            <a:avLst/>
          </a:prstGeom>
          <a:solidFill>
            <a:srgbClr val="D8EFC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신뢰감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을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algn="ctr"/>
            <a:endParaRPr lang="en-US" altLang="ko-KR" sz="800" dirty="0">
              <a:solidFill>
                <a:schemeClr val="tx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주는 디자인</a:t>
            </a:r>
            <a:endParaRPr lang="en-US" altLang="ko-KR" dirty="0">
              <a:solidFill>
                <a:schemeClr val="tx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DDB1545D-A354-4F49-9412-0DC69B4F432D}"/>
              </a:ext>
            </a:extLst>
          </p:cNvPr>
          <p:cNvSpPr/>
          <p:nvPr/>
        </p:nvSpPr>
        <p:spPr>
          <a:xfrm>
            <a:off x="6512027" y="3907465"/>
            <a:ext cx="1745926" cy="1745926"/>
          </a:xfrm>
          <a:prstGeom prst="ellipse">
            <a:avLst/>
          </a:prstGeom>
          <a:solidFill>
            <a:srgbClr val="D8EFC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친숙한</a:t>
            </a:r>
            <a:endParaRPr lang="en-US" altLang="ko-KR" dirty="0">
              <a:solidFill>
                <a:schemeClr val="tx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algn="ctr"/>
            <a:endParaRPr lang="en-US" altLang="ko-KR" sz="800" dirty="0">
              <a:solidFill>
                <a:schemeClr val="tx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레이블링</a:t>
            </a:r>
            <a:endParaRPr lang="en-US" altLang="ko-KR" dirty="0">
              <a:solidFill>
                <a:schemeClr val="tx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2CC799FA-FDC7-4A49-ABBC-F1E8A582B4C8}"/>
              </a:ext>
            </a:extLst>
          </p:cNvPr>
          <p:cNvSpPr/>
          <p:nvPr/>
        </p:nvSpPr>
        <p:spPr>
          <a:xfrm>
            <a:off x="9407627" y="3907465"/>
            <a:ext cx="1745926" cy="1745926"/>
          </a:xfrm>
          <a:prstGeom prst="ellipse">
            <a:avLst/>
          </a:prstGeom>
          <a:solidFill>
            <a:srgbClr val="D8EFC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체계적인</a:t>
            </a:r>
            <a:endParaRPr lang="en-US" altLang="ko-KR" dirty="0">
              <a:solidFill>
                <a:schemeClr val="tx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algn="ctr"/>
            <a:endParaRPr lang="en-US" altLang="ko-KR" sz="800" dirty="0">
              <a:solidFill>
                <a:schemeClr val="tx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UI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E7ECAE0-8BF6-4E27-BF86-27BDBB20E5E2}"/>
              </a:ext>
            </a:extLst>
          </p:cNvPr>
          <p:cNvSpPr txBox="1"/>
          <p:nvPr/>
        </p:nvSpPr>
        <p:spPr>
          <a:xfrm>
            <a:off x="267968" y="1552401"/>
            <a:ext cx="1152353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기존 어플리케이션이 가지는 한계점과 단점을 보완하기 위한 핵심 키워드들을 고민해보았습니다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 </a:t>
            </a: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최신 트렌드에 맞게 심플함과 건강 어플리케이션인 만큼 반드시 필요한 신뢰감을 주는 디자인이 필수였고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그리고 기존 어렵고 복잡한 단어들을 쉽게 고치는 것으로 이용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자들에게 친근하게 다가가고자 했습니다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또한 기존 중구난방식의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UI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는 체계적이게 개선하는 것을 목표로 삼았습니다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61376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B9962F93-4B3C-4BC2-9CF0-85C098FCFA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1057E03B-B68C-4F29-ACF0-7E262CD9BD0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7BC949-7784-4682-8BFB-D44E1DF0C452}"/>
              </a:ext>
            </a:extLst>
          </p:cNvPr>
          <p:cNvSpPr txBox="1"/>
          <p:nvPr/>
        </p:nvSpPr>
        <p:spPr>
          <a:xfrm>
            <a:off x="774088" y="3471539"/>
            <a:ext cx="3011103" cy="12900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8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체질자연치유 가정요법으로 사람들의 건강을 유지하고 </a:t>
            </a:r>
            <a:endParaRPr lang="en-US" altLang="ko-KR" sz="1800" dirty="0">
              <a:solidFill>
                <a:schemeClr val="bg1">
                  <a:lumMod val="7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증진하는데 기여한다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  <a:endParaRPr lang="ko-KR" altLang="en-US" sz="1800" dirty="0">
              <a:solidFill>
                <a:schemeClr val="bg1">
                  <a:lumMod val="7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E859F669-9DE2-4DC4-9839-86DCC3550175}"/>
              </a:ext>
            </a:extLst>
          </p:cNvPr>
          <p:cNvSpPr/>
          <p:nvPr/>
        </p:nvSpPr>
        <p:spPr>
          <a:xfrm>
            <a:off x="4979940" y="3809214"/>
            <a:ext cx="462174" cy="457200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A51CF15-8971-49D4-A43E-5838F92303D7}"/>
              </a:ext>
            </a:extLst>
          </p:cNvPr>
          <p:cNvSpPr txBox="1"/>
          <p:nvPr/>
        </p:nvSpPr>
        <p:spPr>
          <a:xfrm>
            <a:off x="5442114" y="3776204"/>
            <a:ext cx="609460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800" b="1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알기  쉬운 </a:t>
            </a:r>
            <a:r>
              <a:rPr lang="en-US" altLang="ko-KR" sz="2800" b="1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8</a:t>
            </a:r>
            <a:r>
              <a:rPr lang="ko-KR" altLang="en-US" sz="2800" b="1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체질</a:t>
            </a:r>
            <a:r>
              <a:rPr lang="en-US" altLang="ko-KR" sz="2800" b="1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, </a:t>
            </a:r>
            <a:r>
              <a:rPr lang="ko-KR" altLang="en-US" sz="2800" b="1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쉽고 간단하게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601DDBA-EAEB-4A33-9FC5-1D4FED1E74D0}"/>
              </a:ext>
            </a:extLst>
          </p:cNvPr>
          <p:cNvSpPr txBox="1"/>
          <p:nvPr/>
        </p:nvSpPr>
        <p:spPr>
          <a:xfrm>
            <a:off x="267968" y="269462"/>
            <a:ext cx="27876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86CC40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V I S I O N</a:t>
            </a:r>
            <a:endParaRPr lang="ko-KR" altLang="en-US" sz="1200" dirty="0">
              <a:solidFill>
                <a:srgbClr val="86CC40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0373BC6-16A2-4EF2-B183-C52610FAD14F}"/>
              </a:ext>
            </a:extLst>
          </p:cNvPr>
          <p:cNvSpPr txBox="1"/>
          <p:nvPr/>
        </p:nvSpPr>
        <p:spPr>
          <a:xfrm>
            <a:off x="488218" y="1839136"/>
            <a:ext cx="48703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8</a:t>
            </a:r>
            <a:r>
              <a:rPr lang="ko-KR" altLang="en-US" sz="28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체질 건강지킴이의 </a:t>
            </a:r>
            <a:r>
              <a:rPr lang="ko-KR" altLang="en-US" sz="2800" dirty="0">
                <a:solidFill>
                  <a:srgbClr val="86CC40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새로운 비전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3605D60-374A-455D-9C18-78E314DEFA70}"/>
              </a:ext>
            </a:extLst>
          </p:cNvPr>
          <p:cNvSpPr txBox="1"/>
          <p:nvPr/>
        </p:nvSpPr>
        <p:spPr>
          <a:xfrm>
            <a:off x="488218" y="2466800"/>
            <a:ext cx="115235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>
                    <a:lumMod val="9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위의 내용들을 기반으로 새로운 </a:t>
            </a:r>
            <a:r>
              <a:rPr lang="en-US" altLang="ko-KR" sz="1400" dirty="0">
                <a:solidFill>
                  <a:schemeClr val="bg1">
                    <a:lumMod val="9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8</a:t>
            </a:r>
            <a:r>
              <a:rPr lang="ko-KR" altLang="en-US" sz="1400" dirty="0">
                <a:solidFill>
                  <a:schemeClr val="bg1">
                    <a:lumMod val="9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체질 건강지킴이의 비전을 만들었습니다</a:t>
            </a:r>
            <a:r>
              <a:rPr lang="en-US" altLang="ko-KR" sz="1400" dirty="0">
                <a:solidFill>
                  <a:schemeClr val="bg1">
                    <a:lumMod val="9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42275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6E03CE8-6C4D-47E5-B846-E1950C3A3300}"/>
              </a:ext>
            </a:extLst>
          </p:cNvPr>
          <p:cNvSpPr txBox="1"/>
          <p:nvPr/>
        </p:nvSpPr>
        <p:spPr>
          <a:xfrm>
            <a:off x="267968" y="269462"/>
            <a:ext cx="27876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86CC40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T A R G E T I N G</a:t>
            </a:r>
            <a:endParaRPr lang="en-US" altLang="ko-KR" sz="1200" b="1" i="1" kern="0" dirty="0">
              <a:solidFill>
                <a:srgbClr val="86CC40"/>
              </a:solidFill>
            </a:endParaRPr>
          </a:p>
          <a:p>
            <a:endParaRPr lang="ko-KR" altLang="en-US" sz="1200" dirty="0">
              <a:solidFill>
                <a:srgbClr val="86CC40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6991AF3-69AF-4468-B4F0-AEA3C2EE4DE6}"/>
              </a:ext>
            </a:extLst>
          </p:cNvPr>
          <p:cNvSpPr txBox="1"/>
          <p:nvPr/>
        </p:nvSpPr>
        <p:spPr>
          <a:xfrm>
            <a:off x="267968" y="924737"/>
            <a:ext cx="48703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타겟층 분석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803EE67-8CE9-476C-9E18-B1C9C5614C97}"/>
              </a:ext>
            </a:extLst>
          </p:cNvPr>
          <p:cNvSpPr txBox="1"/>
          <p:nvPr/>
        </p:nvSpPr>
        <p:spPr>
          <a:xfrm>
            <a:off x="267968" y="1552401"/>
            <a:ext cx="1152353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8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체질 건강지킴이 어플의 리디자인을 위해 새로운 타겟층을 설정해보았습니다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저희는 </a:t>
            </a: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소득이 낮을 수록 본인의 인식하는 건강지수가 낮고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이것이 인식 뿐만 아니라 실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제 건강 상태까지 좋지 않다는 것을 통계청을 통해 확인했습니다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또한 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40~50</a:t>
            </a: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대의 여성들의 주된 관심사는 건강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이라는 여론조사와 건강에 대한 관심이 남성보다는 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여성이 더 많다는 삼성 보험의 설문 결과를 통해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이 어플을 소비할 이용자는 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40~40</a:t>
            </a: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대 이상의 주부일 것으로 타겟을 분석하였습니다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</p:txBody>
      </p:sp>
      <p:graphicFrame>
        <p:nvGraphicFramePr>
          <p:cNvPr id="24" name="Table">
            <a:extLst>
              <a:ext uri="{FF2B5EF4-FFF2-40B4-BE49-F238E27FC236}">
                <a16:creationId xmlns:a16="http://schemas.microsoft.com/office/drawing/2014/main" id="{A1F0B9FF-A789-4887-9843-B2069F91CD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9294654"/>
              </p:ext>
            </p:extLst>
          </p:nvPr>
        </p:nvGraphicFramePr>
        <p:xfrm>
          <a:off x="400493" y="5305599"/>
          <a:ext cx="5069318" cy="114414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84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21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04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03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779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24517">
                <a:tc rowSpan="2"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의료비의 평균 </a:t>
                      </a:r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지출액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78861" marR="78861" marT="39431" marB="39431"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소득 1000만원 이하 구간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45031" marR="45031" marT="22516" marB="22516"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소득 4000만원 이하 구간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45031" marR="45031" marT="22516" marB="22516"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소득 1억원 </a:t>
                      </a:r>
                    </a:p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이하 구간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45031" marR="45031" marT="22516" marB="22516"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소득 5억원</a:t>
                      </a:r>
                    </a:p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 이하 구간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45031" marR="45031" marT="22516" marB="22516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630">
                <a:tc vMerge="1">
                  <a:txBody>
                    <a:bodyPr/>
                    <a:lstStyle/>
                    <a:p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10만원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45031" marR="45031" marT="22516" marB="22516"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92만원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45031" marR="45031" marT="22516" marB="22516"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345만원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45031" marR="45031" marT="22516" marB="22516"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850만원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45031" marR="45031" marT="22516" marB="22516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6" name="그림 25">
            <a:extLst>
              <a:ext uri="{FF2B5EF4-FFF2-40B4-BE49-F238E27FC236}">
                <a16:creationId xmlns:a16="http://schemas.microsoft.com/office/drawing/2014/main" id="{54DBC756-6573-45C7-8471-19C7F69D866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69" t="20341" b="17997"/>
          <a:stretch/>
        </p:blipFill>
        <p:spPr>
          <a:xfrm>
            <a:off x="455014" y="3468662"/>
            <a:ext cx="2219915" cy="1598250"/>
          </a:xfrm>
          <a:prstGeom prst="rect">
            <a:avLst/>
          </a:prstGeom>
        </p:spPr>
      </p:pic>
      <p:grpSp>
        <p:nvGrpSpPr>
          <p:cNvPr id="27" name="그룹 26">
            <a:extLst>
              <a:ext uri="{FF2B5EF4-FFF2-40B4-BE49-F238E27FC236}">
                <a16:creationId xmlns:a16="http://schemas.microsoft.com/office/drawing/2014/main" id="{49B573A8-FCD3-4910-8DD3-ECF10078E454}"/>
              </a:ext>
            </a:extLst>
          </p:cNvPr>
          <p:cNvGrpSpPr/>
          <p:nvPr/>
        </p:nvGrpSpPr>
        <p:grpSpPr>
          <a:xfrm>
            <a:off x="5996763" y="3615070"/>
            <a:ext cx="5782582" cy="2834676"/>
            <a:chOff x="6302911" y="4223523"/>
            <a:chExt cx="5453356" cy="2392262"/>
          </a:xfrm>
        </p:grpSpPr>
        <p:graphicFrame>
          <p:nvGraphicFramePr>
            <p:cNvPr id="32" name="차트 31">
              <a:extLst>
                <a:ext uri="{FF2B5EF4-FFF2-40B4-BE49-F238E27FC236}">
                  <a16:creationId xmlns:a16="http://schemas.microsoft.com/office/drawing/2014/main" id="{345C6E04-70B0-4A04-A4BF-B9B42670B036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507353948"/>
                </p:ext>
              </p:extLst>
            </p:nvPr>
          </p:nvGraphicFramePr>
          <p:xfrm>
            <a:off x="6302911" y="4427335"/>
            <a:ext cx="2727039" cy="2186249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graphicFrame>
          <p:nvGraphicFramePr>
            <p:cNvPr id="33" name="차트 32">
              <a:extLst>
                <a:ext uri="{FF2B5EF4-FFF2-40B4-BE49-F238E27FC236}">
                  <a16:creationId xmlns:a16="http://schemas.microsoft.com/office/drawing/2014/main" id="{76B15326-845C-476A-B4D2-288F34B87B92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83436564"/>
                </p:ext>
              </p:extLst>
            </p:nvPr>
          </p:nvGraphicFramePr>
          <p:xfrm>
            <a:off x="8995164" y="4429536"/>
            <a:ext cx="2761103" cy="2186249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A62B77F0-6039-4FD4-BB58-122D5A64561F}"/>
                </a:ext>
              </a:extLst>
            </p:cNvPr>
            <p:cNvSpPr txBox="1"/>
            <p:nvPr/>
          </p:nvSpPr>
          <p:spPr>
            <a:xfrm>
              <a:off x="8527248" y="4223523"/>
              <a:ext cx="1005403" cy="2359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aseline="-25000" dirty="0">
                  <a:solidFill>
                    <a:schemeClr val="bg2">
                      <a:lumMod val="25000"/>
                    </a:scheme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40</a:t>
              </a:r>
              <a:r>
                <a:rPr lang="ko-KR" altLang="en-US" sz="1400" baseline="-25000" dirty="0">
                  <a:solidFill>
                    <a:schemeClr val="bg2">
                      <a:lumMod val="25000"/>
                    </a:scheme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대 남녀 관심사</a:t>
              </a:r>
            </a:p>
          </p:txBody>
        </p:sp>
      </p:grpSp>
      <p:pic>
        <p:nvPicPr>
          <p:cNvPr id="38" name="Picture">
            <a:extLst>
              <a:ext uri="{FF2B5EF4-FFF2-40B4-BE49-F238E27FC236}">
                <a16:creationId xmlns:a16="http://schemas.microsoft.com/office/drawing/2014/main" id="{9D6E7AAC-92AC-4524-8D32-3B77BA12605A}"/>
              </a:ext>
            </a:extLst>
          </p:cNvPr>
          <p:cNvPicPr/>
          <p:nvPr/>
        </p:nvPicPr>
        <p:blipFill rotWithShape="1">
          <a:blip r:embed="rId5"/>
          <a:srcRect l="3247" t="14605" r="7717" b="13162"/>
          <a:stretch/>
        </p:blipFill>
        <p:spPr>
          <a:xfrm>
            <a:off x="2847882" y="3536985"/>
            <a:ext cx="2646167" cy="1423187"/>
          </a:xfrm>
          <a:prstGeom prst="rect">
            <a:avLst/>
          </a:prstGeom>
        </p:spPr>
      </p:pic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5040B7E2-4167-4FBD-8385-D56A6B6E2A74}"/>
              </a:ext>
            </a:extLst>
          </p:cNvPr>
          <p:cNvCxnSpPr/>
          <p:nvPr/>
        </p:nvCxnSpPr>
        <p:spPr>
          <a:xfrm>
            <a:off x="299864" y="3072809"/>
            <a:ext cx="11417215" cy="0"/>
          </a:xfrm>
          <a:prstGeom prst="line">
            <a:avLst/>
          </a:prstGeom>
          <a:ln>
            <a:solidFill>
              <a:srgbClr val="86CC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7573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86CC40"/>
            </a:gs>
            <a:gs pos="100000">
              <a:srgbClr val="71B32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918FE2B1-8D95-4985-8C28-5EDE20C1E6A7}"/>
              </a:ext>
            </a:extLst>
          </p:cNvPr>
          <p:cNvSpPr/>
          <p:nvPr/>
        </p:nvSpPr>
        <p:spPr>
          <a:xfrm>
            <a:off x="6307415" y="3211032"/>
            <a:ext cx="3166196" cy="338554"/>
          </a:xfrm>
          <a:prstGeom prst="rect">
            <a:avLst/>
          </a:prstGeom>
          <a:solidFill>
            <a:srgbClr val="0042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0FDDA53-3C97-4182-A6E4-6196AF3EFFE5}"/>
              </a:ext>
            </a:extLst>
          </p:cNvPr>
          <p:cNvSpPr txBox="1"/>
          <p:nvPr/>
        </p:nvSpPr>
        <p:spPr>
          <a:xfrm>
            <a:off x="2545802" y="2890391"/>
            <a:ext cx="7100395" cy="1323439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tx1">
                <a:alpha val="15000"/>
              </a:scheme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‘</a:t>
            </a:r>
            <a:r>
              <a:rPr lang="ko-KR" altLang="en-US" sz="3600" b="1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건강에 관심이 있는</a:t>
            </a:r>
            <a:r>
              <a:rPr lang="en-US" altLang="ko-KR" sz="3600" b="1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  <a:r>
              <a:rPr lang="en-US" altLang="ko-KR" sz="3600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40</a:t>
            </a:r>
            <a:r>
              <a:rPr lang="ko-KR" altLang="en-US" sz="3600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대</a:t>
            </a:r>
            <a:r>
              <a:rPr lang="en-US" altLang="ko-KR" sz="3600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~50</a:t>
            </a:r>
            <a:r>
              <a:rPr lang="ko-KR" altLang="en-US" sz="3600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대 주부</a:t>
            </a:r>
            <a:r>
              <a:rPr lang="en-US" altLang="ko-KR" sz="3600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’</a:t>
            </a:r>
          </a:p>
          <a:p>
            <a:pPr algn="ctr"/>
            <a:endParaRPr lang="en-US" altLang="ko-KR" sz="1600" dirty="0">
              <a:solidFill>
                <a:schemeClr val="bg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algn="ctr"/>
            <a:r>
              <a:rPr lang="ko-KR" altLang="en-US" sz="2800" dirty="0" err="1">
                <a:solidFill>
                  <a:schemeClr val="bg1">
                    <a:lumMod val="8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를</a:t>
            </a:r>
            <a:r>
              <a:rPr lang="ko-KR" altLang="en-US" sz="2800" dirty="0">
                <a:solidFill>
                  <a:schemeClr val="bg1">
                    <a:lumMod val="8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위한 어플리케이션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E03CE8-6C4D-47E5-B846-E1950C3A3300}"/>
              </a:ext>
            </a:extLst>
          </p:cNvPr>
          <p:cNvSpPr txBox="1"/>
          <p:nvPr/>
        </p:nvSpPr>
        <p:spPr>
          <a:xfrm>
            <a:off x="267968" y="269462"/>
            <a:ext cx="27876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T A R G E T I N G</a:t>
            </a:r>
            <a:endParaRPr lang="en-US" altLang="ko-KR" sz="1200" b="1" i="1" kern="0" dirty="0">
              <a:solidFill>
                <a:schemeClr val="bg1"/>
              </a:solidFill>
            </a:endParaRPr>
          </a:p>
          <a:p>
            <a:endParaRPr lang="ko-KR" altLang="en-US" sz="1200" dirty="0">
              <a:solidFill>
                <a:schemeClr val="bg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73B97F-34DC-4695-9E4D-01B804E8E46A}"/>
              </a:ext>
            </a:extLst>
          </p:cNvPr>
          <p:cNvSpPr txBox="1"/>
          <p:nvPr/>
        </p:nvSpPr>
        <p:spPr>
          <a:xfrm>
            <a:off x="3660822" y="1794246"/>
            <a:ext cx="48703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타겟층 설정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B9AE51F-5B59-4FC8-A147-D7CD058596A0}"/>
              </a:ext>
            </a:extLst>
          </p:cNvPr>
          <p:cNvSpPr txBox="1"/>
          <p:nvPr/>
        </p:nvSpPr>
        <p:spPr>
          <a:xfrm>
            <a:off x="6264883" y="6476621"/>
            <a:ext cx="62957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본인의 건강에 걱정을 느끼고</a:t>
            </a:r>
            <a:r>
              <a:rPr lang="en-US" altLang="ko-KR" sz="14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4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관심이 있는 </a:t>
            </a:r>
            <a:r>
              <a:rPr lang="en-US" altLang="ko-KR" sz="14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40~50</a:t>
            </a:r>
            <a:r>
              <a:rPr lang="ko-KR" altLang="en-US" sz="14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대의 주부로 설정했습니다</a:t>
            </a:r>
            <a:r>
              <a:rPr lang="en-US" altLang="ko-KR" sz="14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404938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96F1D279-C0C8-4240-AF63-6E618E0F2D00}"/>
              </a:ext>
            </a:extLst>
          </p:cNvPr>
          <p:cNvSpPr txBox="1"/>
          <p:nvPr/>
        </p:nvSpPr>
        <p:spPr>
          <a:xfrm>
            <a:off x="267968" y="269462"/>
            <a:ext cx="27876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86CC40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P E R S O N A</a:t>
            </a:r>
            <a:endParaRPr lang="ko-KR" altLang="en-US" sz="1200" dirty="0">
              <a:solidFill>
                <a:srgbClr val="86CC40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6487962D-D479-4E5C-B807-90D1FA43ED07}"/>
              </a:ext>
            </a:extLst>
          </p:cNvPr>
          <p:cNvSpPr/>
          <p:nvPr/>
        </p:nvSpPr>
        <p:spPr>
          <a:xfrm>
            <a:off x="1651591" y="1477926"/>
            <a:ext cx="8888818" cy="4359348"/>
          </a:xfrm>
          <a:prstGeom prst="roundRect">
            <a:avLst>
              <a:gd name="adj" fmla="val 4735"/>
            </a:avLst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7F9FF284-BB10-4D8C-BDD5-419B9C313E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2355" y="1956391"/>
            <a:ext cx="1486591" cy="1977656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CABB3876-F2BC-425B-A641-16A53AE49C82}"/>
              </a:ext>
            </a:extLst>
          </p:cNvPr>
          <p:cNvSpPr txBox="1"/>
          <p:nvPr/>
        </p:nvSpPr>
        <p:spPr>
          <a:xfrm>
            <a:off x="4138218" y="2015860"/>
            <a:ext cx="5229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“ 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간편하게 어플을 통해 </a:t>
            </a:r>
            <a:r>
              <a:rPr lang="ko-KR" altLang="en-US" dirty="0">
                <a:solidFill>
                  <a:srgbClr val="71B32F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체질 개선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을 하고싶어요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 </a:t>
            </a:r>
            <a:r>
              <a:rPr lang="en-US" altLang="ko-KR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“</a:t>
            </a:r>
            <a:endParaRPr lang="ko-KR" altLang="en-US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4FDEE3F-82B8-4B5B-A701-8BC58F5CEB49}"/>
              </a:ext>
            </a:extLst>
          </p:cNvPr>
          <p:cNvSpPr txBox="1"/>
          <p:nvPr/>
        </p:nvSpPr>
        <p:spPr>
          <a:xfrm>
            <a:off x="4276442" y="2809805"/>
            <a:ext cx="5229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박 경 은</a:t>
            </a:r>
          </a:p>
        </p:txBody>
      </p:sp>
      <p:pic>
        <p:nvPicPr>
          <p:cNvPr id="5" name="그래픽 4" descr="사용자">
            <a:extLst>
              <a:ext uri="{FF2B5EF4-FFF2-40B4-BE49-F238E27FC236}">
                <a16:creationId xmlns:a16="http://schemas.microsoft.com/office/drawing/2014/main" id="{042DE095-DEC1-4B27-8357-D8908AB7E0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48911" y="3269508"/>
            <a:ext cx="221598" cy="22159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01446B9-023D-4A8D-AFC3-9DCC6C13A724}"/>
              </a:ext>
            </a:extLst>
          </p:cNvPr>
          <p:cNvSpPr txBox="1"/>
          <p:nvPr/>
        </p:nvSpPr>
        <p:spPr>
          <a:xfrm>
            <a:off x="4570509" y="3269508"/>
            <a:ext cx="47967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2">
                    <a:lumMod val="50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45 age</a:t>
            </a:r>
            <a:r>
              <a:rPr lang="ko-KR" altLang="en-US" sz="1000" dirty="0">
                <a:solidFill>
                  <a:schemeClr val="bg2">
                    <a:lumMod val="50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</a:t>
            </a:r>
            <a:r>
              <a:rPr lang="en-US" altLang="ko-KR" sz="1000" dirty="0">
                <a:solidFill>
                  <a:schemeClr val="bg2">
                    <a:lumMod val="50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/</a:t>
            </a:r>
            <a:r>
              <a:rPr lang="ko-KR" altLang="en-US" sz="1000" dirty="0">
                <a:solidFill>
                  <a:schemeClr val="bg2">
                    <a:lumMod val="50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여성   </a:t>
            </a:r>
            <a:r>
              <a:rPr lang="en-US" altLang="ko-KR" sz="1000" dirty="0">
                <a:solidFill>
                  <a:schemeClr val="bg2">
                    <a:lumMod val="50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/   </a:t>
            </a:r>
            <a:r>
              <a:rPr lang="ko-KR" altLang="en-US" sz="1000" dirty="0">
                <a:solidFill>
                  <a:schemeClr val="bg2">
                    <a:lumMod val="50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주부   </a:t>
            </a:r>
            <a:r>
              <a:rPr lang="en-US" altLang="ko-KR" sz="1000" dirty="0">
                <a:solidFill>
                  <a:schemeClr val="bg2">
                    <a:lumMod val="50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/   3</a:t>
            </a:r>
            <a:r>
              <a:rPr lang="ko-KR" altLang="en-US" sz="1000" dirty="0">
                <a:solidFill>
                  <a:schemeClr val="bg2">
                    <a:lumMod val="50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인 가족   </a:t>
            </a:r>
            <a:r>
              <a:rPr lang="en-US" altLang="ko-KR" sz="1000" dirty="0">
                <a:solidFill>
                  <a:schemeClr val="bg2">
                    <a:lumMod val="50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</a:t>
            </a:r>
            <a:endParaRPr lang="ko-KR" altLang="en-US" sz="1000" dirty="0">
              <a:solidFill>
                <a:schemeClr val="bg2">
                  <a:lumMod val="50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9C2A585-26C4-420E-85D3-075BEF35C0D3}"/>
              </a:ext>
            </a:extLst>
          </p:cNvPr>
          <p:cNvSpPr txBox="1"/>
          <p:nvPr/>
        </p:nvSpPr>
        <p:spPr>
          <a:xfrm>
            <a:off x="2221796" y="4104735"/>
            <a:ext cx="14865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사용환경</a:t>
            </a:r>
            <a:endParaRPr lang="ko-KR" altLang="en-US" sz="14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64D4052-7C36-4804-B505-BDCB894142BA}"/>
              </a:ext>
            </a:extLst>
          </p:cNvPr>
          <p:cNvSpPr txBox="1"/>
          <p:nvPr/>
        </p:nvSpPr>
        <p:spPr>
          <a:xfrm>
            <a:off x="5737441" y="4104735"/>
            <a:ext cx="14865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방해요인</a:t>
            </a: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9A351AA5-C417-472A-B856-35CA25AED875}"/>
              </a:ext>
            </a:extLst>
          </p:cNvPr>
          <p:cNvCxnSpPr>
            <a:cxnSpLocks/>
          </p:cNvCxnSpPr>
          <p:nvPr/>
        </p:nvCxnSpPr>
        <p:spPr>
          <a:xfrm>
            <a:off x="2344254" y="4062203"/>
            <a:ext cx="228826" cy="0"/>
          </a:xfrm>
          <a:prstGeom prst="line">
            <a:avLst/>
          </a:prstGeom>
          <a:ln w="44450">
            <a:solidFill>
              <a:srgbClr val="86CC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31160C12-C46A-4AD5-961E-0A6E00B9A2DF}"/>
              </a:ext>
            </a:extLst>
          </p:cNvPr>
          <p:cNvCxnSpPr>
            <a:cxnSpLocks/>
          </p:cNvCxnSpPr>
          <p:nvPr/>
        </p:nvCxnSpPr>
        <p:spPr>
          <a:xfrm>
            <a:off x="5832184" y="4062203"/>
            <a:ext cx="228826" cy="0"/>
          </a:xfrm>
          <a:prstGeom prst="line">
            <a:avLst/>
          </a:prstGeom>
          <a:ln w="44450">
            <a:solidFill>
              <a:srgbClr val="86CC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24AFE79C-195A-43E9-904B-DCBEEC3C6016}"/>
              </a:ext>
            </a:extLst>
          </p:cNvPr>
          <p:cNvSpPr txBox="1"/>
          <p:nvPr/>
        </p:nvSpPr>
        <p:spPr>
          <a:xfrm>
            <a:off x="2140032" y="4538347"/>
            <a:ext cx="4417757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8695" indent="-118695">
              <a:buFont typeface="Arial" panose="020B0604020202020204" pitchFamily="34" charset="0"/>
              <a:buChar char="•"/>
            </a:pPr>
            <a:r>
              <a:rPr lang="en-US" altLang="ko-KR" sz="9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5</a:t>
            </a:r>
            <a:r>
              <a:rPr lang="ko-KR" altLang="en-US" sz="9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시간 이상의 집안일로 개인시간이 적음</a:t>
            </a:r>
            <a:r>
              <a:rPr lang="en-US" altLang="ko-KR" sz="9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.</a:t>
            </a:r>
          </a:p>
          <a:p>
            <a:pPr marL="118695" indent="-118695">
              <a:buFont typeface="Arial" panose="020B0604020202020204" pitchFamily="34" charset="0"/>
              <a:buChar char="•"/>
            </a:pPr>
            <a:endParaRPr lang="en-US" altLang="ko-KR" sz="90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  <a:p>
            <a:pPr marL="118695" indent="-118695">
              <a:buFont typeface="Arial" panose="020B0604020202020204" pitchFamily="34" charset="0"/>
              <a:buChar char="•"/>
            </a:pPr>
            <a:r>
              <a:rPr lang="ko-KR" altLang="en-US" sz="9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오랜 직립자세로 다리 혈액순환에 문제가 있음</a:t>
            </a:r>
            <a:r>
              <a:rPr lang="en-US" altLang="ko-KR" sz="9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.</a:t>
            </a:r>
          </a:p>
          <a:p>
            <a:pPr marL="118695" indent="-118695">
              <a:buFont typeface="Arial" panose="020B0604020202020204" pitchFamily="34" charset="0"/>
              <a:buChar char="•"/>
            </a:pPr>
            <a:endParaRPr lang="en-US" altLang="ko-KR" sz="90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  <a:p>
            <a:pPr marL="118695" indent="-118695">
              <a:buFont typeface="Arial" panose="020B0604020202020204" pitchFamily="34" charset="0"/>
              <a:buChar char="•"/>
            </a:pPr>
            <a:r>
              <a:rPr lang="en-US" altLang="ko-KR" sz="9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5</a:t>
            </a:r>
            <a:r>
              <a:rPr lang="ko-KR" altLang="en-US" sz="9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층 빌라에 살고 있음</a:t>
            </a:r>
            <a:r>
              <a:rPr lang="en-US" altLang="ko-KR" sz="9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.</a:t>
            </a:r>
          </a:p>
          <a:p>
            <a:pPr marL="118695" indent="-118695">
              <a:buFont typeface="Arial" panose="020B0604020202020204" pitchFamily="34" charset="0"/>
              <a:buChar char="•"/>
            </a:pPr>
            <a:endParaRPr lang="en-US" altLang="ko-KR" sz="90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  <a:p>
            <a:pPr marL="118695" indent="-118695">
              <a:buFont typeface="Arial" panose="020B0604020202020204" pitchFamily="34" charset="0"/>
              <a:buChar char="•"/>
            </a:pPr>
            <a:r>
              <a:rPr lang="ko-KR" altLang="en-US" sz="9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양가부모님이 경제적으로 도움을 줄 여력이 안됨</a:t>
            </a:r>
            <a:r>
              <a:rPr lang="en-US" altLang="ko-KR" sz="9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.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6690C90-9C52-467F-9520-C79BD5DBCA5B}"/>
              </a:ext>
            </a:extLst>
          </p:cNvPr>
          <p:cNvSpPr txBox="1"/>
          <p:nvPr/>
        </p:nvSpPr>
        <p:spPr>
          <a:xfrm>
            <a:off x="5634211" y="4666504"/>
            <a:ext cx="441775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8695" indent="-118695">
              <a:buFont typeface="Arial" panose="020B0604020202020204" pitchFamily="34" charset="0"/>
              <a:buChar char="•"/>
            </a:pPr>
            <a:r>
              <a:rPr lang="ko-KR" altLang="en-US" sz="9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집안일로 인해 어플을 보고 건강 관리에 투자할 수 있는 시간이 부족</a:t>
            </a:r>
            <a:r>
              <a:rPr lang="en-US" altLang="ko-KR" sz="9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.</a:t>
            </a:r>
          </a:p>
          <a:p>
            <a:pPr marL="118695" indent="-118695">
              <a:buFont typeface="Arial" panose="020B0604020202020204" pitchFamily="34" charset="0"/>
              <a:buChar char="•"/>
            </a:pPr>
            <a:endParaRPr lang="en-US" altLang="ko-KR" sz="90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  <a:p>
            <a:pPr marL="118695" indent="-118695">
              <a:buFont typeface="Arial" panose="020B0604020202020204" pitchFamily="34" charset="0"/>
              <a:buChar char="•"/>
            </a:pPr>
            <a:r>
              <a:rPr lang="ko-KR" altLang="en-US" sz="9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노안으로 인해 스마트폰을 오래 보는 것이 어려움</a:t>
            </a:r>
            <a:endParaRPr lang="en-US" altLang="ko-KR" sz="90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91950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0549B143-71B6-48EE-98C9-73DF2D38C093}"/>
              </a:ext>
            </a:extLst>
          </p:cNvPr>
          <p:cNvSpPr/>
          <p:nvPr/>
        </p:nvSpPr>
        <p:spPr>
          <a:xfrm>
            <a:off x="0" y="2126511"/>
            <a:ext cx="12192000" cy="4986669"/>
          </a:xfrm>
          <a:prstGeom prst="roundRect">
            <a:avLst>
              <a:gd name="adj" fmla="val 4735"/>
            </a:avLst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C6A2507-E979-4C98-B2D6-015252340FAB}"/>
              </a:ext>
            </a:extLst>
          </p:cNvPr>
          <p:cNvSpPr txBox="1"/>
          <p:nvPr/>
        </p:nvSpPr>
        <p:spPr>
          <a:xfrm>
            <a:off x="267968" y="269462"/>
            <a:ext cx="27876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86CC40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U X  F L O W</a:t>
            </a:r>
            <a:endParaRPr lang="ko-KR" altLang="en-US" sz="1200" dirty="0">
              <a:solidFill>
                <a:srgbClr val="86CC40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9CCA35EA-6783-4605-8311-0347ED5663FE}"/>
              </a:ext>
            </a:extLst>
          </p:cNvPr>
          <p:cNvSpPr/>
          <p:nvPr/>
        </p:nvSpPr>
        <p:spPr>
          <a:xfrm>
            <a:off x="1409349" y="3151670"/>
            <a:ext cx="1476140" cy="1476140"/>
          </a:xfrm>
          <a:prstGeom prst="ellipse">
            <a:avLst/>
          </a:prstGeom>
          <a:solidFill>
            <a:schemeClr val="bg1"/>
          </a:solidFill>
          <a:ln w="38100">
            <a:solidFill>
              <a:srgbClr val="86CC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86CC40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관심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A1B6C32-E0DD-44E5-93A8-D2805C402BB2}"/>
              </a:ext>
            </a:extLst>
          </p:cNvPr>
          <p:cNvSpPr txBox="1"/>
          <p:nvPr/>
        </p:nvSpPr>
        <p:spPr>
          <a:xfrm>
            <a:off x="1423322" y="4793146"/>
            <a:ext cx="1462167" cy="1033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50" dirty="0">
                <a:solidFill>
                  <a:schemeClr val="bg2">
                    <a:lumMod val="10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수족냉증과 갱년기 증상으로 고생하던 차인데</a:t>
            </a:r>
            <a:r>
              <a:rPr lang="en-US" altLang="ko-KR" sz="1050" dirty="0">
                <a:solidFill>
                  <a:schemeClr val="bg2">
                    <a:lumMod val="10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 </a:t>
            </a:r>
            <a:r>
              <a:rPr lang="ko-KR" altLang="en-US" sz="1050" dirty="0">
                <a:solidFill>
                  <a:schemeClr val="bg2">
                    <a:lumMod val="10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텔레비전에서 </a:t>
            </a:r>
            <a:r>
              <a:rPr lang="en-US" altLang="ko-KR" sz="1050" dirty="0">
                <a:solidFill>
                  <a:schemeClr val="bg2">
                    <a:lumMod val="10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8</a:t>
            </a:r>
            <a:r>
              <a:rPr lang="ko-KR" altLang="en-US" sz="1050" dirty="0">
                <a:solidFill>
                  <a:schemeClr val="bg2">
                    <a:lumMod val="10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체질에 대해 방송을 하네</a:t>
            </a:r>
            <a:r>
              <a:rPr lang="en-US" altLang="ko-KR" sz="1050" dirty="0">
                <a:solidFill>
                  <a:schemeClr val="bg2">
                    <a:lumMod val="10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?</a:t>
            </a:r>
            <a:endParaRPr lang="ko-KR" altLang="en-US" sz="1050" dirty="0">
              <a:solidFill>
                <a:schemeClr val="bg2">
                  <a:lumMod val="10000"/>
                </a:schemeClr>
              </a:solidFill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65326CD-23E1-4805-BC75-F62CAF4A8D1B}"/>
              </a:ext>
            </a:extLst>
          </p:cNvPr>
          <p:cNvSpPr txBox="1"/>
          <p:nvPr/>
        </p:nvSpPr>
        <p:spPr>
          <a:xfrm>
            <a:off x="3011859" y="4787807"/>
            <a:ext cx="1476140" cy="1033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50" dirty="0">
                <a:solidFill>
                  <a:schemeClr val="bg2">
                    <a:lumMod val="10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한의원에 가는 게 귀찮고 돈들 수 있으니</a:t>
            </a:r>
            <a:r>
              <a:rPr lang="en-US" altLang="ko-KR" sz="1050" dirty="0">
                <a:solidFill>
                  <a:schemeClr val="bg2">
                    <a:lumMod val="10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,</a:t>
            </a:r>
            <a:r>
              <a:rPr lang="ko-KR" altLang="en-US" sz="1050" dirty="0" err="1">
                <a:solidFill>
                  <a:schemeClr val="bg2">
                    <a:lumMod val="10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스마트폰에서</a:t>
            </a:r>
            <a:r>
              <a:rPr lang="ko-KR" altLang="en-US" sz="1050" dirty="0">
                <a:solidFill>
                  <a:schemeClr val="bg2">
                    <a:lumMod val="10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 </a:t>
            </a:r>
            <a:r>
              <a:rPr lang="en-US" altLang="ko-KR" sz="1050" dirty="0">
                <a:solidFill>
                  <a:schemeClr val="bg2">
                    <a:lumMod val="10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8</a:t>
            </a:r>
            <a:r>
              <a:rPr lang="ko-KR" altLang="en-US" sz="1050" dirty="0">
                <a:solidFill>
                  <a:schemeClr val="bg2">
                    <a:lumMod val="10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체질을 검색해볼까</a:t>
            </a:r>
            <a:r>
              <a:rPr lang="en-US" altLang="ko-KR" sz="1050" dirty="0">
                <a:solidFill>
                  <a:schemeClr val="bg2">
                    <a:lumMod val="10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?</a:t>
            </a:r>
            <a:r>
              <a:rPr lang="ko-KR" altLang="en-US" sz="1050" dirty="0">
                <a:solidFill>
                  <a:schemeClr val="bg2">
                    <a:lumMod val="10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 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7006733-09B9-4659-A7BC-B4061D685917}"/>
              </a:ext>
            </a:extLst>
          </p:cNvPr>
          <p:cNvSpPr txBox="1"/>
          <p:nvPr/>
        </p:nvSpPr>
        <p:spPr>
          <a:xfrm>
            <a:off x="4629702" y="4787806"/>
            <a:ext cx="146216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2">
                    <a:lumMod val="10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디자인이</a:t>
            </a:r>
            <a:r>
              <a:rPr lang="en-US" altLang="ko-KR" sz="1050" dirty="0">
                <a:solidFill>
                  <a:schemeClr val="bg2">
                    <a:lumMod val="10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 </a:t>
            </a:r>
            <a:r>
              <a:rPr lang="ko-KR" altLang="en-US" sz="1050" dirty="0">
                <a:solidFill>
                  <a:schemeClr val="bg2">
                    <a:lumMod val="10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심플하군</a:t>
            </a:r>
            <a:r>
              <a:rPr lang="en-US" altLang="ko-KR" sz="1050" dirty="0">
                <a:solidFill>
                  <a:schemeClr val="bg2">
                    <a:lumMod val="10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.</a:t>
            </a:r>
            <a:endParaRPr lang="ko-KR" altLang="en-US" sz="1050" dirty="0">
              <a:solidFill>
                <a:schemeClr val="bg2">
                  <a:lumMod val="10000"/>
                </a:schemeClr>
              </a:solidFill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2A9A257-9486-4744-881E-C86F546AA2CA}"/>
              </a:ext>
            </a:extLst>
          </p:cNvPr>
          <p:cNvSpPr txBox="1"/>
          <p:nvPr/>
        </p:nvSpPr>
        <p:spPr>
          <a:xfrm>
            <a:off x="6232211" y="4787805"/>
            <a:ext cx="1476140" cy="79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50" dirty="0">
                <a:solidFill>
                  <a:schemeClr val="bg2">
                    <a:lumMod val="10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테스트 항목이 생활습관과 식생활</a:t>
            </a:r>
            <a:r>
              <a:rPr lang="en-US" altLang="ko-KR" sz="1050" dirty="0">
                <a:solidFill>
                  <a:schemeClr val="bg2">
                    <a:lumMod val="10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, </a:t>
            </a:r>
            <a:r>
              <a:rPr lang="ko-KR" altLang="en-US" sz="1050" dirty="0">
                <a:solidFill>
                  <a:schemeClr val="bg2">
                    <a:lumMod val="10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몸 상태를 체크 할 수 있는 항목이군</a:t>
            </a:r>
            <a:r>
              <a:rPr lang="en-US" altLang="ko-KR" sz="1050" dirty="0">
                <a:solidFill>
                  <a:schemeClr val="bg2">
                    <a:lumMod val="10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!</a:t>
            </a:r>
            <a:r>
              <a:rPr lang="ko-KR" altLang="en-US" sz="1050" dirty="0">
                <a:solidFill>
                  <a:schemeClr val="bg2">
                    <a:lumMod val="10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  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2BABCF4-4C48-4BC9-9DA3-AC0B6A6C7F08}"/>
              </a:ext>
            </a:extLst>
          </p:cNvPr>
          <p:cNvSpPr txBox="1"/>
          <p:nvPr/>
        </p:nvSpPr>
        <p:spPr>
          <a:xfrm>
            <a:off x="7834720" y="4787805"/>
            <a:ext cx="1476140" cy="1033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50" dirty="0">
                <a:solidFill>
                  <a:schemeClr val="bg2">
                    <a:lumMod val="10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나는 </a:t>
            </a:r>
            <a:r>
              <a:rPr lang="ko-KR" altLang="en-US" sz="1050" dirty="0" err="1">
                <a:solidFill>
                  <a:schemeClr val="bg2">
                    <a:lumMod val="10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목음</a:t>
            </a:r>
            <a:r>
              <a:rPr lang="ko-KR" altLang="en-US" sz="1050" dirty="0">
                <a:solidFill>
                  <a:schemeClr val="bg2">
                    <a:lumMod val="10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 체질이었구나</a:t>
            </a:r>
            <a:r>
              <a:rPr lang="en-US" altLang="ko-KR" sz="1050" dirty="0">
                <a:solidFill>
                  <a:schemeClr val="bg2">
                    <a:lumMod val="10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.</a:t>
            </a:r>
            <a:r>
              <a:rPr lang="ko-KR" altLang="en-US" sz="1050" dirty="0">
                <a:solidFill>
                  <a:schemeClr val="bg2">
                    <a:lumMod val="10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 나에게 맞는 건강관리법을 알게 되었네</a:t>
            </a:r>
            <a:r>
              <a:rPr lang="en-US" altLang="ko-KR" sz="1050" dirty="0">
                <a:solidFill>
                  <a:schemeClr val="bg2">
                    <a:lumMod val="10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ko-KR" altLang="en-US" sz="1050" dirty="0">
              <a:solidFill>
                <a:schemeClr val="bg2">
                  <a:lumMod val="10000"/>
                </a:schemeClr>
              </a:solidFill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212038A-9B1E-44BF-908C-4D59EA6DB86B}"/>
              </a:ext>
            </a:extLst>
          </p:cNvPr>
          <p:cNvSpPr txBox="1"/>
          <p:nvPr/>
        </p:nvSpPr>
        <p:spPr>
          <a:xfrm>
            <a:off x="9444937" y="4787804"/>
            <a:ext cx="1460805" cy="1033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50" dirty="0">
                <a:solidFill>
                  <a:schemeClr val="bg2">
                    <a:lumMod val="10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어플을 통해 내 체질을 확인하고 좋은 정보를 얻을 수 있어 앞으로 건강한 삶을 만들어가자</a:t>
            </a:r>
            <a:r>
              <a:rPr lang="en-US" altLang="ko-KR" sz="1050" dirty="0">
                <a:solidFill>
                  <a:schemeClr val="bg2">
                    <a:lumMod val="10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!</a:t>
            </a:r>
            <a:endParaRPr lang="ko-KR" altLang="en-US" sz="1050" dirty="0">
              <a:solidFill>
                <a:schemeClr val="bg2">
                  <a:lumMod val="10000"/>
                </a:schemeClr>
              </a:solidFill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CF7D58DC-B512-4FFD-BFDE-9BB3D99D61A6}"/>
              </a:ext>
            </a:extLst>
          </p:cNvPr>
          <p:cNvSpPr/>
          <p:nvPr/>
        </p:nvSpPr>
        <p:spPr>
          <a:xfrm>
            <a:off x="3011858" y="3163059"/>
            <a:ext cx="1476140" cy="1476140"/>
          </a:xfrm>
          <a:prstGeom prst="ellipse">
            <a:avLst/>
          </a:prstGeom>
          <a:solidFill>
            <a:srgbClr val="86CC40"/>
          </a:solidFill>
          <a:ln w="38100">
            <a:solidFill>
              <a:srgbClr val="86CC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어플 검색</a:t>
            </a:r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60D8618A-28DF-4587-8E59-D04B895313BE}"/>
              </a:ext>
            </a:extLst>
          </p:cNvPr>
          <p:cNvSpPr/>
          <p:nvPr/>
        </p:nvSpPr>
        <p:spPr>
          <a:xfrm>
            <a:off x="4629701" y="3151670"/>
            <a:ext cx="1476140" cy="1476140"/>
          </a:xfrm>
          <a:prstGeom prst="ellipse">
            <a:avLst/>
          </a:prstGeom>
          <a:solidFill>
            <a:schemeClr val="bg1"/>
          </a:solidFill>
          <a:ln w="38100">
            <a:solidFill>
              <a:srgbClr val="86CC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86CC40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어플 실행</a:t>
            </a:r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A466CA00-5A4A-42B8-974E-EDC7D4F7AB1B}"/>
              </a:ext>
            </a:extLst>
          </p:cNvPr>
          <p:cNvSpPr/>
          <p:nvPr/>
        </p:nvSpPr>
        <p:spPr>
          <a:xfrm>
            <a:off x="6232210" y="3163059"/>
            <a:ext cx="1476140" cy="1476140"/>
          </a:xfrm>
          <a:prstGeom prst="ellipse">
            <a:avLst/>
          </a:prstGeom>
          <a:solidFill>
            <a:srgbClr val="86CC40"/>
          </a:solidFill>
          <a:ln w="38100">
            <a:solidFill>
              <a:srgbClr val="86CC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체질</a:t>
            </a:r>
            <a:endParaRPr lang="en-US" altLang="ko-KR" dirty="0">
              <a:solidFill>
                <a:schemeClr val="bg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algn="ctr"/>
            <a:r>
              <a:rPr lang="ko-KR" altLang="en-US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테스트</a:t>
            </a: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B4BE0267-9D65-40C6-A1CC-45CFC757CE3B}"/>
              </a:ext>
            </a:extLst>
          </p:cNvPr>
          <p:cNvSpPr/>
          <p:nvPr/>
        </p:nvSpPr>
        <p:spPr>
          <a:xfrm>
            <a:off x="7834719" y="3159352"/>
            <a:ext cx="1476140" cy="1476140"/>
          </a:xfrm>
          <a:prstGeom prst="ellipse">
            <a:avLst/>
          </a:prstGeom>
          <a:solidFill>
            <a:schemeClr val="bg1"/>
          </a:solidFill>
          <a:ln w="38100">
            <a:solidFill>
              <a:srgbClr val="86CC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86CC40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체질 진단</a:t>
            </a: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EA5A92D6-246F-41F6-9557-5E9F5AE73240}"/>
              </a:ext>
            </a:extLst>
          </p:cNvPr>
          <p:cNvSpPr/>
          <p:nvPr/>
        </p:nvSpPr>
        <p:spPr>
          <a:xfrm>
            <a:off x="9429602" y="3159352"/>
            <a:ext cx="1476140" cy="1476140"/>
          </a:xfrm>
          <a:prstGeom prst="ellipse">
            <a:avLst/>
          </a:prstGeom>
          <a:solidFill>
            <a:srgbClr val="86CC40"/>
          </a:solidFill>
          <a:ln w="38100">
            <a:solidFill>
              <a:srgbClr val="86CC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건강 개선</a:t>
            </a:r>
            <a:endParaRPr lang="en-US" altLang="ko-KR" dirty="0">
              <a:solidFill>
                <a:schemeClr val="bg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algn="ctr"/>
            <a:r>
              <a:rPr lang="ko-KR" altLang="en-US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성공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AC8802B-1E4E-4C2F-B387-A26BF0C0BC1D}"/>
              </a:ext>
            </a:extLst>
          </p:cNvPr>
          <p:cNvSpPr txBox="1"/>
          <p:nvPr/>
        </p:nvSpPr>
        <p:spPr>
          <a:xfrm>
            <a:off x="6232210" y="6118811"/>
            <a:ext cx="147614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체크리스트</a:t>
            </a:r>
          </a:p>
        </p:txBody>
      </p: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909962E1-B844-439C-AB7C-75F9667D4CC8}"/>
              </a:ext>
            </a:extLst>
          </p:cNvPr>
          <p:cNvCxnSpPr>
            <a:cxnSpLocks/>
            <a:endCxn id="62" idx="0"/>
          </p:cNvCxnSpPr>
          <p:nvPr/>
        </p:nvCxnSpPr>
        <p:spPr>
          <a:xfrm>
            <a:off x="6970280" y="5675326"/>
            <a:ext cx="0" cy="443485"/>
          </a:xfrm>
          <a:prstGeom prst="line">
            <a:avLst/>
          </a:prstGeom>
          <a:ln w="635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7DE302E9-3D6C-485B-8F9F-8C955177CEBB}"/>
              </a:ext>
            </a:extLst>
          </p:cNvPr>
          <p:cNvCxnSpPr>
            <a:cxnSpLocks/>
          </p:cNvCxnSpPr>
          <p:nvPr/>
        </p:nvCxnSpPr>
        <p:spPr>
          <a:xfrm>
            <a:off x="8441817" y="5675326"/>
            <a:ext cx="0" cy="443485"/>
          </a:xfrm>
          <a:prstGeom prst="line">
            <a:avLst/>
          </a:prstGeom>
          <a:ln w="635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4D51D81A-74AC-49B1-AFC2-F74398523B1D}"/>
              </a:ext>
            </a:extLst>
          </p:cNvPr>
          <p:cNvSpPr txBox="1"/>
          <p:nvPr/>
        </p:nvSpPr>
        <p:spPr>
          <a:xfrm>
            <a:off x="7760644" y="6119127"/>
            <a:ext cx="1476140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진단에 따른 체질별 </a:t>
            </a:r>
            <a:endParaRPr lang="en-US" altLang="ko-KR" sz="105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algn="ctr"/>
            <a:r>
              <a:rPr lang="ko-KR" altLang="en-US" sz="105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건강 관리</a:t>
            </a:r>
            <a:endParaRPr lang="ko-KR" altLang="en-US" sz="7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0BA7F41-588D-410E-986D-152CBA15593D}"/>
              </a:ext>
            </a:extLst>
          </p:cNvPr>
          <p:cNvSpPr txBox="1"/>
          <p:nvPr/>
        </p:nvSpPr>
        <p:spPr>
          <a:xfrm>
            <a:off x="267968" y="924737"/>
            <a:ext cx="6702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48</a:t>
            </a:r>
            <a:r>
              <a:rPr lang="ko-KR" altLang="en-US" sz="2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세 주부 박경은씨가 만난 </a:t>
            </a:r>
            <a:r>
              <a:rPr lang="en-US" altLang="ko-KR" sz="28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8</a:t>
            </a:r>
            <a:r>
              <a:rPr lang="ko-KR" altLang="en-US" sz="28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체질 건강지킴이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C39CE3F-4B5C-45FE-BC06-56CC06A7BE31}"/>
              </a:ext>
            </a:extLst>
          </p:cNvPr>
          <p:cNvSpPr txBox="1"/>
          <p:nvPr/>
        </p:nvSpPr>
        <p:spPr>
          <a:xfrm>
            <a:off x="267968" y="1552401"/>
            <a:ext cx="115235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텔레비전을 시청 중이던 전업 주부 박경은씨는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8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체질을 알게 되었고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그 중 가장 심플해 보이는 어플을 다운 받았습니다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524862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Box 130">
            <a:extLst>
              <a:ext uri="{FF2B5EF4-FFF2-40B4-BE49-F238E27FC236}">
                <a16:creationId xmlns:a16="http://schemas.microsoft.com/office/drawing/2014/main" id="{442C9F19-4D79-435F-AFD7-BFAAB2D3AF0B}"/>
              </a:ext>
            </a:extLst>
          </p:cNvPr>
          <p:cNvSpPr txBox="1"/>
          <p:nvPr/>
        </p:nvSpPr>
        <p:spPr>
          <a:xfrm>
            <a:off x="9462059" y="492871"/>
            <a:ext cx="14364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추가한 부분</a:t>
            </a:r>
          </a:p>
        </p:txBody>
      </p:sp>
      <p:cxnSp>
        <p:nvCxnSpPr>
          <p:cNvPr id="125" name="직선 연결선 124">
            <a:extLst>
              <a:ext uri="{FF2B5EF4-FFF2-40B4-BE49-F238E27FC236}">
                <a16:creationId xmlns:a16="http://schemas.microsoft.com/office/drawing/2014/main" id="{70A2EB44-1D03-4BFE-B6A5-12296377B08E}"/>
              </a:ext>
            </a:extLst>
          </p:cNvPr>
          <p:cNvCxnSpPr>
            <a:cxnSpLocks/>
          </p:cNvCxnSpPr>
          <p:nvPr/>
        </p:nvCxnSpPr>
        <p:spPr>
          <a:xfrm flipH="1">
            <a:off x="9568994" y="4867619"/>
            <a:ext cx="779686" cy="0"/>
          </a:xfrm>
          <a:prstGeom prst="line">
            <a:avLst/>
          </a:prstGeom>
          <a:ln w="25400">
            <a:solidFill>
              <a:srgbClr val="86CC4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직선 연결선 125">
            <a:extLst>
              <a:ext uri="{FF2B5EF4-FFF2-40B4-BE49-F238E27FC236}">
                <a16:creationId xmlns:a16="http://schemas.microsoft.com/office/drawing/2014/main" id="{8B08916E-7FDB-448D-9F99-BD302EE4F9AF}"/>
              </a:ext>
            </a:extLst>
          </p:cNvPr>
          <p:cNvCxnSpPr>
            <a:cxnSpLocks/>
          </p:cNvCxnSpPr>
          <p:nvPr/>
        </p:nvCxnSpPr>
        <p:spPr>
          <a:xfrm flipH="1">
            <a:off x="9590762" y="5290602"/>
            <a:ext cx="779686" cy="0"/>
          </a:xfrm>
          <a:prstGeom prst="line">
            <a:avLst/>
          </a:prstGeom>
          <a:ln w="25400">
            <a:solidFill>
              <a:srgbClr val="86CC4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CA64F792-11CB-4E11-848C-7259FED4E264}"/>
              </a:ext>
            </a:extLst>
          </p:cNvPr>
          <p:cNvCxnSpPr>
            <a:cxnSpLocks/>
          </p:cNvCxnSpPr>
          <p:nvPr/>
        </p:nvCxnSpPr>
        <p:spPr>
          <a:xfrm flipH="1">
            <a:off x="9593868" y="5750918"/>
            <a:ext cx="779686" cy="0"/>
          </a:xfrm>
          <a:prstGeom prst="line">
            <a:avLst/>
          </a:prstGeom>
          <a:ln w="25400">
            <a:solidFill>
              <a:srgbClr val="86CC4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D3AD5202-60C0-4C97-9A09-604B2D65569F}"/>
              </a:ext>
            </a:extLst>
          </p:cNvPr>
          <p:cNvCxnSpPr>
            <a:cxnSpLocks/>
          </p:cNvCxnSpPr>
          <p:nvPr/>
        </p:nvCxnSpPr>
        <p:spPr>
          <a:xfrm flipH="1">
            <a:off x="8896939" y="4436965"/>
            <a:ext cx="1451741" cy="0"/>
          </a:xfrm>
          <a:prstGeom prst="line">
            <a:avLst/>
          </a:prstGeom>
          <a:ln w="25400">
            <a:solidFill>
              <a:srgbClr val="86CC4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0D0E0077-77E1-4A70-9E4E-B0B6D15E1E8D}"/>
              </a:ext>
            </a:extLst>
          </p:cNvPr>
          <p:cNvCxnSpPr>
            <a:cxnSpLocks/>
          </p:cNvCxnSpPr>
          <p:nvPr/>
        </p:nvCxnSpPr>
        <p:spPr>
          <a:xfrm flipH="1">
            <a:off x="927175" y="2515552"/>
            <a:ext cx="8411361" cy="0"/>
          </a:xfrm>
          <a:prstGeom prst="line">
            <a:avLst/>
          </a:prstGeom>
          <a:ln w="25400">
            <a:solidFill>
              <a:srgbClr val="86CC4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직선 연결선 112">
            <a:extLst>
              <a:ext uri="{FF2B5EF4-FFF2-40B4-BE49-F238E27FC236}">
                <a16:creationId xmlns:a16="http://schemas.microsoft.com/office/drawing/2014/main" id="{0689FB8C-9E11-4E39-B32B-607AD96B0F36}"/>
              </a:ext>
            </a:extLst>
          </p:cNvPr>
          <p:cNvCxnSpPr>
            <a:cxnSpLocks/>
          </p:cNvCxnSpPr>
          <p:nvPr/>
        </p:nvCxnSpPr>
        <p:spPr>
          <a:xfrm flipH="1">
            <a:off x="928663" y="4825789"/>
            <a:ext cx="3102161" cy="0"/>
          </a:xfrm>
          <a:prstGeom prst="line">
            <a:avLst/>
          </a:prstGeom>
          <a:ln w="25400">
            <a:solidFill>
              <a:srgbClr val="86CC4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id="{C1F32161-874B-4956-8789-9F41DA02907C}"/>
              </a:ext>
            </a:extLst>
          </p:cNvPr>
          <p:cNvCxnSpPr>
            <a:cxnSpLocks/>
          </p:cNvCxnSpPr>
          <p:nvPr/>
        </p:nvCxnSpPr>
        <p:spPr>
          <a:xfrm flipH="1">
            <a:off x="938001" y="5772979"/>
            <a:ext cx="3876596" cy="0"/>
          </a:xfrm>
          <a:prstGeom prst="line">
            <a:avLst/>
          </a:prstGeom>
          <a:ln w="25400">
            <a:solidFill>
              <a:srgbClr val="86CC4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C28EC500-D4D8-408A-9ABC-E235E2E01121}"/>
              </a:ext>
            </a:extLst>
          </p:cNvPr>
          <p:cNvCxnSpPr>
            <a:cxnSpLocks/>
          </p:cNvCxnSpPr>
          <p:nvPr/>
        </p:nvCxnSpPr>
        <p:spPr>
          <a:xfrm>
            <a:off x="8989139" y="2529696"/>
            <a:ext cx="0" cy="1956632"/>
          </a:xfrm>
          <a:prstGeom prst="line">
            <a:avLst/>
          </a:prstGeom>
          <a:ln w="25400">
            <a:solidFill>
              <a:srgbClr val="86CC4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CA120A95-3884-4D45-A611-08E6258E6937}"/>
              </a:ext>
            </a:extLst>
          </p:cNvPr>
          <p:cNvCxnSpPr>
            <a:cxnSpLocks/>
          </p:cNvCxnSpPr>
          <p:nvPr/>
        </p:nvCxnSpPr>
        <p:spPr>
          <a:xfrm>
            <a:off x="938001" y="1334790"/>
            <a:ext cx="0" cy="4447520"/>
          </a:xfrm>
          <a:prstGeom prst="line">
            <a:avLst/>
          </a:prstGeom>
          <a:ln w="25400">
            <a:solidFill>
              <a:srgbClr val="86CC4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사각형: 둥근 모서리 74">
            <a:extLst>
              <a:ext uri="{FF2B5EF4-FFF2-40B4-BE49-F238E27FC236}">
                <a16:creationId xmlns:a16="http://schemas.microsoft.com/office/drawing/2014/main" id="{FE06C721-210A-46B7-9D73-3C5CE4A5D19D}"/>
              </a:ext>
            </a:extLst>
          </p:cNvPr>
          <p:cNvSpPr/>
          <p:nvPr/>
        </p:nvSpPr>
        <p:spPr>
          <a:xfrm>
            <a:off x="520216" y="1151363"/>
            <a:ext cx="2297053" cy="464298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86CC40"/>
            </a:solidFill>
          </a:ln>
          <a:effec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86CC4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8</a:t>
            </a:r>
            <a:r>
              <a:rPr lang="ko-KR" altLang="en-US" sz="1400" dirty="0">
                <a:solidFill>
                  <a:srgbClr val="86CC4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체질 가족건강지킴이</a:t>
            </a:r>
          </a:p>
        </p:txBody>
      </p:sp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id="{257E6D2E-B86F-4E69-B64F-D0FF2BDFC338}"/>
              </a:ext>
            </a:extLst>
          </p:cNvPr>
          <p:cNvSpPr/>
          <p:nvPr/>
        </p:nvSpPr>
        <p:spPr>
          <a:xfrm>
            <a:off x="520216" y="2310290"/>
            <a:ext cx="813916" cy="425109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86CC40"/>
            </a:solidFill>
          </a:ln>
          <a:effec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86CC4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8</a:t>
            </a:r>
            <a:r>
              <a:rPr lang="ko-KR" altLang="en-US" sz="1100" dirty="0">
                <a:solidFill>
                  <a:srgbClr val="86CC4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체질</a:t>
            </a:r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EF876C79-7D42-4099-B1EF-6E7DD0AC297C}"/>
              </a:ext>
            </a:extLst>
          </p:cNvPr>
          <p:cNvSpPr/>
          <p:nvPr/>
        </p:nvSpPr>
        <p:spPr>
          <a:xfrm>
            <a:off x="8594177" y="2302997"/>
            <a:ext cx="813916" cy="425109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86CC40"/>
            </a:solidFill>
          </a:ln>
          <a:effec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8" dirty="0">
                <a:solidFill>
                  <a:srgbClr val="86CC4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내 정보</a:t>
            </a:r>
          </a:p>
        </p:txBody>
      </p:sp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B63AF735-6668-441E-BAB5-155ADA42AF78}"/>
              </a:ext>
            </a:extLst>
          </p:cNvPr>
          <p:cNvSpPr/>
          <p:nvPr/>
        </p:nvSpPr>
        <p:spPr>
          <a:xfrm>
            <a:off x="690269" y="3848352"/>
            <a:ext cx="813916" cy="316523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86CC4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rgbClr val="86CC4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체질</a:t>
            </a:r>
          </a:p>
        </p:txBody>
      </p:sp>
      <p:sp>
        <p:nvSpPr>
          <p:cNvPr id="80" name="사각형: 둥근 모서리 79">
            <a:extLst>
              <a:ext uri="{FF2B5EF4-FFF2-40B4-BE49-F238E27FC236}">
                <a16:creationId xmlns:a16="http://schemas.microsoft.com/office/drawing/2014/main" id="{9111E03A-C33F-4EE6-8F95-985B36EDFBBC}"/>
              </a:ext>
            </a:extLst>
          </p:cNvPr>
          <p:cNvSpPr/>
          <p:nvPr/>
        </p:nvSpPr>
        <p:spPr>
          <a:xfrm>
            <a:off x="8617100" y="3110044"/>
            <a:ext cx="813916" cy="316523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86CC4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rgbClr val="86CC4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체질기록</a:t>
            </a:r>
          </a:p>
        </p:txBody>
      </p:sp>
      <p:sp>
        <p:nvSpPr>
          <p:cNvPr id="84" name="사각형: 둥근 모서리 83">
            <a:extLst>
              <a:ext uri="{FF2B5EF4-FFF2-40B4-BE49-F238E27FC236}">
                <a16:creationId xmlns:a16="http://schemas.microsoft.com/office/drawing/2014/main" id="{39CB208B-2ADA-4863-90E2-2B7555A8936D}"/>
              </a:ext>
            </a:extLst>
          </p:cNvPr>
          <p:cNvSpPr/>
          <p:nvPr/>
        </p:nvSpPr>
        <p:spPr>
          <a:xfrm>
            <a:off x="1077115" y="4695852"/>
            <a:ext cx="660077" cy="256696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86CC4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 dirty="0" err="1">
                <a:solidFill>
                  <a:srgbClr val="86CC4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금양</a:t>
            </a:r>
            <a:endParaRPr lang="ko-KR" altLang="en-US" sz="900" dirty="0">
              <a:solidFill>
                <a:srgbClr val="86CC40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96" name="사각형: 둥근 모서리 95">
            <a:extLst>
              <a:ext uri="{FF2B5EF4-FFF2-40B4-BE49-F238E27FC236}">
                <a16:creationId xmlns:a16="http://schemas.microsoft.com/office/drawing/2014/main" id="{DBE010DD-EE22-4F9B-83FF-E783B812A372}"/>
              </a:ext>
            </a:extLst>
          </p:cNvPr>
          <p:cNvSpPr/>
          <p:nvPr/>
        </p:nvSpPr>
        <p:spPr>
          <a:xfrm>
            <a:off x="8617100" y="3737495"/>
            <a:ext cx="937385" cy="316523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86CC4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rgbClr val="86CC4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체질별 관리</a:t>
            </a:r>
          </a:p>
        </p:txBody>
      </p:sp>
      <p:sp>
        <p:nvSpPr>
          <p:cNvPr id="98" name="사각형: 둥근 모서리 97">
            <a:extLst>
              <a:ext uri="{FF2B5EF4-FFF2-40B4-BE49-F238E27FC236}">
                <a16:creationId xmlns:a16="http://schemas.microsoft.com/office/drawing/2014/main" id="{A2EF121A-3C53-4C42-9BBF-D608113C9EB7}"/>
              </a:ext>
            </a:extLst>
          </p:cNvPr>
          <p:cNvSpPr/>
          <p:nvPr/>
        </p:nvSpPr>
        <p:spPr>
          <a:xfrm>
            <a:off x="8636070" y="4272111"/>
            <a:ext cx="813916" cy="316523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86CC4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rgbClr val="86CC4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설정</a:t>
            </a:r>
          </a:p>
        </p:txBody>
      </p:sp>
      <p:sp>
        <p:nvSpPr>
          <p:cNvPr id="99" name="사각형: 둥근 모서리 98">
            <a:extLst>
              <a:ext uri="{FF2B5EF4-FFF2-40B4-BE49-F238E27FC236}">
                <a16:creationId xmlns:a16="http://schemas.microsoft.com/office/drawing/2014/main" id="{F1285507-FA81-44D8-93F8-73EE9A267B60}"/>
              </a:ext>
            </a:extLst>
          </p:cNvPr>
          <p:cNvSpPr/>
          <p:nvPr/>
        </p:nvSpPr>
        <p:spPr>
          <a:xfrm>
            <a:off x="9743330" y="4313397"/>
            <a:ext cx="866218" cy="252000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86CC4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rgbClr val="86CC4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Push </a:t>
            </a:r>
            <a:r>
              <a:rPr lang="ko-KR" altLang="en-US" sz="900" dirty="0">
                <a:solidFill>
                  <a:srgbClr val="86CC4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알림</a:t>
            </a:r>
          </a:p>
        </p:txBody>
      </p:sp>
      <p:sp>
        <p:nvSpPr>
          <p:cNvPr id="100" name="사각형: 둥근 모서리 99">
            <a:extLst>
              <a:ext uri="{FF2B5EF4-FFF2-40B4-BE49-F238E27FC236}">
                <a16:creationId xmlns:a16="http://schemas.microsoft.com/office/drawing/2014/main" id="{40C04DFD-E321-4681-902D-FE266E277261}"/>
              </a:ext>
            </a:extLst>
          </p:cNvPr>
          <p:cNvSpPr/>
          <p:nvPr/>
        </p:nvSpPr>
        <p:spPr>
          <a:xfrm>
            <a:off x="9730515" y="4734962"/>
            <a:ext cx="897909" cy="252000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86CC4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rgbClr val="86CC4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비밀번호변경</a:t>
            </a:r>
          </a:p>
        </p:txBody>
      </p:sp>
      <p:sp>
        <p:nvSpPr>
          <p:cNvPr id="101" name="사각형: 둥근 모서리 100">
            <a:extLst>
              <a:ext uri="{FF2B5EF4-FFF2-40B4-BE49-F238E27FC236}">
                <a16:creationId xmlns:a16="http://schemas.microsoft.com/office/drawing/2014/main" id="{AD757783-0D4B-4449-AC45-879BBC502D98}"/>
              </a:ext>
            </a:extLst>
          </p:cNvPr>
          <p:cNvSpPr/>
          <p:nvPr/>
        </p:nvSpPr>
        <p:spPr>
          <a:xfrm>
            <a:off x="9730515" y="5156527"/>
            <a:ext cx="897908" cy="252000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86CC4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rgbClr val="86CC4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글씨크기</a:t>
            </a:r>
          </a:p>
        </p:txBody>
      </p:sp>
      <p:sp>
        <p:nvSpPr>
          <p:cNvPr id="102" name="사각형: 둥근 모서리 101">
            <a:extLst>
              <a:ext uri="{FF2B5EF4-FFF2-40B4-BE49-F238E27FC236}">
                <a16:creationId xmlns:a16="http://schemas.microsoft.com/office/drawing/2014/main" id="{B928392E-4D3D-4316-8C36-97FB1B25163C}"/>
              </a:ext>
            </a:extLst>
          </p:cNvPr>
          <p:cNvSpPr/>
          <p:nvPr/>
        </p:nvSpPr>
        <p:spPr>
          <a:xfrm>
            <a:off x="9730516" y="5578092"/>
            <a:ext cx="897908" cy="252000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86CC4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 dirty="0" err="1">
                <a:solidFill>
                  <a:srgbClr val="86CC4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다크모드</a:t>
            </a:r>
            <a:endParaRPr lang="ko-KR" altLang="en-US" sz="900" dirty="0">
              <a:solidFill>
                <a:srgbClr val="86CC40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CC3BA8E-483C-4F98-8429-5B4E3ADCB91F}"/>
              </a:ext>
            </a:extLst>
          </p:cNvPr>
          <p:cNvSpPr txBox="1"/>
          <p:nvPr/>
        </p:nvSpPr>
        <p:spPr>
          <a:xfrm>
            <a:off x="267968" y="269462"/>
            <a:ext cx="27876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86CC40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S T R U C T U R E   D I A G R A M</a:t>
            </a:r>
            <a:endParaRPr lang="ko-KR" altLang="en-US" sz="1200" dirty="0">
              <a:solidFill>
                <a:srgbClr val="86CC40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03" name="사각형: 둥근 모서리 102">
            <a:extLst>
              <a:ext uri="{FF2B5EF4-FFF2-40B4-BE49-F238E27FC236}">
                <a16:creationId xmlns:a16="http://schemas.microsoft.com/office/drawing/2014/main" id="{8CADF697-34AD-4E37-9F39-3BAA84543CEF}"/>
              </a:ext>
            </a:extLst>
          </p:cNvPr>
          <p:cNvSpPr/>
          <p:nvPr/>
        </p:nvSpPr>
        <p:spPr>
          <a:xfrm>
            <a:off x="1882150" y="4695852"/>
            <a:ext cx="660077" cy="256696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86CC4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 dirty="0" err="1">
                <a:solidFill>
                  <a:srgbClr val="86CC4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금음</a:t>
            </a:r>
            <a:endParaRPr lang="ko-KR" altLang="en-US" sz="900" dirty="0">
              <a:solidFill>
                <a:srgbClr val="86CC40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105" name="사각형: 둥근 모서리 104">
            <a:extLst>
              <a:ext uri="{FF2B5EF4-FFF2-40B4-BE49-F238E27FC236}">
                <a16:creationId xmlns:a16="http://schemas.microsoft.com/office/drawing/2014/main" id="{2FBAC244-CF3C-4E5C-9FD7-96B2E8C10DCC}"/>
              </a:ext>
            </a:extLst>
          </p:cNvPr>
          <p:cNvSpPr/>
          <p:nvPr/>
        </p:nvSpPr>
        <p:spPr>
          <a:xfrm>
            <a:off x="2687451" y="4688197"/>
            <a:ext cx="660077" cy="256696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86CC4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rgbClr val="86CC4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토양</a:t>
            </a:r>
          </a:p>
        </p:txBody>
      </p:sp>
      <p:sp>
        <p:nvSpPr>
          <p:cNvPr id="106" name="사각형: 둥근 모서리 105">
            <a:extLst>
              <a:ext uri="{FF2B5EF4-FFF2-40B4-BE49-F238E27FC236}">
                <a16:creationId xmlns:a16="http://schemas.microsoft.com/office/drawing/2014/main" id="{79A8CDCF-E165-45EA-AC00-1518F8DD895A}"/>
              </a:ext>
            </a:extLst>
          </p:cNvPr>
          <p:cNvSpPr/>
          <p:nvPr/>
        </p:nvSpPr>
        <p:spPr>
          <a:xfrm>
            <a:off x="3491737" y="4679232"/>
            <a:ext cx="660077" cy="256696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86CC4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 dirty="0" err="1">
                <a:solidFill>
                  <a:srgbClr val="86CC4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토음</a:t>
            </a:r>
            <a:endParaRPr lang="ko-KR" altLang="en-US" sz="900" dirty="0">
              <a:solidFill>
                <a:srgbClr val="86CC40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107" name="사각형: 둥근 모서리 106">
            <a:extLst>
              <a:ext uri="{FF2B5EF4-FFF2-40B4-BE49-F238E27FC236}">
                <a16:creationId xmlns:a16="http://schemas.microsoft.com/office/drawing/2014/main" id="{830BDE38-B86E-454C-8A5F-9BE1E4D12EA2}"/>
              </a:ext>
            </a:extLst>
          </p:cNvPr>
          <p:cNvSpPr/>
          <p:nvPr/>
        </p:nvSpPr>
        <p:spPr>
          <a:xfrm>
            <a:off x="1062014" y="5653962"/>
            <a:ext cx="660077" cy="256696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86CC4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rgbClr val="86CC4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목양</a:t>
            </a:r>
          </a:p>
        </p:txBody>
      </p:sp>
      <p:sp>
        <p:nvSpPr>
          <p:cNvPr id="108" name="사각형: 둥근 모서리 107">
            <a:extLst>
              <a:ext uri="{FF2B5EF4-FFF2-40B4-BE49-F238E27FC236}">
                <a16:creationId xmlns:a16="http://schemas.microsoft.com/office/drawing/2014/main" id="{A1F6F56A-3104-4CC3-9F61-6E7BA9340A39}"/>
              </a:ext>
            </a:extLst>
          </p:cNvPr>
          <p:cNvSpPr/>
          <p:nvPr/>
        </p:nvSpPr>
        <p:spPr>
          <a:xfrm>
            <a:off x="1874732" y="5658342"/>
            <a:ext cx="660077" cy="256696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86CC4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rgbClr val="86CC4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목음</a:t>
            </a:r>
          </a:p>
        </p:txBody>
      </p:sp>
      <p:sp>
        <p:nvSpPr>
          <p:cNvPr id="109" name="사각형: 둥근 모서리 108">
            <a:extLst>
              <a:ext uri="{FF2B5EF4-FFF2-40B4-BE49-F238E27FC236}">
                <a16:creationId xmlns:a16="http://schemas.microsoft.com/office/drawing/2014/main" id="{0F947201-FB6D-47CD-9C5F-0D69787F9D89}"/>
              </a:ext>
            </a:extLst>
          </p:cNvPr>
          <p:cNvSpPr/>
          <p:nvPr/>
        </p:nvSpPr>
        <p:spPr>
          <a:xfrm>
            <a:off x="2687451" y="5653962"/>
            <a:ext cx="660077" cy="256696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86CC4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>
                <a:solidFill>
                  <a:srgbClr val="86CC4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수양</a:t>
            </a:r>
            <a:endParaRPr lang="ko-KR" altLang="en-US" sz="900" dirty="0">
              <a:solidFill>
                <a:srgbClr val="86CC40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110" name="사각형: 둥근 모서리 109">
            <a:extLst>
              <a:ext uri="{FF2B5EF4-FFF2-40B4-BE49-F238E27FC236}">
                <a16:creationId xmlns:a16="http://schemas.microsoft.com/office/drawing/2014/main" id="{C0FE020E-AAFE-459B-B494-420C4CA89292}"/>
              </a:ext>
            </a:extLst>
          </p:cNvPr>
          <p:cNvSpPr/>
          <p:nvPr/>
        </p:nvSpPr>
        <p:spPr>
          <a:xfrm>
            <a:off x="3500169" y="5653962"/>
            <a:ext cx="660077" cy="256696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86CC4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rgbClr val="86CC4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수음</a:t>
            </a:r>
          </a:p>
        </p:txBody>
      </p:sp>
      <p:sp>
        <p:nvSpPr>
          <p:cNvPr id="111" name="사각형: 둥근 모서리 110">
            <a:extLst>
              <a:ext uri="{FF2B5EF4-FFF2-40B4-BE49-F238E27FC236}">
                <a16:creationId xmlns:a16="http://schemas.microsoft.com/office/drawing/2014/main" id="{B26BB816-934F-4509-BBEF-B47CEDDADACD}"/>
              </a:ext>
            </a:extLst>
          </p:cNvPr>
          <p:cNvSpPr/>
          <p:nvPr/>
        </p:nvSpPr>
        <p:spPr>
          <a:xfrm>
            <a:off x="4312887" y="5653962"/>
            <a:ext cx="660077" cy="256696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86CC4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rgbClr val="86CC4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HOME</a:t>
            </a:r>
            <a:endParaRPr lang="ko-KR" altLang="en-US" sz="900" dirty="0">
              <a:solidFill>
                <a:srgbClr val="86CC40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cxnSp>
        <p:nvCxnSpPr>
          <p:cNvPr id="124" name="직선 연결선 123">
            <a:extLst>
              <a:ext uri="{FF2B5EF4-FFF2-40B4-BE49-F238E27FC236}">
                <a16:creationId xmlns:a16="http://schemas.microsoft.com/office/drawing/2014/main" id="{BA30F66E-3438-458C-921C-6A77F8F58A68}"/>
              </a:ext>
            </a:extLst>
          </p:cNvPr>
          <p:cNvCxnSpPr>
            <a:cxnSpLocks/>
          </p:cNvCxnSpPr>
          <p:nvPr/>
        </p:nvCxnSpPr>
        <p:spPr>
          <a:xfrm>
            <a:off x="9583188" y="4435017"/>
            <a:ext cx="0" cy="1329658"/>
          </a:xfrm>
          <a:prstGeom prst="line">
            <a:avLst/>
          </a:prstGeom>
          <a:ln w="25400">
            <a:solidFill>
              <a:srgbClr val="86CC4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441660C5-0F86-4A14-904B-122F0A2A342D}"/>
              </a:ext>
            </a:extLst>
          </p:cNvPr>
          <p:cNvSpPr txBox="1"/>
          <p:nvPr/>
        </p:nvSpPr>
        <p:spPr>
          <a:xfrm>
            <a:off x="1079364" y="4314956"/>
            <a:ext cx="3770723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solidFill>
                  <a:srgbClr val="86CC4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체질에 관련된 간단한 설명</a:t>
            </a:r>
            <a:r>
              <a:rPr lang="en-US" altLang="ko-KR" sz="900" dirty="0">
                <a:solidFill>
                  <a:srgbClr val="86CC4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.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08B904DE-45CF-43A0-8A90-0DE98D69C5F9}"/>
              </a:ext>
            </a:extLst>
          </p:cNvPr>
          <p:cNvSpPr txBox="1"/>
          <p:nvPr/>
        </p:nvSpPr>
        <p:spPr>
          <a:xfrm>
            <a:off x="9023091" y="3441737"/>
            <a:ext cx="3770723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solidFill>
                  <a:srgbClr val="86CC4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그 동안 했던 검사 기록을 열람 가능</a:t>
            </a:r>
            <a:r>
              <a:rPr lang="en-US" altLang="ko-KR" sz="900" dirty="0">
                <a:solidFill>
                  <a:srgbClr val="86CC4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.</a:t>
            </a:r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F42EBEEF-42F9-449D-97F1-533E212A8887}"/>
              </a:ext>
            </a:extLst>
          </p:cNvPr>
          <p:cNvCxnSpPr>
            <a:cxnSpLocks/>
          </p:cNvCxnSpPr>
          <p:nvPr/>
        </p:nvCxnSpPr>
        <p:spPr>
          <a:xfrm>
            <a:off x="5052753" y="2682096"/>
            <a:ext cx="0" cy="547839"/>
          </a:xfrm>
          <a:prstGeom prst="line">
            <a:avLst/>
          </a:prstGeom>
          <a:ln w="25400">
            <a:solidFill>
              <a:srgbClr val="86CC4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2B5EB478-AB07-465F-9D5B-50809F962D36}"/>
              </a:ext>
            </a:extLst>
          </p:cNvPr>
          <p:cNvSpPr txBox="1"/>
          <p:nvPr/>
        </p:nvSpPr>
        <p:spPr>
          <a:xfrm>
            <a:off x="6090941" y="489953"/>
            <a:ext cx="14364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변경한 부분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E39B0EF-83DE-4A4C-AA55-82CB0B9E66F5}"/>
              </a:ext>
            </a:extLst>
          </p:cNvPr>
          <p:cNvSpPr txBox="1"/>
          <p:nvPr/>
        </p:nvSpPr>
        <p:spPr>
          <a:xfrm>
            <a:off x="6268644" y="807042"/>
            <a:ext cx="2929496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8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체질의 정의는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 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검사하기 전으로 이동</a:t>
            </a:r>
            <a:endParaRPr lang="en-US" altLang="ko-KR" sz="1100" dirty="0">
              <a:solidFill>
                <a:schemeClr val="tx1">
                  <a:lumMod val="75000"/>
                  <a:lumOff val="25000"/>
                </a:schemeClr>
              </a:solidFill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  <a:p>
            <a:endParaRPr lang="en-US" altLang="ko-KR" sz="1100" dirty="0">
              <a:solidFill>
                <a:schemeClr val="tx1">
                  <a:lumMod val="75000"/>
                  <a:lumOff val="25000"/>
                </a:schemeClr>
              </a:solidFill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  <a:p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체질 양생은 체질로 쉬운 단어로 선택</a:t>
            </a:r>
            <a:endParaRPr lang="en-US" altLang="ko-KR" sz="1100" dirty="0">
              <a:solidFill>
                <a:schemeClr val="tx1">
                  <a:lumMod val="75000"/>
                  <a:lumOff val="25000"/>
                </a:schemeClr>
              </a:solidFill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  <a:p>
            <a:endParaRPr lang="en-US" altLang="ko-KR" sz="1100" dirty="0">
              <a:solidFill>
                <a:schemeClr val="tx1">
                  <a:lumMod val="75000"/>
                  <a:lumOff val="25000"/>
                </a:schemeClr>
              </a:solidFill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  <a:p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관련 사이트 카테고리 제외</a:t>
            </a:r>
            <a:endParaRPr lang="en-US" altLang="ko-KR" sz="1100" dirty="0">
              <a:solidFill>
                <a:schemeClr val="tx1">
                  <a:lumMod val="75000"/>
                  <a:lumOff val="25000"/>
                </a:schemeClr>
              </a:solidFill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  <a:p>
            <a:endParaRPr lang="en-US" altLang="ko-KR" sz="1100" dirty="0">
              <a:solidFill>
                <a:schemeClr val="tx1">
                  <a:lumMod val="75000"/>
                  <a:lumOff val="25000"/>
                </a:schemeClr>
              </a:solidFill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  <a:p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최근 기록은 체질기록으로 바꿔 내 정보로 이동</a:t>
            </a:r>
          </a:p>
        </p:txBody>
      </p:sp>
      <p:pic>
        <p:nvPicPr>
          <p:cNvPr id="58" name="그래픽 57" descr="새로 고침">
            <a:extLst>
              <a:ext uri="{FF2B5EF4-FFF2-40B4-BE49-F238E27FC236}">
                <a16:creationId xmlns:a16="http://schemas.microsoft.com/office/drawing/2014/main" id="{7561D95B-A40F-4E19-9406-A5B61E342B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54346" y="550176"/>
            <a:ext cx="180000" cy="180000"/>
          </a:xfrm>
          <a:prstGeom prst="rect">
            <a:avLst/>
          </a:prstGeom>
        </p:spPr>
      </p:pic>
      <p:pic>
        <p:nvPicPr>
          <p:cNvPr id="60" name="그래픽 59" descr="추가">
            <a:extLst>
              <a:ext uri="{FF2B5EF4-FFF2-40B4-BE49-F238E27FC236}">
                <a16:creationId xmlns:a16="http://schemas.microsoft.com/office/drawing/2014/main" id="{B3E2EB66-2F52-42DD-92A3-3B1CD9AB29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92289" y="557880"/>
            <a:ext cx="180000" cy="180000"/>
          </a:xfrm>
          <a:prstGeom prst="rect">
            <a:avLst/>
          </a:prstGeom>
        </p:spPr>
      </p:pic>
      <p:sp>
        <p:nvSpPr>
          <p:cNvPr id="132" name="TextBox 131">
            <a:extLst>
              <a:ext uri="{FF2B5EF4-FFF2-40B4-BE49-F238E27FC236}">
                <a16:creationId xmlns:a16="http://schemas.microsoft.com/office/drawing/2014/main" id="{3C6EEF6B-E1DF-429A-8A47-BB55B0624E6E}"/>
              </a:ext>
            </a:extLst>
          </p:cNvPr>
          <p:cNvSpPr txBox="1"/>
          <p:nvPr/>
        </p:nvSpPr>
        <p:spPr>
          <a:xfrm>
            <a:off x="9672290" y="800629"/>
            <a:ext cx="2437494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내 정보 카테고리 추가</a:t>
            </a:r>
            <a:endParaRPr lang="en-US" altLang="ko-KR" sz="1100" dirty="0">
              <a:solidFill>
                <a:schemeClr val="tx1">
                  <a:lumMod val="75000"/>
                  <a:lumOff val="25000"/>
                </a:schemeClr>
              </a:solidFill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  <a:p>
            <a:endParaRPr lang="en-US" altLang="ko-KR" sz="1100" dirty="0">
              <a:solidFill>
                <a:schemeClr val="tx1">
                  <a:lumMod val="75000"/>
                  <a:lumOff val="25000"/>
                </a:schemeClr>
              </a:solidFill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  <a:p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체질별 식단 추가</a:t>
            </a:r>
            <a:endParaRPr lang="en-US" altLang="ko-KR" sz="1100" dirty="0">
              <a:solidFill>
                <a:schemeClr val="tx1">
                  <a:lumMod val="75000"/>
                  <a:lumOff val="25000"/>
                </a:schemeClr>
              </a:solidFill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  <a:p>
            <a:endParaRPr lang="en-US" altLang="ko-KR" sz="1100" dirty="0">
              <a:solidFill>
                <a:schemeClr val="tx1">
                  <a:lumMod val="75000"/>
                  <a:lumOff val="25000"/>
                </a:schemeClr>
              </a:solidFill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  <a:p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설정 카테고리 추가</a:t>
            </a: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402FDE97-5BFF-44AF-9FE4-4961CD9B7885}"/>
              </a:ext>
            </a:extLst>
          </p:cNvPr>
          <p:cNvSpPr/>
          <p:nvPr/>
        </p:nvSpPr>
        <p:spPr>
          <a:xfrm>
            <a:off x="4645795" y="3071674"/>
            <a:ext cx="813916" cy="316523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86CC4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rgbClr val="86CC4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설문</a:t>
            </a:r>
          </a:p>
        </p:txBody>
      </p: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E730C207-30BD-43A6-A04C-F3DEEED8E2BE}"/>
              </a:ext>
            </a:extLst>
          </p:cNvPr>
          <p:cNvSpPr/>
          <p:nvPr/>
        </p:nvSpPr>
        <p:spPr>
          <a:xfrm>
            <a:off x="4645795" y="2302998"/>
            <a:ext cx="813916" cy="425109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86CC40"/>
            </a:solidFill>
          </a:ln>
          <a:effec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rgbClr val="86CC4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체질검사</a:t>
            </a:r>
          </a:p>
        </p:txBody>
      </p:sp>
    </p:spTree>
    <p:extLst>
      <p:ext uri="{BB962C8B-B14F-4D97-AF65-F5344CB8AC3E}">
        <p14:creationId xmlns:p14="http://schemas.microsoft.com/office/powerpoint/2010/main" val="30730672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1831</TotalTime>
  <Words>904</Words>
  <Application>Microsoft Office PowerPoint</Application>
  <PresentationFormat>와이드스크린</PresentationFormat>
  <Paragraphs>213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9" baseType="lpstr">
      <vt:lpstr>Noto Sans KR</vt:lpstr>
      <vt:lpstr>Noto Sans KR Light</vt:lpstr>
      <vt:lpstr>Noto Sans KR Medium</vt:lpstr>
      <vt:lpstr>나눔스퀘어_ac</vt:lpstr>
      <vt:lpstr>나눔스퀘어_ac Bold</vt:lpstr>
      <vt:lpstr>나눔스퀘어_ac ExtraBold</vt:lpstr>
      <vt:lpstr>나눔스퀘어라운드 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MAIN</dc:creator>
  <cp:lastModifiedBy>PC</cp:lastModifiedBy>
  <cp:revision>114</cp:revision>
  <dcterms:created xsi:type="dcterms:W3CDTF">2021-01-14T07:39:36Z</dcterms:created>
  <dcterms:modified xsi:type="dcterms:W3CDTF">2021-02-05T08:22:14Z</dcterms:modified>
</cp:coreProperties>
</file>