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be8aa0f6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be8aa0f6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be8aa0f6e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be8aa0f6e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e8aa0f6e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e8aa0f6e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e8aa0f6e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e8aa0f6e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e8aa0f6e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e8aa0f6e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13"/>
          <p:cNvGrpSpPr/>
          <p:nvPr/>
        </p:nvGrpSpPr>
        <p:grpSpPr>
          <a:xfrm>
            <a:off x="78750" y="75450"/>
            <a:ext cx="8986500" cy="4992600"/>
            <a:chOff x="78750" y="75450"/>
            <a:chExt cx="8986500" cy="4992600"/>
          </a:xfrm>
        </p:grpSpPr>
        <p:sp>
          <p:nvSpPr>
            <p:cNvPr id="55" name="Google Shape;55;p13"/>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193800" y="184950"/>
              <a:ext cx="8756400" cy="4773600"/>
            </a:xfrm>
            <a:prstGeom prst="rect">
              <a:avLst/>
            </a:prstGeom>
            <a:noFill/>
            <a:ln cap="flat" cmpd="sng" w="1905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13"/>
          <p:cNvSpPr txBox="1"/>
          <p:nvPr>
            <p:ph type="ctrTitle"/>
          </p:nvPr>
        </p:nvSpPr>
        <p:spPr>
          <a:xfrm>
            <a:off x="311700" y="2839025"/>
            <a:ext cx="8520600" cy="144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0C7182"/>
                </a:solidFill>
              </a:rPr>
              <a:t>Tablet Test Launch Results</a:t>
            </a:r>
            <a:endParaRPr b="1" sz="4200">
              <a:solidFill>
                <a:srgbClr val="0C7182"/>
              </a:solidFill>
            </a:endParaRPr>
          </a:p>
        </p:txBody>
      </p:sp>
      <p:pic>
        <p:nvPicPr>
          <p:cNvPr id="58" name="Google Shape;58;p13"/>
          <p:cNvPicPr preferRelativeResize="0"/>
          <p:nvPr/>
        </p:nvPicPr>
        <p:blipFill>
          <a:blip r:embed="rId3">
            <a:alphaModFix/>
          </a:blip>
          <a:stretch>
            <a:fillRect/>
          </a:stretch>
        </p:blipFill>
        <p:spPr>
          <a:xfrm>
            <a:off x="3211881" y="332600"/>
            <a:ext cx="2720225" cy="2720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Summary</a:t>
            </a:r>
            <a:endParaRPr i="1"/>
          </a:p>
        </p:txBody>
      </p:sp>
      <p:sp>
        <p:nvSpPr>
          <p:cNvPr id="65" name="Google Shape;65;p14"/>
          <p:cNvSpPr txBox="1"/>
          <p:nvPr/>
        </p:nvSpPr>
        <p:spPr>
          <a:xfrm>
            <a:off x="451550" y="1178475"/>
            <a:ext cx="8123700" cy="26628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a:solidFill>
                  <a:schemeClr val="dk1"/>
                </a:solidFill>
              </a:rPr>
              <a:t>The tablet launch team worked with the Management, the North and Downtown locations over the last quarter  to determine how the tablets are going to help with the company’s overall objectives. The launch tests the tablets viability before rolling out for daily customer use. 50 customers were invited to participate in testing the tablets in a typical restaurant experience.  They were sent a digital survey and findings were generally positive towards Sauce and Spoons goals of encouraging more orders and a more efficient and speedy dining experience.</a:t>
            </a:r>
            <a:endParaRPr>
              <a:solidFill>
                <a:schemeClr val="dk1"/>
              </a:solidFill>
            </a:endParaRPr>
          </a:p>
          <a:p>
            <a:pPr indent="0" lvl="0" marL="0" rtl="0" algn="just">
              <a:lnSpc>
                <a:spcPct val="150000"/>
              </a:lnSpc>
              <a:spcBef>
                <a:spcPts val="0"/>
              </a:spcBef>
              <a:spcAft>
                <a:spcPts val="0"/>
              </a:spcAft>
              <a:buNone/>
            </a:pPr>
            <a:r>
              <a:t/>
            </a:r>
            <a:endParaRPr>
              <a:solidFill>
                <a:schemeClr val="dk1"/>
              </a:solidFill>
            </a:endParaRPr>
          </a:p>
          <a:p>
            <a:pPr indent="0" lvl="0" marL="0" rtl="0" algn="just">
              <a:lnSpc>
                <a:spcPct val="15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Overview</a:t>
            </a:r>
            <a:endParaRPr i="1"/>
          </a:p>
        </p:txBody>
      </p:sp>
      <p:sp>
        <p:nvSpPr>
          <p:cNvPr id="72" name="Google Shape;72;p15"/>
          <p:cNvSpPr txBox="1"/>
          <p:nvPr/>
        </p:nvSpPr>
        <p:spPr>
          <a:xfrm>
            <a:off x="590175" y="995850"/>
            <a:ext cx="7906500" cy="29862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a:t>The Tablet Launch team wanted to find out how the tablets would affect the dining experience of customers. This is measured by asking the test </a:t>
            </a:r>
            <a:r>
              <a:rPr lang="en"/>
              <a:t>launch</a:t>
            </a:r>
            <a:r>
              <a:rPr lang="en"/>
              <a:t> attendees questions such as those that follow:</a:t>
            </a:r>
            <a:endParaRPr/>
          </a:p>
          <a:p>
            <a:pPr indent="-317500" lvl="0" marL="457200" rtl="0" algn="just">
              <a:lnSpc>
                <a:spcPct val="150000"/>
              </a:lnSpc>
              <a:spcBef>
                <a:spcPts val="0"/>
              </a:spcBef>
              <a:spcAft>
                <a:spcPts val="0"/>
              </a:spcAft>
              <a:buSzPts val="1400"/>
              <a:buChar char="●"/>
            </a:pPr>
            <a:r>
              <a:rPr lang="en"/>
              <a:t>Regarding the orders they placed using the tablet,</a:t>
            </a:r>
            <a:r>
              <a:rPr lang="en"/>
              <a:t> </a:t>
            </a:r>
            <a:endParaRPr/>
          </a:p>
          <a:p>
            <a:pPr indent="-317500" lvl="0" marL="457200" rtl="0" algn="just">
              <a:lnSpc>
                <a:spcPct val="150000"/>
              </a:lnSpc>
              <a:spcBef>
                <a:spcPts val="0"/>
              </a:spcBef>
              <a:spcAft>
                <a:spcPts val="0"/>
              </a:spcAft>
              <a:buSzPts val="1400"/>
              <a:buChar char="●"/>
            </a:pPr>
            <a:r>
              <a:rPr lang="en"/>
              <a:t>I</a:t>
            </a:r>
            <a:r>
              <a:rPr lang="en"/>
              <a:t>ts ease of use, how waitstaff are able to provide support, </a:t>
            </a:r>
            <a:endParaRPr/>
          </a:p>
          <a:p>
            <a:pPr indent="-317500" lvl="0" marL="457200" rtl="0" algn="just">
              <a:lnSpc>
                <a:spcPct val="150000"/>
              </a:lnSpc>
              <a:spcBef>
                <a:spcPts val="0"/>
              </a:spcBef>
              <a:spcAft>
                <a:spcPts val="0"/>
              </a:spcAft>
              <a:buSzPts val="1400"/>
              <a:buChar char="●"/>
            </a:pPr>
            <a:r>
              <a:rPr lang="en"/>
              <a:t>And other questions regarding their overall dining experience.</a:t>
            </a:r>
            <a:endParaRPr/>
          </a:p>
          <a:p>
            <a:pPr indent="0" lvl="0" marL="0" rtl="0" algn="just">
              <a:lnSpc>
                <a:spcPct val="150000"/>
              </a:lnSpc>
              <a:spcBef>
                <a:spcPts val="0"/>
              </a:spcBef>
              <a:spcAft>
                <a:spcPts val="0"/>
              </a:spcAft>
              <a:buNone/>
            </a:pPr>
            <a:r>
              <a:t/>
            </a:r>
            <a:endParaRPr/>
          </a:p>
          <a:p>
            <a:pPr indent="0" lvl="0" marL="0" rtl="0" algn="just">
              <a:lnSpc>
                <a:spcPct val="150000"/>
              </a:lnSpc>
              <a:spcBef>
                <a:spcPts val="0"/>
              </a:spcBef>
              <a:spcAft>
                <a:spcPts val="0"/>
              </a:spcAft>
              <a:buNone/>
            </a:pPr>
            <a:r>
              <a:t/>
            </a:r>
            <a:endParaRPr/>
          </a:p>
          <a:p>
            <a:pPr indent="0" lvl="0" marL="0" rtl="0" algn="just">
              <a:lnSpc>
                <a:spcPct val="15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Findings</a:t>
            </a:r>
            <a:endParaRPr i="1"/>
          </a:p>
        </p:txBody>
      </p:sp>
      <p:pic>
        <p:nvPicPr>
          <p:cNvPr id="79" name="Google Shape;79;p16" title="Chart"/>
          <p:cNvPicPr preferRelativeResize="0"/>
          <p:nvPr/>
        </p:nvPicPr>
        <p:blipFill>
          <a:blip r:embed="rId3">
            <a:alphaModFix/>
          </a:blip>
          <a:stretch>
            <a:fillRect/>
          </a:stretch>
        </p:blipFill>
        <p:spPr>
          <a:xfrm>
            <a:off x="439951" y="866150"/>
            <a:ext cx="4527849" cy="2799700"/>
          </a:xfrm>
          <a:prstGeom prst="rect">
            <a:avLst/>
          </a:prstGeom>
          <a:noFill/>
          <a:ln cap="flat" cmpd="sng" w="9525">
            <a:solidFill>
              <a:srgbClr val="0C7182"/>
            </a:solidFill>
            <a:prstDash val="solid"/>
            <a:round/>
            <a:headEnd len="sm" w="sm" type="none"/>
            <a:tailEnd len="sm" w="sm" type="none"/>
          </a:ln>
        </p:spPr>
      </p:pic>
      <p:sp>
        <p:nvSpPr>
          <p:cNvPr id="80" name="Google Shape;80;p16"/>
          <p:cNvSpPr txBox="1"/>
          <p:nvPr/>
        </p:nvSpPr>
        <p:spPr>
          <a:xfrm>
            <a:off x="531175" y="3896850"/>
            <a:ext cx="830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More than 70% of attendees reported a positive experience with the use of the tablets. This experience is supported by positive comments regarding other questions relating to experience with the tablet.</a:t>
            </a:r>
            <a:endParaRPr/>
          </a:p>
        </p:txBody>
      </p:sp>
      <p:sp>
        <p:nvSpPr>
          <p:cNvPr id="81" name="Google Shape;81;p16"/>
          <p:cNvSpPr txBox="1"/>
          <p:nvPr/>
        </p:nvSpPr>
        <p:spPr>
          <a:xfrm>
            <a:off x="5191675" y="767825"/>
            <a:ext cx="3500400" cy="330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t>Measurements from supporting queries:</a:t>
            </a:r>
            <a:endParaRPr/>
          </a:p>
          <a:p>
            <a:pPr indent="-317500" lvl="0" marL="457200" rtl="0" algn="l">
              <a:lnSpc>
                <a:spcPct val="150000"/>
              </a:lnSpc>
              <a:spcBef>
                <a:spcPts val="0"/>
              </a:spcBef>
              <a:spcAft>
                <a:spcPts val="0"/>
              </a:spcAft>
              <a:buSzPts val="1400"/>
              <a:buChar char="●"/>
            </a:pPr>
            <a:r>
              <a:rPr lang="en">
                <a:solidFill>
                  <a:schemeClr val="dk1"/>
                </a:solidFill>
              </a:rPr>
              <a:t>H</a:t>
            </a:r>
            <a:r>
              <a:rPr lang="en">
                <a:solidFill>
                  <a:schemeClr val="dk1"/>
                </a:solidFill>
              </a:rPr>
              <a:t>ow easy the tablets were to use (30% Neutral, 48% Easy)</a:t>
            </a:r>
            <a:endParaRPr/>
          </a:p>
          <a:p>
            <a:pPr indent="-317500" lvl="0" marL="457200" rtl="0" algn="l">
              <a:lnSpc>
                <a:spcPct val="150000"/>
              </a:lnSpc>
              <a:spcBef>
                <a:spcPts val="0"/>
              </a:spcBef>
              <a:spcAft>
                <a:spcPts val="0"/>
              </a:spcAft>
              <a:buSzPts val="1400"/>
              <a:buChar char="●"/>
            </a:pPr>
            <a:r>
              <a:rPr lang="en">
                <a:solidFill>
                  <a:schemeClr val="dk1"/>
                </a:solidFill>
              </a:rPr>
              <a:t>To order directly (28% Neutral, 46% Easy)</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Quick checkout process (82% True)</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Confidence in submitting payment (22% Neutral, 66% Confident)</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No technical issues (88%)</a:t>
            </a:r>
            <a:endParaRPr>
              <a:solidFill>
                <a:schemeClr val="dk1"/>
              </a:solidFill>
            </a:endParaRPr>
          </a:p>
          <a:p>
            <a:pPr indent="0" lvl="0" marL="457200" rtl="0" algn="l">
              <a:lnSpc>
                <a:spcPct val="150000"/>
              </a:lnSpc>
              <a:spcBef>
                <a:spcPts val="0"/>
              </a:spcBef>
              <a:spcAft>
                <a:spcPts val="0"/>
              </a:spcAft>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Next Steps</a:t>
            </a:r>
            <a:endParaRPr i="1"/>
          </a:p>
        </p:txBody>
      </p:sp>
      <p:sp>
        <p:nvSpPr>
          <p:cNvPr id="88" name="Google Shape;88;p17"/>
          <p:cNvSpPr txBox="1"/>
          <p:nvPr/>
        </p:nvSpPr>
        <p:spPr>
          <a:xfrm>
            <a:off x="491850" y="1102350"/>
            <a:ext cx="8340600" cy="3417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t>The survey shows that the tablets contribute to Sauce and Spoon’s goals </a:t>
            </a:r>
            <a:r>
              <a:rPr lang="en">
                <a:solidFill>
                  <a:schemeClr val="dk1"/>
                </a:solidFill>
              </a:rPr>
              <a:t>to encourage customers to order more, speed up table turnover, and to reduce comped meals. </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However, there are still quite a number of users who wer</a:t>
            </a:r>
            <a:r>
              <a:rPr lang="en"/>
              <a:t>e neutral to averse regarding  some specific aspects of the tablet such as with its ease of use, confidence with payment, and quick checkout.</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The first recommendation is to find out and resolve the reasons as to why some users experience technical issues with the tablets. According to some users, the issues they experienced were that the screen froze and that the tablets were glitchy. The team could work with the manufacturer to make sure that users don’t experience this again. Dining experience should be monitored again afterwards and check if the same issues reappear and how they also report on payment confidence, ease of use, and quicker checkout. Possibly, the technical issues contribute to their neutral to negative dining experience.</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Next Steps</a:t>
            </a:r>
            <a:endParaRPr i="1"/>
          </a:p>
        </p:txBody>
      </p:sp>
      <p:sp>
        <p:nvSpPr>
          <p:cNvPr id="95" name="Google Shape;95;p18"/>
          <p:cNvSpPr txBox="1"/>
          <p:nvPr/>
        </p:nvSpPr>
        <p:spPr>
          <a:xfrm>
            <a:off x="510425" y="1158850"/>
            <a:ext cx="8152500" cy="2016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t>A second recommendation would be for sauce and spoon tablet team to focus on making sure that all orders are received and delivered correctly from and to the customers. Further investigation has to be done regarding the wrong orders that were brought out if it was because of the customers not being able to put their preferences properly on the tablets or if it was on the kitchen’s end that  they weren't to read and work on  the orders properly. This may be one of the reasons that customers did not report having a good experience with the tablets.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