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93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2020-10-05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초보자를 위한 </a:t>
            </a:r>
            <a:r>
              <a:rPr lang="en-US" altLang="ko-KR">
                <a:latin typeface="THE행복열매"/>
                <a:ea typeface="THE행복열매"/>
              </a:rPr>
              <a:t>C</a:t>
            </a:r>
            <a:r>
              <a:rPr lang="ko-KR" altLang="en-US">
                <a:latin typeface="THE행복열매"/>
                <a:ea typeface="THE행복열매"/>
              </a:rPr>
              <a:t>언어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17101" y="5490936"/>
            <a:ext cx="8534399" cy="1752600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#</a:t>
            </a:r>
            <a:r>
              <a:rPr lang="ko-KR" altLang="en-US">
                <a:latin typeface="THE행복열매"/>
                <a:ea typeface="THE행복열매"/>
              </a:rPr>
              <a:t>낮 병동</a:t>
            </a:r>
            <a:endParaRPr lang="ko-KR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if</a:t>
            </a:r>
            <a:r>
              <a:rPr lang="ko-KR" altLang="en-US">
                <a:latin typeface="THE행복열매"/>
                <a:ea typeface="THE행복열매"/>
              </a:rPr>
              <a:t>문 은 </a:t>
            </a:r>
            <a:r>
              <a:rPr lang="en-US" altLang="ko-KR">
                <a:latin typeface="THE행복열매"/>
                <a:ea typeface="THE행복열매"/>
              </a:rPr>
              <a:t>for</a:t>
            </a:r>
            <a:r>
              <a:rPr lang="ko-KR" altLang="en-US">
                <a:latin typeface="THE행복열매"/>
                <a:ea typeface="THE행복열매"/>
              </a:rPr>
              <a:t>문과 마찬가지로 가장 기초로 쓰이고 가장 많이 사용 되는 조건문 입니다</a:t>
            </a:r>
            <a:r>
              <a:rPr lang="en-US" altLang="ko-KR">
                <a:latin typeface="THE행복열매"/>
                <a:ea typeface="THE행복열매"/>
              </a:rPr>
              <a:t>. 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if(i==0){}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--&gt;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if(</a:t>
            </a:r>
            <a:r>
              <a:rPr lang="ko-KR" altLang="en-US">
                <a:latin typeface="THE행복열매"/>
                <a:ea typeface="THE행복열매"/>
              </a:rPr>
              <a:t>조건식</a:t>
            </a:r>
            <a:r>
              <a:rPr lang="en-US" altLang="ko-KR">
                <a:latin typeface="THE행복열매"/>
                <a:ea typeface="THE행복열매"/>
              </a:rPr>
              <a:t>){}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괄호안에 조건식이 참이되면 아래 코드를 실행한다는 의미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반복문과 조건문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6338" y="2267669"/>
            <a:ext cx="3438428" cy="2237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 txBox="1"/>
          <p:nvPr/>
        </p:nvSpPr>
        <p:spPr>
          <a:xfrm>
            <a:off x="4615764" y="455655"/>
            <a:ext cx="11018108" cy="7425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4300">
                <a:latin typeface="THE행복열매"/>
                <a:ea typeface="THE행복열매"/>
              </a:rPr>
              <a:t>C</a:t>
            </a:r>
            <a:r>
              <a:rPr lang="ko-KR" altLang="en-US" sz="4300">
                <a:latin typeface="THE행복열매"/>
                <a:ea typeface="THE행복열매"/>
              </a:rPr>
              <a:t>언어란</a:t>
            </a:r>
            <a:r>
              <a:rPr lang="en-US" altLang="ko-KR" sz="4300">
                <a:latin typeface="THE행복열매"/>
                <a:ea typeface="THE행복열매"/>
              </a:rPr>
              <a:t>?</a:t>
            </a:r>
            <a:endParaRPr lang="en-US" altLang="ko-KR" sz="4300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857249" y="2180452"/>
            <a:ext cx="11334750" cy="207145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1. </a:t>
            </a:r>
            <a:r>
              <a:rPr lang="ko-KR" altLang="en-US" sz="2600">
                <a:latin typeface="THE행복열매"/>
                <a:ea typeface="THE행복열매"/>
              </a:rPr>
              <a:t>프로그래밍 언어</a:t>
            </a: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2.</a:t>
            </a:r>
            <a:r>
              <a:rPr lang="ko-KR" altLang="en-US" sz="2600">
                <a:latin typeface="THE행복열매"/>
                <a:ea typeface="THE행복열매"/>
              </a:rPr>
              <a:t>저수준 혹은 고수준의 프로그래밍도 가능함</a:t>
            </a: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 sz="26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3.</a:t>
            </a:r>
            <a:r>
              <a:rPr lang="ko-KR" altLang="en-US" sz="2600">
                <a:latin typeface="THE행복열매"/>
                <a:ea typeface="THE행복열매"/>
              </a:rPr>
              <a:t>전문가언어용으로 개발 </a:t>
            </a:r>
            <a:r>
              <a:rPr lang="en-US" altLang="ko-KR" sz="2600">
                <a:latin typeface="THE행복열매"/>
                <a:ea typeface="THE행복열매"/>
              </a:rPr>
              <a:t>--&gt;</a:t>
            </a:r>
            <a:r>
              <a:rPr lang="ko-KR" altLang="en-US" sz="2600">
                <a:latin typeface="THE행복열매"/>
                <a:ea typeface="THE행복열매"/>
              </a:rPr>
              <a:t> 초보자가 배우기에도 결코 쉽지 않습니다</a:t>
            </a:r>
            <a:r>
              <a:rPr lang="en-US" altLang="ko-KR" sz="2600">
                <a:latin typeface="THE행복열매"/>
                <a:ea typeface="THE행복열매"/>
              </a:rPr>
              <a:t>.</a:t>
            </a:r>
            <a:endParaRPr lang="en-US" altLang="ko-KR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비쥬얼 스튜디오</a:t>
            </a:r>
            <a:endParaRPr lang="ko-KR" altLang="en-US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89372" y="1417638"/>
            <a:ext cx="7213256" cy="3606628"/>
          </a:xfrm>
          <a:prstGeom prst="rect">
            <a:avLst/>
          </a:prstGeom>
          <a:effectLst>
            <a:innerShdw blurRad="76200" dist="76200" dir="16200000">
              <a:srgbClr val="000000">
                <a:alpha val="50000"/>
              </a:srgbClr>
            </a:innerShdw>
            <a:softEdge rad="127000"/>
          </a:effectLst>
          <a:extLst>
            <a:ext uri="49926C4B-DF97-48ae-9DD6-E73424213832">
              <hp:hncExtEffects xmlns:hp="http://schemas.haansoft.com/office/presentation/8.0">
                <hd:hncFillOverlay xmlns:hd="http://schemas.haansoft.com/office/drawingml/8.0" r:id="rId3"/>
              </hp:hncExtEffects>
            </a:ext>
          </a:extLst>
        </p:spPr>
      </p:pic>
      <p:sp>
        <p:nvSpPr>
          <p:cNvPr id="6" name=""/>
          <p:cNvSpPr txBox="1"/>
          <p:nvPr/>
        </p:nvSpPr>
        <p:spPr>
          <a:xfrm>
            <a:off x="3274540" y="5166668"/>
            <a:ext cx="11334751" cy="490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600">
                <a:latin typeface="THE행복열매"/>
                <a:ea typeface="THE행복열매"/>
              </a:rPr>
              <a:t>C</a:t>
            </a:r>
            <a:r>
              <a:rPr lang="ko-KR" altLang="en-US" sz="2600">
                <a:latin typeface="THE행복열매"/>
                <a:ea typeface="THE행복열매"/>
              </a:rPr>
              <a:t>언어 코딩을 하기 위해 비쥬얼 스튜디오를 설치해야 함</a:t>
            </a:r>
            <a:endParaRPr lang="ko-KR" altLang="en-US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본격적인 코딩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#include &lt;stdio.h&gt; : (standard input output)</a:t>
            </a:r>
            <a:r>
              <a:rPr lang="ko-KR" altLang="en-US">
                <a:latin typeface="THE행복열매"/>
                <a:ea typeface="THE행복열매"/>
              </a:rPr>
              <a:t> 라이브러리를 포함 하겠다는 의미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int main(void) : main</a:t>
            </a:r>
            <a:r>
              <a:rPr lang="ko-KR" altLang="en-US">
                <a:latin typeface="THE행복열매"/>
                <a:ea typeface="THE행복열매"/>
              </a:rPr>
              <a:t>함수의 시작</a:t>
            </a:r>
            <a:r>
              <a:rPr lang="en-US" altLang="ko-KR">
                <a:latin typeface="THE행복열매"/>
                <a:ea typeface="THE행복열매"/>
              </a:rPr>
              <a:t>(</a:t>
            </a:r>
            <a:r>
              <a:rPr lang="ko-KR" altLang="en-US">
                <a:latin typeface="THE행복열매"/>
                <a:ea typeface="THE행복열매"/>
              </a:rPr>
              <a:t>꼭필요 함</a:t>
            </a:r>
            <a:r>
              <a:rPr lang="en-US" altLang="ko-KR">
                <a:latin typeface="THE행복열매"/>
                <a:ea typeface="THE행복열매"/>
              </a:rPr>
              <a:t>)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;</a:t>
            </a:r>
            <a:r>
              <a:rPr lang="ko-KR" altLang="en-US">
                <a:latin typeface="THE행복열매"/>
                <a:ea typeface="THE행복열매"/>
              </a:rPr>
              <a:t>은 문장의 끝을 나타내며 꼭 써주어야 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줄바 꿈 문자 </a:t>
            </a:r>
            <a:r>
              <a:rPr lang="en-US" altLang="ko-KR">
                <a:latin typeface="THE행복열매"/>
                <a:ea typeface="THE행복열매"/>
              </a:rPr>
              <a:t>: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\n</a:t>
            </a:r>
            <a:r>
              <a:rPr lang="ko-KR" altLang="en-US">
                <a:latin typeface="THE행복열매"/>
                <a:ea typeface="THE행복열매"/>
              </a:rPr>
              <a:t> 요 것은 </a:t>
            </a: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 할때 필히 써주는게 좋음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308240" y="3049485"/>
            <a:ext cx="2480103" cy="20083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#include &lt;stdio.h&gt;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	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int main(void){</a:t>
            </a: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en-US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en-US">
                <a:latin typeface="THE행복열매"/>
                <a:ea typeface="THE행복열매"/>
              </a:rPr>
              <a:t>}</a:t>
            </a:r>
            <a:endParaRPr lang="en-US" altLang="en-US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변수 란</a:t>
            </a:r>
            <a:r>
              <a:rPr lang="en-US" altLang="ko-KR">
                <a:latin typeface="THE행복열매"/>
                <a:ea typeface="THE행복열매"/>
              </a:rPr>
              <a:t>?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프로그램이 사용하는 데이터를 일시적으로 저장할 목적으로 사용하는 메모리 공간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오른쪽 아래 그림처럼 자료형 수가 많지만 우리가 배울 변수 자료형은 단 </a:t>
            </a:r>
            <a:r>
              <a:rPr lang="en-US" altLang="ko-KR">
                <a:latin typeface="THE행복열매"/>
                <a:ea typeface="THE행복열매"/>
              </a:rPr>
              <a:t>4</a:t>
            </a:r>
            <a:r>
              <a:rPr lang="ko-KR" altLang="en-US">
                <a:latin typeface="THE행복열매"/>
                <a:ea typeface="THE행복열매"/>
              </a:rPr>
              <a:t>개 </a:t>
            </a:r>
            <a:r>
              <a:rPr lang="en-US" altLang="ko-KR">
                <a:latin typeface="THE행복열매"/>
                <a:ea typeface="THE행복열매"/>
              </a:rPr>
              <a:t>!!</a:t>
            </a:r>
            <a:endParaRPr lang="en-US" altLang="ko-KR">
              <a:latin typeface="THE행복열매"/>
              <a:ea typeface="THE행복열매"/>
            </a:endParaRPr>
          </a:p>
          <a:p>
            <a:pPr marL="0" indent="0">
              <a:buNone/>
              <a:defRPr/>
            </a:pPr>
            <a:r>
              <a:rPr lang="en-US" altLang="ko-KR" sz="2400">
                <a:latin typeface="THE행복열매"/>
                <a:ea typeface="THE행복열매"/>
              </a:rPr>
              <a:t> 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char name = ‘A’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float time = 11.4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int score = 10;</a:t>
            </a:r>
            <a:endParaRPr lang="en-US" altLang="ko-KR" sz="2400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 sz="2400">
                <a:latin typeface="THE행복열매"/>
                <a:ea typeface="THE행복열매"/>
              </a:rPr>
              <a:t>double sum = 10.0;</a:t>
            </a:r>
            <a:endParaRPr lang="en-US" altLang="ko-KR" sz="2400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99861" y="3863181"/>
            <a:ext cx="5982534" cy="2276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와 </a:t>
            </a:r>
            <a:r>
              <a:rPr lang="en-US" altLang="ko-KR">
                <a:latin typeface="THE행복열매"/>
                <a:ea typeface="THE행복열매"/>
              </a:rPr>
              <a:t>scanf</a:t>
            </a:r>
            <a:endParaRPr lang="en-US" altLang="ko-KR">
              <a:latin typeface="THE행복열매"/>
              <a:ea typeface="THE행복열매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45068"/>
            <a:ext cx="10972798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printf --&gt; </a:t>
            </a:r>
            <a:r>
              <a:rPr lang="ko-KR" altLang="en-US">
                <a:latin typeface="THE행복열매"/>
                <a:ea typeface="THE행복열매"/>
              </a:rPr>
              <a:t>출력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en-US" altLang="ko-KR">
                <a:latin typeface="THE행복열매"/>
                <a:ea typeface="THE행복열매"/>
              </a:rPr>
              <a:t>scanf </a:t>
            </a:r>
            <a:r>
              <a:rPr lang="ko-KR" altLang="en-US">
                <a:latin typeface="THE행복열매"/>
                <a:ea typeface="THE행복열매"/>
              </a:rPr>
              <a:t> </a:t>
            </a:r>
            <a:r>
              <a:rPr lang="en-US" altLang="ko-KR">
                <a:latin typeface="THE행복열매"/>
                <a:ea typeface="THE행복열매"/>
              </a:rPr>
              <a:t>--&gt; </a:t>
            </a:r>
            <a:r>
              <a:rPr lang="ko-KR" altLang="en-US">
                <a:latin typeface="THE행복열매"/>
                <a:ea typeface="THE행복열매"/>
              </a:rPr>
              <a:t>입력</a:t>
            </a: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endParaRPr lang="ko-KR" altLang="en-US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                                         </a:t>
            </a:r>
            <a:r>
              <a:rPr lang="en-US" altLang="ko-KR">
                <a:latin typeface="THE행복열매"/>
                <a:ea typeface="THE행복열매"/>
              </a:rPr>
              <a:t>printf</a:t>
            </a:r>
            <a:r>
              <a:rPr lang="ko-KR" altLang="en-US">
                <a:latin typeface="THE행복열매"/>
                <a:ea typeface="THE행복열매"/>
              </a:rPr>
              <a:t>                            </a:t>
            </a:r>
            <a:r>
              <a:rPr lang="en-US" altLang="ko-KR">
                <a:latin typeface="THE행복열매"/>
                <a:ea typeface="THE행복열매"/>
              </a:rPr>
              <a:t>scanf</a:t>
            </a:r>
            <a:endParaRPr lang="en-US" altLang="ko-KR">
              <a:latin typeface="THE행복열매"/>
              <a:ea typeface="THE행복열매"/>
            </a:endParaRPr>
          </a:p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두  함수는 앞에서 배운 스탠다드 표준 라이브러리가 있어야 사용 가능합니다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268228" y="1953979"/>
            <a:ext cx="3206347" cy="2154071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3501" y="2011277"/>
            <a:ext cx="3231078" cy="20394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latin typeface="THE행복열매"/>
                <a:ea typeface="THE행복열매"/>
              </a:rPr>
              <a:t>퀴즈 </a:t>
            </a:r>
            <a:endParaRPr lang="ko-KR" altLang="en-US">
              <a:latin typeface="THE행복열매"/>
              <a:ea typeface="THE행복열매"/>
            </a:endParaRPr>
          </a:p>
        </p:txBody>
      </p:sp>
      <p:sp>
        <p:nvSpPr>
          <p:cNvPr id="5" name=""/>
          <p:cNvSpPr txBox="1"/>
          <p:nvPr/>
        </p:nvSpPr>
        <p:spPr>
          <a:xfrm>
            <a:off x="9193711" y="6091544"/>
            <a:ext cx="6358581" cy="4887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힌트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r>
              <a:rPr lang="ko-KR" altLang="en-US" sz="2600">
                <a:latin typeface="THE행복열매"/>
                <a:ea typeface="THE행복열매"/>
              </a:rPr>
              <a:t>  줄바꿈</a:t>
            </a:r>
            <a:endParaRPr lang="ko-KR" altLang="en-US" sz="2600">
              <a:latin typeface="THE행복열매"/>
              <a:ea typeface="THE행복열매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8711" y="1232286"/>
            <a:ext cx="3814578" cy="390329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823998" y="5370733"/>
            <a:ext cx="6358581" cy="487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다음 코딩의 결과는 </a:t>
            </a:r>
            <a:r>
              <a:rPr lang="en-US" altLang="ko-KR" sz="2600">
                <a:latin typeface="THE행복열매"/>
                <a:ea typeface="THE행복열매"/>
              </a:rPr>
              <a:t>?</a:t>
            </a:r>
            <a:endParaRPr lang="en-US" altLang="ko-KR" sz="2600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 txBox="1"/>
          <p:nvPr/>
        </p:nvSpPr>
        <p:spPr>
          <a:xfrm>
            <a:off x="273678" y="2036983"/>
            <a:ext cx="11314156" cy="48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THE행복열매"/>
                <a:ea typeface="THE행복열매"/>
              </a:rPr>
              <a:t>답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r>
              <a:rPr lang="ko-KR" altLang="en-US" sz="2600">
                <a:latin typeface="THE행복열매"/>
                <a:ea typeface="THE행복열매"/>
              </a:rPr>
              <a:t>                                                           </a:t>
            </a:r>
            <a:r>
              <a:rPr lang="en-US" altLang="ko-KR" sz="2600">
                <a:latin typeface="THE행복열매"/>
                <a:ea typeface="THE행복열매"/>
              </a:rPr>
              <a:t>           </a:t>
            </a:r>
            <a:r>
              <a:rPr lang="ko-KR" altLang="en-US" sz="2600">
                <a:latin typeface="THE행복열매"/>
                <a:ea typeface="THE행복열매"/>
              </a:rPr>
              <a:t>오답 </a:t>
            </a:r>
            <a:r>
              <a:rPr lang="en-US" altLang="ko-KR" sz="2600">
                <a:latin typeface="THE행복열매"/>
                <a:ea typeface="THE행복열매"/>
              </a:rPr>
              <a:t>:</a:t>
            </a:r>
            <a:endParaRPr lang="en-US" altLang="ko-KR" sz="2600">
              <a:latin typeface="THE행복열매"/>
              <a:ea typeface="THE행복열매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151" y="697045"/>
            <a:ext cx="3992706" cy="3167865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619236" y="778380"/>
            <a:ext cx="3543794" cy="3086530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55979" y="2676679"/>
            <a:ext cx="4080042" cy="3076938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656827" y="5965330"/>
            <a:ext cx="5277365" cy="366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latin typeface="THE행복열매"/>
                <a:ea typeface="THE행복열매"/>
              </a:rPr>
              <a:t>요렇게 줄바꿈을 해줘야 오른쪽 처럼 나타납니다</a:t>
            </a:r>
            <a:r>
              <a:rPr lang="en-US" altLang="ko-KR">
                <a:latin typeface="THE행복열매"/>
                <a:ea typeface="THE행복열매"/>
              </a:rPr>
              <a:t>.</a:t>
            </a:r>
            <a:endParaRPr lang="en-US" altLang="ko-KR">
              <a:latin typeface="THE행복열매"/>
              <a:ea typeface="THE행복열매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반복문과 조건문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altLang="ko-KR"/>
              <a:t>1.for</a:t>
            </a:r>
            <a:r>
              <a:rPr lang="ko-KR" altLang="en-US"/>
              <a:t>문 이란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 </a:t>
            </a:r>
            <a:r>
              <a:rPr lang="ko-KR" altLang="en-US"/>
              <a:t>반복문의 종류는 많지만 제일 기초가 되는 반복문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en-US" altLang="ko-KR" sz="3000"/>
              <a:t>for(int i =0;i&lt;=10; i++){</a:t>
            </a:r>
            <a:r>
              <a:rPr lang="ko-KR" altLang="en-US" sz="3000"/>
              <a:t>  </a:t>
            </a:r>
            <a:r>
              <a:rPr lang="en-US" altLang="ko-KR" sz="3000"/>
              <a:t>}</a:t>
            </a: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for(</a:t>
            </a:r>
            <a:r>
              <a:rPr lang="ko-KR" altLang="en-US" sz="3000"/>
              <a:t>초기값</a:t>
            </a:r>
            <a:r>
              <a:rPr lang="en-US" altLang="ko-KR" sz="3000"/>
              <a:t>;</a:t>
            </a:r>
            <a:r>
              <a:rPr lang="ko-KR" altLang="en-US" sz="3000"/>
              <a:t>조건식</a:t>
            </a:r>
            <a:r>
              <a:rPr lang="en-US" altLang="ko-KR" sz="3000"/>
              <a:t>;</a:t>
            </a:r>
            <a:r>
              <a:rPr lang="ko-KR" altLang="en-US" sz="3000"/>
              <a:t>증감식</a:t>
            </a:r>
            <a:r>
              <a:rPr lang="en-US" altLang="ko-KR" sz="3000"/>
              <a:t>){</a:t>
            </a:r>
            <a:r>
              <a:rPr lang="ko-KR" altLang="en-US" sz="3000"/>
              <a:t>  </a:t>
            </a:r>
            <a:r>
              <a:rPr lang="en-US" altLang="ko-KR" sz="3000"/>
              <a:t>}</a:t>
            </a:r>
            <a:endParaRPr lang="en-US" altLang="ko-KR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조건식이 거짓이 될 때까지 아래 코드를 반복한다라는 의미</a:t>
            </a:r>
            <a:r>
              <a:rPr lang="en-US" altLang="ko-KR" sz="3000"/>
              <a:t>.</a:t>
            </a:r>
            <a:endParaRPr lang="en-US" altLang="ko-KR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ko-KR" altLang="en-US" sz="3000"/>
              <a:t>함수는 항상 끝에 중괄호 열기 닫기를 해주어야 합니다</a:t>
            </a:r>
            <a:r>
              <a:rPr lang="en-US" altLang="ko-KR" sz="3000"/>
              <a:t>.</a:t>
            </a:r>
            <a:endParaRPr lang="en-US" altLang="ko-KR" sz="3000"/>
          </a:p>
          <a:p>
            <a:pPr marL="0" indent="0">
              <a:buNone/>
              <a:defRPr/>
            </a:pPr>
            <a:endParaRPr lang="en-US" altLang="ko-KR" sz="3000"/>
          </a:p>
          <a:p>
            <a:pPr marL="0" indent="0">
              <a:buNone/>
              <a:defRPr/>
            </a:pPr>
            <a:endParaRPr lang="en-US" altLang="ko-KR" sz="3000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546769" y="2230853"/>
            <a:ext cx="3035628" cy="1997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195</ep:Words>
  <ep:PresentationFormat>화면 슬라이드 쇼(4:3)</ep:PresentationFormat>
  <ep:Paragraphs>45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초보자를 위한 C언어</vt:lpstr>
      <vt:lpstr>슬라이드 2</vt:lpstr>
      <vt:lpstr>비쥬얼 스튜디오</vt:lpstr>
      <vt:lpstr>본격적인 코딩</vt:lpstr>
      <vt:lpstr>변수 란?</vt:lpstr>
      <vt:lpstr>printf와 scanf</vt:lpstr>
      <vt:lpstr>퀴즈</vt:lpstr>
      <vt:lpstr>슬라이드 8</vt:lpstr>
      <vt:lpstr>반복문과 조건문</vt:lpstr>
      <vt:lpstr>반복문과 조건문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2020-10-05T11:39:31.536</dcterms:created>
  <dc:creator>dkekd</dc:creator>
  <cp:lastModifiedBy>dkekd</cp:lastModifiedBy>
  <dcterms:modified xsi:type="dcterms:W3CDTF">2020-10-05T13:10:21.965</dcterms:modified>
  <cp:revision>20</cp:revision>
  <dc:title>초보자를 위한 C언어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