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3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8" r:id="rId8"/>
    <p:sldId id="261" r:id="rId9"/>
    <p:sldId id="269" r:id="rId10"/>
    <p:sldId id="270" r:id="rId11"/>
    <p:sldId id="264" r:id="rId12"/>
    <p:sldId id="262" r:id="rId13"/>
    <p:sldId id="263" r:id="rId14"/>
    <p:sldId id="271" r:id="rId15"/>
    <p:sldId id="265" r:id="rId16"/>
    <p:sldId id="267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낮병동 회원들을 위한 </a:t>
            </a:r>
            <a:r>
              <a:rPr lang="en-US" altLang="ko-KR">
                <a:latin typeface="THE행복열매"/>
                <a:ea typeface="THE행복열매"/>
              </a:rPr>
              <a:t>C</a:t>
            </a:r>
            <a:r>
              <a:rPr lang="ko-KR" altLang="en-US">
                <a:latin typeface="THE행복열매"/>
                <a:ea typeface="THE행복열매"/>
              </a:rPr>
              <a:t>언어</a:t>
            </a:r>
            <a:endParaRPr lang="ko-KR" altLang="en-US">
              <a:latin typeface="THE행복열매"/>
              <a:ea typeface="THE행복열매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17101" y="5490936"/>
            <a:ext cx="8534399" cy="1752600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#</a:t>
            </a:r>
            <a:r>
              <a:rPr lang="ko-KR" altLang="en-US">
                <a:latin typeface="THE행복열매"/>
                <a:ea typeface="THE행복열매"/>
              </a:rPr>
              <a:t>이 재훈</a:t>
            </a:r>
            <a:endParaRPr lang="ko-KR" altLang="en-US">
              <a:latin typeface="THE행복열매"/>
              <a:ea typeface="THE행복열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반복문과 조건문</a:t>
            </a:r>
            <a:endParaRPr lang="ko-KR" altLang="en-US">
              <a:latin typeface="THE행복열매"/>
              <a:ea typeface="THE행복열매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altLang="ko-KR">
                <a:latin typeface="THE행복열매"/>
                <a:ea typeface="THE행복열매"/>
              </a:rPr>
              <a:t>1.for</a:t>
            </a:r>
            <a:r>
              <a:rPr lang="ko-KR" altLang="en-US">
                <a:latin typeface="THE행복열매"/>
                <a:ea typeface="THE행복열매"/>
              </a:rPr>
              <a:t>문 이란</a:t>
            </a:r>
            <a:r>
              <a:rPr lang="en-US" altLang="ko-KR">
                <a:latin typeface="THE행복열매"/>
                <a:ea typeface="THE행복열매"/>
              </a:rPr>
              <a:t>?</a:t>
            </a:r>
            <a:r>
              <a:rPr lang="ko-KR" altLang="en-US">
                <a:latin typeface="THE행복열매"/>
                <a:ea typeface="THE행복열매"/>
              </a:rPr>
              <a:t> </a:t>
            </a:r>
            <a:r>
              <a:rPr lang="en-US" altLang="ko-KR">
                <a:latin typeface="THE행복열매"/>
                <a:ea typeface="THE행복열매"/>
              </a:rPr>
              <a:t> </a:t>
            </a:r>
            <a:r>
              <a:rPr lang="ko-KR" altLang="en-US">
                <a:latin typeface="THE행복열매"/>
                <a:ea typeface="THE행복열매"/>
              </a:rPr>
              <a:t>반복문의 종류는 많지만 제일 기초가 되는 반복문</a:t>
            </a:r>
            <a:endParaRPr lang="ko-KR" altLang="en-US">
              <a:latin typeface="THE행복열매"/>
              <a:ea typeface="THE행복열매"/>
            </a:endParaRPr>
          </a:p>
          <a:p>
            <a:pPr marL="0" indent="0">
              <a:buNone/>
              <a:defRPr/>
            </a:pP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 sz="3000">
                <a:latin typeface="THE행복열매"/>
                <a:ea typeface="THE행복열매"/>
              </a:rPr>
              <a:t>for(int i =0;i&lt;=10; i++){</a:t>
            </a:r>
            <a:r>
              <a:rPr lang="ko-KR" altLang="en-US" sz="3000">
                <a:latin typeface="THE행복열매"/>
                <a:ea typeface="THE행복열매"/>
              </a:rPr>
              <a:t>  </a:t>
            </a:r>
            <a:r>
              <a:rPr lang="en-US" altLang="ko-KR" sz="3000">
                <a:latin typeface="THE행복열매"/>
                <a:ea typeface="THE행복열매"/>
              </a:rPr>
              <a:t>}</a:t>
            </a:r>
            <a:endParaRPr lang="en-US" altLang="ko-KR" sz="3000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ko-KR" sz="30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 sz="3000">
                <a:latin typeface="THE행복열매"/>
                <a:ea typeface="THE행복열매"/>
              </a:rPr>
              <a:t>for(</a:t>
            </a:r>
            <a:r>
              <a:rPr lang="ko-KR" altLang="en-US" sz="3000">
                <a:latin typeface="THE행복열매"/>
                <a:ea typeface="THE행복열매"/>
              </a:rPr>
              <a:t>초기값</a:t>
            </a:r>
            <a:r>
              <a:rPr lang="en-US" altLang="ko-KR" sz="3000">
                <a:latin typeface="THE행복열매"/>
                <a:ea typeface="THE행복열매"/>
              </a:rPr>
              <a:t>;</a:t>
            </a:r>
            <a:r>
              <a:rPr lang="ko-KR" altLang="en-US" sz="3000">
                <a:latin typeface="THE행복열매"/>
                <a:ea typeface="THE행복열매"/>
              </a:rPr>
              <a:t>조건식</a:t>
            </a:r>
            <a:r>
              <a:rPr lang="en-US" altLang="ko-KR" sz="3000">
                <a:latin typeface="THE행복열매"/>
                <a:ea typeface="THE행복열매"/>
              </a:rPr>
              <a:t>;</a:t>
            </a:r>
            <a:r>
              <a:rPr lang="ko-KR" altLang="en-US" sz="3000">
                <a:latin typeface="THE행복열매"/>
                <a:ea typeface="THE행복열매"/>
              </a:rPr>
              <a:t>증감식</a:t>
            </a:r>
            <a:r>
              <a:rPr lang="en-US" altLang="ko-KR" sz="3000">
                <a:latin typeface="THE행복열매"/>
                <a:ea typeface="THE행복열매"/>
              </a:rPr>
              <a:t>){</a:t>
            </a:r>
            <a:r>
              <a:rPr lang="ko-KR" altLang="en-US" sz="3000">
                <a:latin typeface="THE행복열매"/>
                <a:ea typeface="THE행복열매"/>
              </a:rPr>
              <a:t>  </a:t>
            </a:r>
            <a:r>
              <a:rPr lang="en-US" altLang="ko-KR" sz="3000">
                <a:latin typeface="THE행복열매"/>
                <a:ea typeface="THE행복열매"/>
              </a:rPr>
              <a:t>}</a:t>
            </a:r>
            <a:endParaRPr lang="en-US" altLang="ko-KR" sz="3000">
              <a:latin typeface="THE행복열매"/>
              <a:ea typeface="THE행복열매"/>
            </a:endParaRPr>
          </a:p>
          <a:p>
            <a:pPr>
              <a:defRPr/>
            </a:pPr>
            <a:endParaRPr lang="ko-KR" altLang="en-US" sz="3000">
              <a:latin typeface="THE행복열매"/>
              <a:ea typeface="THE행복열매"/>
            </a:endParaRPr>
          </a:p>
          <a:p>
            <a:pPr>
              <a:defRPr/>
            </a:pPr>
            <a:r>
              <a:rPr lang="ko-KR" altLang="en-US" sz="3000">
                <a:latin typeface="THE행복열매"/>
                <a:ea typeface="THE행복열매"/>
              </a:rPr>
              <a:t>조건식이 거짓이 될 때까지 아래 코드를 반복한다라는 의미</a:t>
            </a:r>
            <a:r>
              <a:rPr lang="en-US" altLang="ko-KR" sz="3000">
                <a:latin typeface="THE행복열매"/>
                <a:ea typeface="THE행복열매"/>
              </a:rPr>
              <a:t>.</a:t>
            </a:r>
            <a:endParaRPr lang="en-US" altLang="ko-KR" sz="3000">
              <a:latin typeface="THE행복열매"/>
              <a:ea typeface="THE행복열매"/>
            </a:endParaRPr>
          </a:p>
          <a:p>
            <a:pPr>
              <a:defRPr/>
            </a:pPr>
            <a:endParaRPr lang="ko-KR" altLang="en-US" sz="3000">
              <a:latin typeface="THE행복열매"/>
              <a:ea typeface="THE행복열매"/>
            </a:endParaRPr>
          </a:p>
          <a:p>
            <a:pPr>
              <a:defRPr/>
            </a:pPr>
            <a:r>
              <a:rPr lang="ko-KR" altLang="en-US" sz="3000">
                <a:latin typeface="THE행복열매"/>
                <a:ea typeface="THE행복열매"/>
              </a:rPr>
              <a:t>함수는 항상 끝에 중괄호 열기 닫기를 해주어야 합니다</a:t>
            </a:r>
            <a:r>
              <a:rPr lang="en-US" altLang="ko-KR" sz="3000">
                <a:latin typeface="THE행복열매"/>
                <a:ea typeface="THE행복열매"/>
              </a:rPr>
              <a:t>.</a:t>
            </a:r>
            <a:endParaRPr lang="en-US" altLang="ko-KR" sz="3000">
              <a:latin typeface="THE행복열매"/>
              <a:ea typeface="THE행복열매"/>
            </a:endParaRPr>
          </a:p>
          <a:p>
            <a:pPr marL="0" indent="0">
              <a:buNone/>
              <a:defRPr/>
            </a:pPr>
            <a:endParaRPr lang="en-US" altLang="ko-KR" sz="3000">
              <a:latin typeface="THE행복열매"/>
              <a:ea typeface="THE행복열매"/>
            </a:endParaRPr>
          </a:p>
          <a:p>
            <a:pPr marL="0" indent="0">
              <a:buNone/>
              <a:defRPr/>
            </a:pPr>
            <a:endParaRPr lang="en-US" altLang="ko-KR" sz="3000">
              <a:latin typeface="THE행복열매"/>
              <a:ea typeface="THE행복열매"/>
            </a:endParaRPr>
          </a:p>
          <a:p>
            <a:pPr marL="0" indent="0">
              <a:buNone/>
              <a:defRPr/>
            </a:pPr>
            <a:endParaRPr lang="en-US" altLang="ko-KR">
              <a:latin typeface="THE행복열매"/>
              <a:ea typeface="THE행복열매"/>
            </a:endParaRPr>
          </a:p>
          <a:p>
            <a:pPr marL="0" indent="0">
              <a:buNone/>
              <a:defRPr/>
            </a:pPr>
            <a:endParaRPr lang="en-US" altLang="ko-KR">
              <a:latin typeface="THE행복열매"/>
              <a:ea typeface="THE행복열매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46769" y="2230853"/>
            <a:ext cx="3035628" cy="1997273"/>
          </a:xfrm>
          <a:prstGeom prst="rect">
            <a:avLst/>
          </a:prstGeom>
          <a:ln w="76200" cap="rnd" cmpd="sng" algn="ctr">
            <a:gradFill flip="xy" rotWithShape="1">
              <a:gsLst>
                <a:gs pos="0">
                  <a:srgbClr val="f3f3f3">
                    <a:alpha val="100000"/>
                  </a:srgbClr>
                </a:gs>
                <a:gs pos="35000">
                  <a:srgbClr val="ffffff">
                    <a:alpha val="100000"/>
                  </a:srgbClr>
                </a:gs>
                <a:gs pos="57000">
                  <a:srgbClr val="e8e8e8">
                    <a:alpha val="100000"/>
                  </a:srgbClr>
                </a:gs>
                <a:gs pos="100000">
                  <a:srgbClr val="f3f3f3">
                    <a:alpha val="10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prstDash val="solid"/>
            <a:round/>
          </a:ln>
          <a:effectLst>
            <a:outerShdw blurRad="50000" algn="tl" rotWithShape="0">
              <a:srgbClr val="000000">
                <a:alpha val="80000"/>
              </a:srgbClr>
            </a:outerShdw>
            <a:reflection blurRad="6350" stA="52000" endA="300" endPos="18000" dist="254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퀴즈 </a:t>
            </a:r>
            <a:endParaRPr lang="ko-KR" altLang="en-US">
              <a:latin typeface="THE행복열매"/>
              <a:ea typeface="THE행복열매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9193711" y="6091544"/>
            <a:ext cx="6358581" cy="4887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600">
                <a:latin typeface="THE행복열매"/>
                <a:ea typeface="THE행복열매"/>
              </a:rPr>
              <a:t>힌트 </a:t>
            </a:r>
            <a:r>
              <a:rPr lang="en-US" altLang="ko-KR" sz="2600">
                <a:latin typeface="THE행복열매"/>
                <a:ea typeface="THE행복열매"/>
              </a:rPr>
              <a:t>:</a:t>
            </a:r>
            <a:r>
              <a:rPr lang="ko-KR" altLang="en-US" sz="2600">
                <a:latin typeface="THE행복열매"/>
                <a:ea typeface="THE행복열매"/>
              </a:rPr>
              <a:t>  줄바꿈</a:t>
            </a:r>
            <a:endParaRPr lang="ko-KR" altLang="en-US" sz="2600">
              <a:latin typeface="THE행복열매"/>
              <a:ea typeface="THE행복열매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88711" y="1232286"/>
            <a:ext cx="3814578" cy="3903290"/>
          </a:xfrm>
          <a:prstGeom prst="rect">
            <a:avLst/>
          </a:prstGeom>
          <a:ln w="76200" cap="rnd" cmpd="sng" algn="ctr">
            <a:gradFill flip="xy" rotWithShape="1">
              <a:gsLst>
                <a:gs pos="0">
                  <a:srgbClr val="f3f3f3">
                    <a:alpha val="100000"/>
                  </a:srgbClr>
                </a:gs>
                <a:gs pos="35000">
                  <a:srgbClr val="ffffff">
                    <a:alpha val="100000"/>
                  </a:srgbClr>
                </a:gs>
                <a:gs pos="57000">
                  <a:srgbClr val="e8e8e8">
                    <a:alpha val="100000"/>
                  </a:srgbClr>
                </a:gs>
                <a:gs pos="100000">
                  <a:srgbClr val="f3f3f3">
                    <a:alpha val="10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prstDash val="solid"/>
            <a:round/>
          </a:ln>
          <a:effectLst>
            <a:outerShdw blurRad="50000" algn="tl" rotWithShape="0">
              <a:srgbClr val="000000">
                <a:alpha val="80000"/>
              </a:srgbClr>
            </a:outerShdw>
            <a:reflection blurRad="6350" stA="52000" endA="300" endPos="18000" dist="25400" dir="5400000" sy="-100000" algn="bl" rotWithShape="0"/>
          </a:effectLst>
        </p:spPr>
      </p:pic>
      <p:sp>
        <p:nvSpPr>
          <p:cNvPr id="7" name=""/>
          <p:cNvSpPr txBox="1"/>
          <p:nvPr/>
        </p:nvSpPr>
        <p:spPr>
          <a:xfrm>
            <a:off x="4823998" y="5334562"/>
            <a:ext cx="6358582" cy="487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THE행복열매"/>
                <a:ea typeface="THE행복열매"/>
              </a:rPr>
              <a:t>다음 코딩의 결과는 </a:t>
            </a:r>
            <a:r>
              <a:rPr lang="en-US" altLang="ko-KR" sz="2600">
                <a:latin typeface="THE행복열매"/>
                <a:ea typeface="THE행복열매"/>
              </a:rPr>
              <a:t>?(2</a:t>
            </a:r>
            <a:r>
              <a:rPr lang="ko-KR" altLang="en-US" sz="2600">
                <a:latin typeface="THE행복열매"/>
                <a:ea typeface="THE행복열매"/>
              </a:rPr>
              <a:t>점</a:t>
            </a:r>
            <a:r>
              <a:rPr lang="en-US" altLang="ko-KR" sz="2600">
                <a:latin typeface="THE행복열매"/>
                <a:ea typeface="THE행복열매"/>
              </a:rPr>
              <a:t>)</a:t>
            </a:r>
            <a:endParaRPr lang="en-US" altLang="ko-KR" sz="2600">
              <a:latin typeface="THE행복열매"/>
              <a:ea typeface="THE행복열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73678" y="2036983"/>
            <a:ext cx="11314156" cy="48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THE행복열매"/>
                <a:ea typeface="THE행복열매"/>
              </a:rPr>
              <a:t>답 </a:t>
            </a:r>
            <a:r>
              <a:rPr lang="en-US" altLang="ko-KR" sz="2600">
                <a:latin typeface="THE행복열매"/>
                <a:ea typeface="THE행복열매"/>
              </a:rPr>
              <a:t>:</a:t>
            </a:r>
            <a:r>
              <a:rPr lang="ko-KR" altLang="en-US" sz="2600">
                <a:latin typeface="THE행복열매"/>
                <a:ea typeface="THE행복열매"/>
              </a:rPr>
              <a:t>                                                           </a:t>
            </a:r>
            <a:r>
              <a:rPr lang="en-US" altLang="ko-KR" sz="2600">
                <a:latin typeface="THE행복열매"/>
                <a:ea typeface="THE행복열매"/>
              </a:rPr>
              <a:t>           </a:t>
            </a:r>
            <a:r>
              <a:rPr lang="ko-KR" altLang="en-US" sz="2600">
                <a:latin typeface="THE행복열매"/>
                <a:ea typeface="THE행복열매"/>
              </a:rPr>
              <a:t>오답 </a:t>
            </a:r>
            <a:r>
              <a:rPr lang="en-US" altLang="ko-KR" sz="2600">
                <a:latin typeface="THE행복열매"/>
                <a:ea typeface="THE행복열매"/>
              </a:rPr>
              <a:t>:</a:t>
            </a:r>
            <a:endParaRPr lang="en-US" altLang="ko-KR" sz="2600">
              <a:latin typeface="THE행복열매"/>
              <a:ea typeface="THE행복열매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1151" y="697045"/>
            <a:ext cx="3992706" cy="3167865"/>
          </a:xfrm>
          <a:prstGeom prst="rect">
            <a:avLst/>
          </a:prstGeom>
          <a:ln w="76200" cap="rnd" cmpd="sng" algn="ctr">
            <a:gradFill flip="xy" rotWithShape="1">
              <a:gsLst>
                <a:gs pos="0">
                  <a:srgbClr val="f3f3f3">
                    <a:alpha val="100000"/>
                  </a:srgbClr>
                </a:gs>
                <a:gs pos="35000">
                  <a:srgbClr val="ffffff">
                    <a:alpha val="100000"/>
                  </a:srgbClr>
                </a:gs>
                <a:gs pos="57000">
                  <a:srgbClr val="e8e8e8">
                    <a:alpha val="100000"/>
                  </a:srgbClr>
                </a:gs>
                <a:gs pos="100000">
                  <a:srgbClr val="f3f3f3">
                    <a:alpha val="10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prstDash val="solid"/>
            <a:round/>
          </a:ln>
          <a:effectLst>
            <a:outerShdw blurRad="50000" algn="tl" rotWithShape="0">
              <a:srgbClr val="000000">
                <a:alpha val="80000"/>
              </a:srgbClr>
            </a:outerShdw>
            <a:reflection blurRad="6350" stA="52000" endA="300" endPos="18000" dist="25400" dir="5400000" sy="-100000" algn="bl" rotWithShape="0"/>
          </a:effectLst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19236" y="778380"/>
            <a:ext cx="3543794" cy="3086530"/>
          </a:xfrm>
          <a:prstGeom prst="rect">
            <a:avLst/>
          </a:prstGeom>
          <a:ln w="76200" cap="rnd" cmpd="sng" algn="ctr">
            <a:gradFill flip="xy" rotWithShape="1">
              <a:gsLst>
                <a:gs pos="0">
                  <a:srgbClr val="f3f3f3">
                    <a:alpha val="100000"/>
                  </a:srgbClr>
                </a:gs>
                <a:gs pos="35000">
                  <a:srgbClr val="ffffff">
                    <a:alpha val="100000"/>
                  </a:srgbClr>
                </a:gs>
                <a:gs pos="57000">
                  <a:srgbClr val="e8e8e8">
                    <a:alpha val="100000"/>
                  </a:srgbClr>
                </a:gs>
                <a:gs pos="100000">
                  <a:srgbClr val="f3f3f3">
                    <a:alpha val="10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prstDash val="solid"/>
            <a:round/>
          </a:ln>
          <a:effectLst>
            <a:outerShdw blurRad="50000" algn="tl" rotWithShape="0">
              <a:srgbClr val="000000">
                <a:alpha val="80000"/>
              </a:srgbClr>
            </a:outerShdw>
            <a:reflection blurRad="6350" stA="52000" endA="300" endPos="18000" dist="25400" dir="5400000" sy="-100000" algn="bl" rotWithShape="0"/>
          </a:effectLst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55488" y="2664622"/>
            <a:ext cx="4080042" cy="3076938"/>
          </a:xfrm>
          <a:prstGeom prst="rect">
            <a:avLst/>
          </a:prstGeom>
          <a:ln w="76200" cap="rnd" cmpd="sng" algn="ctr">
            <a:gradFill flip="xy" rotWithShape="1">
              <a:gsLst>
                <a:gs pos="0">
                  <a:srgbClr val="f3f3f3">
                    <a:alpha val="100000"/>
                  </a:srgbClr>
                </a:gs>
                <a:gs pos="35000">
                  <a:srgbClr val="ffffff">
                    <a:alpha val="100000"/>
                  </a:srgbClr>
                </a:gs>
                <a:gs pos="57000">
                  <a:srgbClr val="e8e8e8">
                    <a:alpha val="100000"/>
                  </a:srgbClr>
                </a:gs>
                <a:gs pos="100000">
                  <a:srgbClr val="f3f3f3">
                    <a:alpha val="10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prstDash val="solid"/>
            <a:round/>
          </a:ln>
          <a:effectLst>
            <a:outerShdw blurRad="50000" algn="tl" rotWithShape="0">
              <a:srgbClr val="000000">
                <a:alpha val="80000"/>
              </a:srgbClr>
            </a:outerShdw>
            <a:reflection blurRad="6350" stA="52000" endA="300" endPos="18000" dist="25400" dir="5400000" sy="-100000" algn="bl" rotWithShape="0"/>
          </a:effectLst>
        </p:spPr>
      </p:pic>
      <p:sp>
        <p:nvSpPr>
          <p:cNvPr id="10" name=""/>
          <p:cNvSpPr txBox="1"/>
          <p:nvPr/>
        </p:nvSpPr>
        <p:spPr>
          <a:xfrm>
            <a:off x="4255488" y="5965330"/>
            <a:ext cx="5277366" cy="3668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latin typeface="THE행복열매"/>
                <a:ea typeface="THE행복열매"/>
              </a:rPr>
              <a:t>요렇게 줄바꿈을 해줘야 오른쪽 처럼 나타납니다</a:t>
            </a:r>
            <a:r>
              <a:rPr lang="en-US" altLang="ko-KR">
                <a:latin typeface="THE행복열매"/>
                <a:ea typeface="THE행복열매"/>
              </a:rPr>
              <a:t>.</a:t>
            </a:r>
            <a:endParaRPr lang="en-US" altLang="ko-KR">
              <a:latin typeface="THE행복열매"/>
              <a:ea typeface="THE행복열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for</a:t>
            </a:r>
            <a:r>
              <a:rPr lang="ko-KR" altLang="en-US">
                <a:latin typeface="THE행복열매"/>
                <a:ea typeface="THE행복열매"/>
              </a:rPr>
              <a:t>문을 사용하여 출력해보자</a:t>
            </a:r>
            <a:r>
              <a:rPr lang="en-US" altLang="ko-KR">
                <a:latin typeface="THE행복열매"/>
                <a:ea typeface="THE행복열매"/>
              </a:rPr>
              <a:t>!!</a:t>
            </a:r>
            <a:endParaRPr lang="en-US" altLang="ko-KR">
              <a:latin typeface="THE행복열매"/>
              <a:ea typeface="THE행복열매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60109" y="2327262"/>
            <a:ext cx="6277867" cy="3409172"/>
          </a:xfrm>
          <a:prstGeom prst="rect">
            <a:avLst/>
          </a:prstGeom>
          <a:ln w="76200" cap="rnd" cmpd="sng" algn="ctr">
            <a:gradFill flip="xy" rotWithShape="1">
              <a:gsLst>
                <a:gs pos="0">
                  <a:srgbClr val="f3f3f3">
                    <a:alpha val="100000"/>
                  </a:srgbClr>
                </a:gs>
                <a:gs pos="35000">
                  <a:srgbClr val="ffffff">
                    <a:alpha val="100000"/>
                  </a:srgbClr>
                </a:gs>
                <a:gs pos="57000">
                  <a:srgbClr val="e8e8e8">
                    <a:alpha val="100000"/>
                  </a:srgbClr>
                </a:gs>
                <a:gs pos="100000">
                  <a:srgbClr val="f3f3f3">
                    <a:alpha val="10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prstDash val="solid"/>
            <a:round/>
          </a:ln>
          <a:effectLst>
            <a:outerShdw blurRad="50000" algn="tl" rotWithShape="0">
              <a:srgbClr val="000000">
                <a:alpha val="80000"/>
              </a:srgbClr>
            </a:outerShdw>
            <a:reflection blurRad="6350" stA="52000" endA="300" endPos="18000" dist="25400" dir="5400000" sy="-100000" algn="bl" rotWithShape="0"/>
          </a:effectLst>
        </p:spPr>
      </p:pic>
      <p:sp>
        <p:nvSpPr>
          <p:cNvPr id="6" name=""/>
          <p:cNvSpPr txBox="1"/>
          <p:nvPr/>
        </p:nvSpPr>
        <p:spPr>
          <a:xfrm>
            <a:off x="476099" y="1919118"/>
            <a:ext cx="4684009" cy="23747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2500">
                <a:latin typeface="THE행복열매"/>
                <a:ea typeface="THE행복열매"/>
              </a:rPr>
              <a:t>#include &lt;stdio.h&gt;</a:t>
            </a:r>
            <a:endParaRPr lang="en-US" altLang="en-US" sz="2500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en-US" sz="25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en-US" sz="2500">
                <a:latin typeface="THE행복열매"/>
                <a:ea typeface="THE행복열매"/>
              </a:rPr>
              <a:t>int main(void) {</a:t>
            </a:r>
            <a:endParaRPr lang="en-US" altLang="en-US" sz="25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en-US" sz="2500">
                <a:latin typeface="THE행복열매"/>
                <a:ea typeface="THE행복열매"/>
              </a:rPr>
              <a:t>	for(int i=0;i&lt;=10;i++)</a:t>
            </a:r>
            <a:endParaRPr lang="en-US" altLang="en-US" sz="25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en-US" sz="2500">
                <a:latin typeface="THE행복열매"/>
                <a:ea typeface="THE행복열매"/>
              </a:rPr>
              <a:t>	printf("Hello World\n");</a:t>
            </a:r>
            <a:endParaRPr lang="en-US" altLang="en-US" sz="25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en-US" sz="2500">
                <a:latin typeface="THE행복열매"/>
                <a:ea typeface="THE행복열매"/>
              </a:rPr>
              <a:t>}</a:t>
            </a:r>
            <a:endParaRPr lang="en-US" altLang="en-US" sz="2500">
              <a:latin typeface="THE행복열매"/>
              <a:ea typeface="THE행복열매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609599" y="4893920"/>
            <a:ext cx="4286733" cy="5715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>
                <a:latin typeface="THE행복열매"/>
                <a:ea typeface="THE행복열매"/>
              </a:rPr>
              <a:t>/n</a:t>
            </a:r>
            <a:r>
              <a:rPr lang="ko-KR" altLang="en-US" sz="3200">
                <a:latin typeface="THE행복열매"/>
                <a:ea typeface="THE행복열매"/>
              </a:rPr>
              <a:t> 줄바꿈 필수 </a:t>
            </a:r>
            <a:r>
              <a:rPr lang="en-US" altLang="ko-KR" sz="3200">
                <a:latin typeface="THE행복열매"/>
                <a:ea typeface="THE행복열매"/>
              </a:rPr>
              <a:t>!!</a:t>
            </a:r>
            <a:endParaRPr lang="en-US" altLang="ko-KR" sz="3200">
              <a:latin typeface="THE행복열매"/>
              <a:ea typeface="THE행복열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if</a:t>
            </a:r>
            <a:r>
              <a:rPr lang="ko-KR" altLang="en-US">
                <a:latin typeface="THE행복열매"/>
                <a:ea typeface="THE행복열매"/>
              </a:rPr>
              <a:t>문 은 </a:t>
            </a:r>
            <a:r>
              <a:rPr lang="en-US" altLang="ko-KR">
                <a:latin typeface="THE행복열매"/>
                <a:ea typeface="THE행복열매"/>
              </a:rPr>
              <a:t>for</a:t>
            </a:r>
            <a:r>
              <a:rPr lang="ko-KR" altLang="en-US">
                <a:latin typeface="THE행복열매"/>
                <a:ea typeface="THE행복열매"/>
              </a:rPr>
              <a:t>문과 마찬가지로 가장 기초로 쓰이고 가장 많이 사용 되는 조건문 입니다</a:t>
            </a:r>
            <a:r>
              <a:rPr lang="en-US" altLang="ko-KR">
                <a:latin typeface="THE행복열매"/>
                <a:ea typeface="THE행복열매"/>
              </a:rPr>
              <a:t>. </a:t>
            </a: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if(i==0){}</a:t>
            </a:r>
            <a:r>
              <a:rPr lang="ko-KR" altLang="en-US">
                <a:latin typeface="THE행복열매"/>
                <a:ea typeface="THE행복열매"/>
              </a:rPr>
              <a:t> </a:t>
            </a:r>
            <a:r>
              <a:rPr lang="en-US" altLang="ko-KR">
                <a:latin typeface="THE행복열매"/>
                <a:ea typeface="THE행복열매"/>
              </a:rPr>
              <a:t>--&gt;</a:t>
            </a:r>
            <a:r>
              <a:rPr lang="ko-KR" altLang="en-US">
                <a:latin typeface="THE행복열매"/>
                <a:ea typeface="THE행복열매"/>
              </a:rPr>
              <a:t> </a:t>
            </a:r>
            <a:r>
              <a:rPr lang="en-US" altLang="ko-KR">
                <a:latin typeface="THE행복열매"/>
                <a:ea typeface="THE행복열매"/>
              </a:rPr>
              <a:t>if(</a:t>
            </a:r>
            <a:r>
              <a:rPr lang="ko-KR" altLang="en-US">
                <a:latin typeface="THE행복열매"/>
                <a:ea typeface="THE행복열매"/>
              </a:rPr>
              <a:t>조건식</a:t>
            </a:r>
            <a:r>
              <a:rPr lang="en-US" altLang="ko-KR">
                <a:latin typeface="THE행복열매"/>
                <a:ea typeface="THE행복열매"/>
              </a:rPr>
              <a:t>){}</a:t>
            </a: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endParaRPr lang="ko-KR" altLang="en-US">
              <a:latin typeface="THE행복열매"/>
              <a:ea typeface="THE행복열매"/>
            </a:endParaRPr>
          </a:p>
          <a:p>
            <a:pPr>
              <a:defRPr/>
            </a:pPr>
            <a:endParaRPr lang="ko-KR" altLang="en-US">
              <a:latin typeface="THE행복열매"/>
              <a:ea typeface="THE행복열매"/>
            </a:endParaRPr>
          </a:p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괄호안에 조건식이 참이되면 아래 코드를 실행한다는 의미</a:t>
            </a:r>
            <a:r>
              <a:rPr lang="en-US" altLang="ko-KR">
                <a:latin typeface="THE행복열매"/>
                <a:ea typeface="THE행복열매"/>
              </a:rPr>
              <a:t>.</a:t>
            </a:r>
            <a:endParaRPr lang="en-US" altLang="ko-KR">
              <a:latin typeface="THE행복열매"/>
              <a:ea typeface="THE행복열매"/>
            </a:endParaRPr>
          </a:p>
          <a:p>
            <a:pPr marL="0" indent="0">
              <a:buNone/>
              <a:defRPr/>
            </a:pPr>
            <a:endParaRPr lang="ko-KR" altLang="en-US">
              <a:latin typeface="THE행복열매"/>
              <a:ea typeface="THE행복열매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반복문과 조건문</a:t>
            </a:r>
            <a:endParaRPr lang="ko-KR" altLang="en-US">
              <a:latin typeface="THE행복열매"/>
              <a:ea typeface="THE행복열매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43969" y="2310146"/>
            <a:ext cx="3438428" cy="2237707"/>
          </a:xfrm>
          <a:prstGeom prst="rect">
            <a:avLst/>
          </a:prstGeom>
          <a:ln w="76200" cap="rnd" cmpd="sng" algn="ctr">
            <a:gradFill flip="xy" rotWithShape="1">
              <a:gsLst>
                <a:gs pos="0">
                  <a:srgbClr val="f3f3f3">
                    <a:alpha val="100000"/>
                  </a:srgbClr>
                </a:gs>
                <a:gs pos="35000">
                  <a:srgbClr val="ffffff">
                    <a:alpha val="100000"/>
                  </a:srgbClr>
                </a:gs>
                <a:gs pos="57000">
                  <a:srgbClr val="e8e8e8">
                    <a:alpha val="100000"/>
                  </a:srgbClr>
                </a:gs>
                <a:gs pos="100000">
                  <a:srgbClr val="f3f3f3">
                    <a:alpha val="10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prstDash val="solid"/>
            <a:round/>
          </a:ln>
          <a:effectLst>
            <a:outerShdw blurRad="50000" algn="tl" rotWithShape="0">
              <a:srgbClr val="000000">
                <a:alpha val="80000"/>
              </a:srgbClr>
            </a:outerShdw>
            <a:reflection blurRad="6350" stA="52000" endA="300" endPos="18000" dist="254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주석</a:t>
            </a:r>
            <a:endParaRPr lang="ko-KR" altLang="en-US">
              <a:latin typeface="THE행복열매"/>
              <a:ea typeface="THE행복열매"/>
            </a:endParaRPr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207566" y="1417638"/>
            <a:ext cx="4374831" cy="2575311"/>
          </a:xfrm>
          <a:prstGeom prst="rect">
            <a:avLst/>
          </a:prstGeom>
          <a:ln w="76200" cap="rnd" cmpd="sng" algn="ctr">
            <a:gradFill flip="xy" rotWithShape="1">
              <a:gsLst>
                <a:gs pos="0">
                  <a:srgbClr val="f3f3f3">
                    <a:alpha val="100000"/>
                  </a:srgbClr>
                </a:gs>
                <a:gs pos="35000">
                  <a:srgbClr val="ffffff">
                    <a:alpha val="100000"/>
                  </a:srgbClr>
                </a:gs>
                <a:gs pos="57000">
                  <a:srgbClr val="e8e8e8">
                    <a:alpha val="100000"/>
                  </a:srgbClr>
                </a:gs>
                <a:gs pos="100000">
                  <a:srgbClr val="f3f3f3">
                    <a:alpha val="10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prstDash val="solid"/>
            <a:round/>
          </a:ln>
          <a:effectLst>
            <a:outerShdw blurRad="50000" algn="tl" rotWithShape="0">
              <a:srgbClr val="000000">
                <a:alpha val="80000"/>
              </a:srgbClr>
            </a:outerShdw>
            <a:reflection blurRad="6350" stA="52000" endA="300" endPos="18000" dist="25400" dir="5400000" sy="-100000" algn="bl" rotWithShape="0"/>
          </a:effectLst>
        </p:spPr>
      </p:pic>
      <p:sp>
        <p:nvSpPr>
          <p:cNvPr id="4" name=""/>
          <p:cNvSpPr txBox="1"/>
          <p:nvPr/>
        </p:nvSpPr>
        <p:spPr>
          <a:xfrm>
            <a:off x="772850" y="1011577"/>
            <a:ext cx="4195823" cy="50729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 sz="4100"/>
          </a:p>
          <a:p>
            <a:pPr>
              <a:defRPr/>
            </a:pPr>
            <a:endParaRPr lang="en-US" altLang="ko-KR" sz="4100"/>
          </a:p>
          <a:p>
            <a:pPr>
              <a:defRPr/>
            </a:pPr>
            <a:r>
              <a:rPr lang="en-US" altLang="ko-KR" sz="4100"/>
              <a:t>1)</a:t>
            </a:r>
            <a:r>
              <a:rPr lang="ko-KR" altLang="en-US" sz="4100"/>
              <a:t> </a:t>
            </a:r>
            <a:r>
              <a:rPr lang="en-US" altLang="ko-KR" sz="4100"/>
              <a:t>//   </a:t>
            </a:r>
            <a:endParaRPr lang="en-US" altLang="ko-KR" sz="4100"/>
          </a:p>
          <a:p>
            <a:pPr>
              <a:defRPr/>
            </a:pPr>
            <a:r>
              <a:rPr lang="ko-KR" altLang="en-US" sz="4100"/>
              <a:t> </a:t>
            </a:r>
            <a:endParaRPr lang="ko-KR" altLang="en-US" sz="4100"/>
          </a:p>
          <a:p>
            <a:pPr>
              <a:defRPr/>
            </a:pPr>
            <a:r>
              <a:rPr lang="ko-KR" altLang="en-US" sz="2700"/>
              <a:t>문장 하나를 </a:t>
            </a:r>
            <a:r>
              <a:rPr lang="en-US" altLang="ko-KR" sz="2700"/>
              <a:t>skip</a:t>
            </a:r>
            <a:endParaRPr lang="en-US" altLang="ko-KR" sz="2700"/>
          </a:p>
          <a:p>
            <a:pPr>
              <a:defRPr/>
            </a:pPr>
            <a:endParaRPr lang="en-US" altLang="ko-KR" sz="4100"/>
          </a:p>
          <a:p>
            <a:pPr>
              <a:defRPr/>
            </a:pPr>
            <a:r>
              <a:rPr lang="en-US" altLang="ko-KR" sz="4100"/>
              <a:t>2)</a:t>
            </a:r>
            <a:r>
              <a:rPr lang="ko-KR" altLang="en-US" sz="4100"/>
              <a:t> </a:t>
            </a:r>
            <a:r>
              <a:rPr lang="en-US" altLang="ko-KR" sz="4100"/>
              <a:t>/*</a:t>
            </a:r>
            <a:r>
              <a:rPr lang="ko-KR" altLang="en-US" sz="4100"/>
              <a:t> </a:t>
            </a:r>
            <a:r>
              <a:rPr lang="en-US" altLang="ko-KR" sz="4100"/>
              <a:t>*/ </a:t>
            </a:r>
            <a:endParaRPr lang="en-US" altLang="ko-KR" sz="4100"/>
          </a:p>
          <a:p>
            <a:pPr>
              <a:defRPr/>
            </a:pPr>
            <a:endParaRPr lang="ko-KR" altLang="en-US" sz="2700"/>
          </a:p>
          <a:p>
            <a:pPr>
              <a:defRPr/>
            </a:pPr>
            <a:r>
              <a:rPr lang="ko-KR" altLang="en-US" sz="2700"/>
              <a:t>긴 문장을 </a:t>
            </a:r>
            <a:r>
              <a:rPr lang="en-US" altLang="ko-KR" sz="2700"/>
              <a:t>skip</a:t>
            </a:r>
            <a:r>
              <a:rPr lang="ko-KR" altLang="en-US" sz="2700"/>
              <a:t> 할</a:t>
            </a:r>
            <a:r>
              <a:rPr lang="en-US" altLang="ko-KR" sz="2700"/>
              <a:t> </a:t>
            </a:r>
            <a:r>
              <a:rPr lang="ko-KR" altLang="en-US" sz="2700"/>
              <a:t>때 사용</a:t>
            </a:r>
            <a:endParaRPr lang="ko-KR" altLang="en-US" sz="2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퀴즈</a:t>
            </a:r>
            <a:r>
              <a:rPr lang="en-US" altLang="ko-KR">
                <a:latin typeface="THE행복열매"/>
                <a:ea typeface="THE행복열매"/>
              </a:rPr>
              <a:t>(3</a:t>
            </a:r>
            <a:r>
              <a:rPr lang="ko-KR" altLang="en-US">
                <a:latin typeface="THE행복열매"/>
                <a:ea typeface="THE행복열매"/>
              </a:rPr>
              <a:t>점</a:t>
            </a:r>
            <a:r>
              <a:rPr lang="en-US" altLang="ko-KR">
                <a:latin typeface="THE행복열매"/>
                <a:ea typeface="THE행복열매"/>
              </a:rPr>
              <a:t>)</a:t>
            </a:r>
            <a:endParaRPr lang="en-US" altLang="ko-KR">
              <a:latin typeface="THE행복열매"/>
              <a:ea typeface="THE행복열매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1.</a:t>
            </a:r>
            <a:r>
              <a:rPr lang="ko-KR" altLang="en-US">
                <a:latin typeface="THE행복열매"/>
                <a:ea typeface="THE행복열매"/>
              </a:rPr>
              <a:t> </a:t>
            </a:r>
            <a:r>
              <a:rPr lang="en-US" altLang="ko-KR">
                <a:latin typeface="THE행복열매"/>
                <a:ea typeface="THE행복열매"/>
              </a:rPr>
              <a:t>C</a:t>
            </a:r>
            <a:r>
              <a:rPr lang="ko-KR" altLang="en-US">
                <a:latin typeface="THE행복열매"/>
                <a:ea typeface="THE행복열매"/>
              </a:rPr>
              <a:t> 언어의 창시자는 </a:t>
            </a:r>
            <a:r>
              <a:rPr lang="en-US" altLang="ko-KR">
                <a:latin typeface="THE행복열매"/>
                <a:ea typeface="THE행복열매"/>
              </a:rPr>
              <a:t>?</a:t>
            </a:r>
            <a:r>
              <a:rPr lang="ko-KR" altLang="en-US">
                <a:latin typeface="THE행복열매"/>
                <a:ea typeface="THE행복열매"/>
              </a:rPr>
              <a:t> </a:t>
            </a:r>
            <a:r>
              <a:rPr lang="en-US" altLang="ko-KR">
                <a:latin typeface="THE행복열매"/>
                <a:ea typeface="THE행복열매"/>
              </a:rPr>
              <a:t>***</a:t>
            </a:r>
            <a:r>
              <a:rPr lang="ko-KR" altLang="en-US">
                <a:latin typeface="THE행복열매"/>
                <a:ea typeface="THE행복열매"/>
              </a:rPr>
              <a:t> </a:t>
            </a:r>
            <a:r>
              <a:rPr lang="en-US" altLang="ko-KR">
                <a:latin typeface="THE행복열매"/>
                <a:ea typeface="THE행복열매"/>
              </a:rPr>
              <a:t>**</a:t>
            </a:r>
            <a:endParaRPr lang="en-US" altLang="ko-KR">
              <a:latin typeface="THE행복열매"/>
              <a:ea typeface="THE행복열매"/>
            </a:endParaRPr>
          </a:p>
          <a:p>
            <a:pPr marL="0" indent="0">
              <a:buNone/>
              <a:defRPr/>
            </a:pP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2.C</a:t>
            </a:r>
            <a:r>
              <a:rPr lang="ko-KR" altLang="en-US">
                <a:latin typeface="THE행복열매"/>
                <a:ea typeface="THE행복열매"/>
              </a:rPr>
              <a:t>언어는 </a:t>
            </a:r>
            <a:r>
              <a:rPr lang="en-US" altLang="ko-KR">
                <a:latin typeface="THE행복열매"/>
                <a:ea typeface="THE행복열매"/>
              </a:rPr>
              <a:t>(</a:t>
            </a:r>
            <a:r>
              <a:rPr lang="ko-KR" altLang="en-US">
                <a:latin typeface="THE행복열매"/>
                <a:ea typeface="THE행복열매"/>
              </a:rPr>
              <a:t> </a:t>
            </a:r>
            <a:r>
              <a:rPr lang="en-US" altLang="ko-KR">
                <a:latin typeface="THE행복열매"/>
                <a:ea typeface="THE행복열매"/>
              </a:rPr>
              <a:t>*****)</a:t>
            </a:r>
            <a:r>
              <a:rPr lang="ko-KR" altLang="en-US">
                <a:latin typeface="THE행복열매"/>
                <a:ea typeface="THE행복열매"/>
              </a:rPr>
              <a:t> 언어 입니다</a:t>
            </a:r>
            <a:r>
              <a:rPr lang="en-US" altLang="ko-KR">
                <a:latin typeface="THE행복열매"/>
                <a:ea typeface="THE행복열매"/>
              </a:rPr>
              <a:t>.</a:t>
            </a: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3.(*)</a:t>
            </a:r>
            <a:r>
              <a:rPr lang="ko-KR" altLang="en-US">
                <a:latin typeface="THE행복열매"/>
                <a:ea typeface="THE행복열매"/>
              </a:rPr>
              <a:t> 는 문장의 끝을 나타냅니다</a:t>
            </a:r>
            <a:r>
              <a:rPr lang="en-US" altLang="ko-KR">
                <a:latin typeface="THE행복열매"/>
                <a:ea typeface="THE행복열매"/>
              </a:rPr>
              <a:t>.</a:t>
            </a: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4.C</a:t>
            </a:r>
            <a:r>
              <a:rPr lang="ko-KR" altLang="en-US">
                <a:latin typeface="THE행복열매"/>
                <a:ea typeface="THE행복열매"/>
              </a:rPr>
              <a:t>언어는 </a:t>
            </a:r>
            <a:r>
              <a:rPr lang="en-US" altLang="ko-KR">
                <a:latin typeface="THE행복열매"/>
                <a:ea typeface="THE행복열매"/>
              </a:rPr>
              <a:t>(***</a:t>
            </a:r>
            <a:r>
              <a:rPr lang="ko-KR" altLang="en-US">
                <a:latin typeface="THE행복열매"/>
                <a:ea typeface="THE행복열매"/>
              </a:rPr>
              <a:t> </a:t>
            </a:r>
            <a:r>
              <a:rPr lang="en-US" altLang="ko-KR">
                <a:latin typeface="THE행복열매"/>
                <a:ea typeface="THE행복열매"/>
              </a:rPr>
              <a:t>****)</a:t>
            </a:r>
            <a:r>
              <a:rPr lang="ko-KR" altLang="en-US">
                <a:latin typeface="THE행복열매"/>
                <a:ea typeface="THE행복열매"/>
              </a:rPr>
              <a:t>를 설치해야 코딩 할 수 있습니다</a:t>
            </a:r>
            <a:r>
              <a:rPr lang="en-US" altLang="ko-KR">
                <a:latin typeface="THE행복열매"/>
                <a:ea typeface="THE행복열매"/>
              </a:rPr>
              <a:t>.</a:t>
            </a:r>
            <a:endParaRPr lang="en-US" altLang="ko-KR">
              <a:latin typeface="THE행복열매"/>
              <a:ea typeface="THE행복열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알고리즘 풀기</a:t>
            </a:r>
            <a:r>
              <a:rPr lang="en-US" altLang="ko-KR">
                <a:latin typeface="THE행복열매"/>
                <a:ea typeface="THE행복열매"/>
              </a:rPr>
              <a:t>(</a:t>
            </a:r>
            <a:r>
              <a:rPr lang="ko-KR" altLang="en-US">
                <a:latin typeface="THE행복열매"/>
                <a:ea typeface="THE행복열매"/>
              </a:rPr>
              <a:t>퀴즈</a:t>
            </a:r>
            <a:r>
              <a:rPr lang="en-US" altLang="ko-KR">
                <a:latin typeface="THE행복열매"/>
                <a:ea typeface="THE행복열매"/>
              </a:rPr>
              <a:t>)(3</a:t>
            </a:r>
            <a:r>
              <a:rPr lang="ko-KR" altLang="en-US">
                <a:latin typeface="THE행복열매"/>
                <a:ea typeface="THE행복열매"/>
              </a:rPr>
              <a:t>점</a:t>
            </a:r>
            <a:r>
              <a:rPr lang="en-US" altLang="ko-KR">
                <a:latin typeface="THE행복열매"/>
                <a:ea typeface="THE행복열매"/>
              </a:rPr>
              <a:t>)</a:t>
            </a:r>
            <a:endParaRPr lang="en-US" altLang="ko-KR">
              <a:latin typeface="THE행복열매"/>
              <a:ea typeface="THE행복열매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826623" y="1674711"/>
            <a:ext cx="8964836" cy="5739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200">
                <a:latin typeface="THE행복열매"/>
                <a:ea typeface="THE행복열매"/>
              </a:rPr>
              <a:t>콘솔 화면에 </a:t>
            </a:r>
            <a:r>
              <a:rPr lang="en-US" altLang="ko-KR" sz="3200">
                <a:latin typeface="THE행복열매"/>
                <a:ea typeface="THE행복열매"/>
              </a:rPr>
              <a:t>Hello World</a:t>
            </a:r>
            <a:r>
              <a:rPr lang="ko-KR" altLang="en-US" sz="3200">
                <a:latin typeface="THE행복열매"/>
                <a:ea typeface="THE행복열매"/>
              </a:rPr>
              <a:t>를 출력 하시오</a:t>
            </a:r>
            <a:r>
              <a:rPr lang="en-US" altLang="ko-KR" sz="3200">
                <a:latin typeface="THE행복열매"/>
                <a:ea typeface="THE행복열매"/>
              </a:rPr>
              <a:t>.</a:t>
            </a:r>
            <a:endParaRPr lang="en-US" altLang="ko-KR" sz="3200">
              <a:latin typeface="THE행복열매"/>
              <a:ea typeface="THE행복열매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2779671" y="2931456"/>
            <a:ext cx="5017023" cy="21244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2900">
                <a:latin typeface="THE행복열매"/>
                <a:ea typeface="THE행복열매"/>
              </a:rPr>
              <a:t>#include &lt;stdio.h&gt;</a:t>
            </a:r>
            <a:endParaRPr lang="en-US" altLang="en-US" sz="2900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en-US" sz="29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en-US" sz="2900">
                <a:latin typeface="THE행복열매"/>
                <a:ea typeface="THE행복열매"/>
              </a:rPr>
              <a:t>int main(void) {</a:t>
            </a:r>
            <a:endParaRPr lang="en-US" altLang="en-US" sz="29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 sz="2900">
                <a:latin typeface="THE행복열매"/>
                <a:ea typeface="THE행복열매"/>
              </a:rPr>
              <a:t>(1</a:t>
            </a:r>
            <a:r>
              <a:rPr lang="ko-KR" altLang="en-US" sz="2900">
                <a:latin typeface="THE행복열매"/>
                <a:ea typeface="THE행복열매"/>
              </a:rPr>
              <a:t>번</a:t>
            </a:r>
            <a:r>
              <a:rPr lang="en-US" altLang="ko-KR" sz="2900">
                <a:latin typeface="THE행복열매"/>
                <a:ea typeface="THE행복열매"/>
              </a:rPr>
              <a:t>)</a:t>
            </a:r>
            <a:r>
              <a:rPr lang="ko-KR" altLang="en-US" sz="2900">
                <a:latin typeface="THE행복열매"/>
                <a:ea typeface="THE행복열매"/>
              </a:rPr>
              <a:t> </a:t>
            </a:r>
            <a:r>
              <a:rPr lang="en-US" altLang="en-US" sz="2900">
                <a:latin typeface="THE행복열매"/>
                <a:ea typeface="THE행복열매"/>
              </a:rPr>
              <a:t>("Hello World");</a:t>
            </a:r>
            <a:endParaRPr lang="en-US" altLang="en-US" sz="29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en-US">
                <a:latin typeface="THE행복열매"/>
                <a:ea typeface="THE행복열매"/>
              </a:rPr>
              <a:t>}</a:t>
            </a:r>
            <a:endParaRPr lang="en-US" altLang="en-US">
              <a:latin typeface="THE행복열매"/>
              <a:ea typeface="THE행복열매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763198" y="5448539"/>
            <a:ext cx="7137721" cy="5002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700">
                <a:latin typeface="THE행복열매"/>
                <a:ea typeface="THE행복열매"/>
              </a:rPr>
              <a:t>    </a:t>
            </a:r>
            <a:r>
              <a:rPr lang="en-US" altLang="ko-KR" sz="2700">
                <a:latin typeface="THE행복열매"/>
                <a:ea typeface="THE행복열매"/>
              </a:rPr>
              <a:t>(1</a:t>
            </a:r>
            <a:r>
              <a:rPr lang="ko-KR" altLang="en-US" sz="2700">
                <a:latin typeface="THE행복열매"/>
                <a:ea typeface="THE행복열매"/>
              </a:rPr>
              <a:t>번</a:t>
            </a:r>
            <a:r>
              <a:rPr lang="en-US" altLang="ko-KR" sz="2700">
                <a:latin typeface="THE행복열매"/>
                <a:ea typeface="THE행복열매"/>
              </a:rPr>
              <a:t>)</a:t>
            </a:r>
            <a:r>
              <a:rPr lang="ko-KR" altLang="en-US" sz="2700">
                <a:latin typeface="THE행복열매"/>
                <a:ea typeface="THE행복열매"/>
              </a:rPr>
              <a:t>에 들어갈 함수를 적으시오</a:t>
            </a:r>
            <a:r>
              <a:rPr lang="en-US" altLang="ko-KR" sz="2700">
                <a:latin typeface="THE행복열매"/>
                <a:ea typeface="THE행복열매"/>
              </a:rPr>
              <a:t>.</a:t>
            </a:r>
            <a:endParaRPr lang="en-US" altLang="ko-KR" sz="2700">
              <a:latin typeface="THE행복열매"/>
              <a:ea typeface="THE행복열매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32058" y="2248647"/>
            <a:ext cx="4250337" cy="2968985"/>
          </a:xfrm>
          <a:prstGeom prst="rect">
            <a:avLst/>
          </a:prstGeom>
          <a:ln w="76200" cap="rnd" cmpd="sng" algn="ctr">
            <a:gradFill flip="xy" rotWithShape="1">
              <a:gsLst>
                <a:gs pos="0">
                  <a:srgbClr val="f3f3f3">
                    <a:alpha val="100000"/>
                  </a:srgbClr>
                </a:gs>
                <a:gs pos="35000">
                  <a:srgbClr val="ffffff">
                    <a:alpha val="100000"/>
                  </a:srgbClr>
                </a:gs>
                <a:gs pos="57000">
                  <a:srgbClr val="e8e8e8">
                    <a:alpha val="100000"/>
                  </a:srgbClr>
                </a:gs>
                <a:gs pos="100000">
                  <a:srgbClr val="f3f3f3">
                    <a:alpha val="10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prstDash val="solid"/>
            <a:round/>
          </a:ln>
          <a:effectLst>
            <a:outerShdw blurRad="50000" algn="tl" rotWithShape="0">
              <a:srgbClr val="000000">
                <a:alpha val="80000"/>
              </a:srgbClr>
            </a:outerShdw>
            <a:reflection blurRad="6350" stA="52000" endA="300" endPos="18000" dist="254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알고리즘 풀기</a:t>
            </a:r>
            <a:r>
              <a:rPr lang="en-US" altLang="ko-KR">
                <a:latin typeface="THE행복열매"/>
                <a:ea typeface="THE행복열매"/>
              </a:rPr>
              <a:t>(</a:t>
            </a:r>
            <a:r>
              <a:rPr lang="ko-KR" altLang="en-US">
                <a:latin typeface="THE행복열매"/>
                <a:ea typeface="THE행복열매"/>
              </a:rPr>
              <a:t>퀴즈</a:t>
            </a:r>
            <a:r>
              <a:rPr lang="en-US" altLang="ko-KR">
                <a:latin typeface="THE행복열매"/>
                <a:ea typeface="THE행복열매"/>
              </a:rPr>
              <a:t>)(2</a:t>
            </a:r>
            <a:r>
              <a:rPr lang="ko-KR" altLang="en-US">
                <a:latin typeface="THE행복열매"/>
                <a:ea typeface="THE행복열매"/>
              </a:rPr>
              <a:t>점</a:t>
            </a:r>
            <a:r>
              <a:rPr lang="en-US" altLang="ko-KR">
                <a:latin typeface="THE행복열매"/>
                <a:ea typeface="THE행복열매"/>
              </a:rPr>
              <a:t>)</a:t>
            </a:r>
            <a:endParaRPr lang="en-US" altLang="ko-KR">
              <a:latin typeface="THE행복열매"/>
              <a:ea typeface="THE행복열매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화면에  </a:t>
            </a:r>
            <a:r>
              <a:rPr lang="en-US" altLang="ko-KR">
                <a:latin typeface="THE행복열매"/>
                <a:ea typeface="THE행복열매"/>
              </a:rPr>
              <a:t>moning hospital</a:t>
            </a:r>
            <a:r>
              <a:rPr lang="ko-KR" altLang="en-US">
                <a:latin typeface="THE행복열매"/>
                <a:ea typeface="THE행복열매"/>
              </a:rPr>
              <a:t>을 </a:t>
            </a:r>
            <a:r>
              <a:rPr lang="en-US" altLang="ko-KR">
                <a:latin typeface="THE행복열매"/>
                <a:ea typeface="THE행복열매"/>
              </a:rPr>
              <a:t>10</a:t>
            </a:r>
            <a:r>
              <a:rPr lang="ko-KR" altLang="en-US">
                <a:latin typeface="THE행복열매"/>
                <a:ea typeface="THE행복열매"/>
              </a:rPr>
              <a:t>번 출력 하시오</a:t>
            </a:r>
            <a:r>
              <a:rPr lang="en-US" altLang="ko-KR">
                <a:latin typeface="THE행복열매"/>
                <a:ea typeface="THE행복열매"/>
              </a:rPr>
              <a:t>.</a:t>
            </a: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for</a:t>
            </a:r>
            <a:r>
              <a:rPr lang="ko-KR" altLang="en-US">
                <a:latin typeface="THE행복열매"/>
                <a:ea typeface="THE행복열매"/>
              </a:rPr>
              <a:t>문을 사용해도 좋고 </a:t>
            </a:r>
            <a:r>
              <a:rPr lang="en-US" altLang="ko-KR">
                <a:latin typeface="THE행복열매"/>
                <a:ea typeface="THE행복열매"/>
              </a:rPr>
              <a:t>printf</a:t>
            </a:r>
            <a:r>
              <a:rPr lang="ko-KR" altLang="en-US">
                <a:latin typeface="THE행복열매"/>
                <a:ea typeface="THE행복열매"/>
              </a:rPr>
              <a:t>를 </a:t>
            </a:r>
            <a:r>
              <a:rPr lang="en-US" altLang="ko-KR">
                <a:latin typeface="THE행복열매"/>
                <a:ea typeface="THE행복열매"/>
              </a:rPr>
              <a:t>10</a:t>
            </a:r>
            <a:r>
              <a:rPr lang="ko-KR" altLang="en-US">
                <a:latin typeface="THE행복열매"/>
                <a:ea typeface="THE행복열매"/>
              </a:rPr>
              <a:t>번 적어도 되지만</a:t>
            </a:r>
            <a:r>
              <a:rPr lang="en-US" altLang="ko-KR">
                <a:latin typeface="THE행복열매"/>
                <a:ea typeface="THE행복열매"/>
              </a:rPr>
              <a:t>,</a:t>
            </a:r>
            <a:r>
              <a:rPr lang="ko-KR" altLang="en-US">
                <a:latin typeface="THE행복열매"/>
                <a:ea typeface="THE행복열매"/>
              </a:rPr>
              <a:t> </a:t>
            </a:r>
            <a:r>
              <a:rPr lang="en-US" altLang="ko-KR">
                <a:latin typeface="THE행복열매"/>
                <a:ea typeface="THE행복열매"/>
              </a:rPr>
              <a:t>for</a:t>
            </a:r>
            <a:r>
              <a:rPr lang="ko-KR" altLang="en-US">
                <a:latin typeface="THE행복열매"/>
                <a:ea typeface="THE행복열매"/>
              </a:rPr>
              <a:t>문을 사용해서  맞추신 분은 가산점 </a:t>
            </a:r>
            <a:r>
              <a:rPr lang="en-US" altLang="ko-KR">
                <a:latin typeface="THE행복열매"/>
                <a:ea typeface="THE행복열매"/>
              </a:rPr>
              <a:t>1</a:t>
            </a:r>
            <a:r>
              <a:rPr lang="ko-KR" altLang="en-US">
                <a:latin typeface="THE행복열매"/>
                <a:ea typeface="THE행복열매"/>
              </a:rPr>
              <a:t>점</a:t>
            </a:r>
            <a:r>
              <a:rPr lang="en-US" altLang="ko-KR">
                <a:latin typeface="THE행복열매"/>
                <a:ea typeface="THE행복열매"/>
              </a:rPr>
              <a:t>!!</a:t>
            </a:r>
            <a:r>
              <a:rPr lang="ko-KR" altLang="en-US">
                <a:latin typeface="THE행복열매"/>
                <a:ea typeface="THE행복열매"/>
              </a:rPr>
              <a:t> </a:t>
            </a:r>
            <a:endParaRPr lang="ko-KR" altLang="en-US">
              <a:latin typeface="THE행복열매"/>
              <a:ea typeface="THE행복열매"/>
            </a:endParaRPr>
          </a:p>
          <a:p>
            <a:pPr>
              <a:defRPr/>
            </a:pPr>
            <a:endParaRPr lang="ko-KR" altLang="en-US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\n</a:t>
            </a:r>
            <a:r>
              <a:rPr lang="ko-KR" altLang="en-US">
                <a:latin typeface="THE행복열매"/>
                <a:ea typeface="THE행복열매"/>
              </a:rPr>
              <a:t> 줄바 꿈은 필수</a:t>
            </a:r>
            <a:r>
              <a:rPr lang="en-US" altLang="ko-KR">
                <a:latin typeface="THE행복열매"/>
                <a:ea typeface="THE행복열매"/>
              </a:rPr>
              <a:t>!!</a:t>
            </a: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ko-KR">
              <a:latin typeface="THE행복열매"/>
              <a:ea typeface="THE행복열매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00718" y="3429000"/>
            <a:ext cx="4873095" cy="2697163"/>
          </a:xfrm>
          <a:prstGeom prst="rect">
            <a:avLst/>
          </a:prstGeom>
          <a:ln w="76200" cap="rnd" cmpd="sng" algn="ctr">
            <a:gradFill flip="xy" rotWithShape="1">
              <a:gsLst>
                <a:gs pos="0">
                  <a:srgbClr val="f3f3f3">
                    <a:alpha val="100000"/>
                  </a:srgbClr>
                </a:gs>
                <a:gs pos="35000">
                  <a:srgbClr val="ffffff">
                    <a:alpha val="100000"/>
                  </a:srgbClr>
                </a:gs>
                <a:gs pos="57000">
                  <a:srgbClr val="e8e8e8">
                    <a:alpha val="100000"/>
                  </a:srgbClr>
                </a:gs>
                <a:gs pos="100000">
                  <a:srgbClr val="f3f3f3">
                    <a:alpha val="10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prstDash val="solid"/>
            <a:round/>
          </a:ln>
          <a:effectLst>
            <a:outerShdw blurRad="50000" algn="tl" rotWithShape="0">
              <a:srgbClr val="000000">
                <a:alpha val="80000"/>
              </a:srgbClr>
            </a:outerShdw>
            <a:reflection blurRad="6350" stA="52000" endA="300" endPos="18000" dist="254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알고리즘</a:t>
            </a:r>
            <a:r>
              <a:rPr lang="en-US" altLang="ko-KR">
                <a:latin typeface="THE행복열매"/>
                <a:ea typeface="THE행복열매"/>
              </a:rPr>
              <a:t>(</a:t>
            </a:r>
            <a:r>
              <a:rPr lang="ko-KR" altLang="en-US">
                <a:latin typeface="THE행복열매"/>
                <a:ea typeface="THE행복열매"/>
              </a:rPr>
              <a:t>퀴즈</a:t>
            </a:r>
            <a:r>
              <a:rPr lang="en-US" altLang="ko-KR">
                <a:latin typeface="THE행복열매"/>
                <a:ea typeface="THE행복열매"/>
              </a:rPr>
              <a:t>)(3</a:t>
            </a:r>
            <a:r>
              <a:rPr lang="ko-KR" altLang="en-US">
                <a:latin typeface="THE행복열매"/>
                <a:ea typeface="THE행복열매"/>
              </a:rPr>
              <a:t>점</a:t>
            </a:r>
            <a:r>
              <a:rPr lang="en-US" altLang="ko-KR">
                <a:latin typeface="THE행복열매"/>
                <a:ea typeface="THE행복열매"/>
              </a:rPr>
              <a:t>)</a:t>
            </a:r>
            <a:endParaRPr lang="en-US" altLang="ko-KR">
              <a:latin typeface="THE행복열매"/>
              <a:ea typeface="THE행복열매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383043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3900">
                <a:latin typeface="THE행복열매"/>
                <a:ea typeface="THE행복열매"/>
              </a:rPr>
              <a:t>별 찍기 문제</a:t>
            </a:r>
            <a:endParaRPr lang="en-US" altLang="ko-KR" sz="3900">
              <a:latin typeface="THE행복열매"/>
              <a:ea typeface="THE행복열매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00755" y="1383043"/>
            <a:ext cx="3581643" cy="3209907"/>
          </a:xfrm>
          <a:prstGeom prst="rect">
            <a:avLst/>
          </a:prstGeom>
          <a:ln w="76200" cap="rnd" cmpd="sng" algn="ctr">
            <a:gradFill flip="xy" rotWithShape="1">
              <a:gsLst>
                <a:gs pos="0">
                  <a:srgbClr val="f3f3f3">
                    <a:alpha val="100000"/>
                  </a:srgbClr>
                </a:gs>
                <a:gs pos="35000">
                  <a:srgbClr val="ffffff">
                    <a:alpha val="100000"/>
                  </a:srgbClr>
                </a:gs>
                <a:gs pos="57000">
                  <a:srgbClr val="e8e8e8">
                    <a:alpha val="100000"/>
                  </a:srgbClr>
                </a:gs>
                <a:gs pos="100000">
                  <a:srgbClr val="f3f3f3">
                    <a:alpha val="10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prstDash val="solid"/>
            <a:round/>
          </a:ln>
          <a:effectLst>
            <a:outerShdw blurRad="50000" algn="tl" rotWithShape="0">
              <a:srgbClr val="000000">
                <a:alpha val="80000"/>
              </a:srgbClr>
            </a:outerShdw>
            <a:reflection blurRad="6350" stA="52000" endA="300" endPos="18000" dist="25400" dir="5400000" sy="-100000" algn="bl" rotWithShape="0"/>
          </a:effectLst>
        </p:spPr>
      </p:pic>
      <p:sp>
        <p:nvSpPr>
          <p:cNvPr id="5" name=""/>
          <p:cNvSpPr txBox="1"/>
          <p:nvPr/>
        </p:nvSpPr>
        <p:spPr>
          <a:xfrm>
            <a:off x="802751" y="1992647"/>
            <a:ext cx="5052349" cy="33870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2400">
                <a:latin typeface="THE행복열매"/>
                <a:ea typeface="THE행복열매"/>
              </a:rPr>
              <a:t>#include &lt;stdio.h&gt;</a:t>
            </a:r>
            <a:endParaRPr lang="en-US" altLang="en-US" sz="2400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en-US" sz="24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en-US" sz="2400">
                <a:latin typeface="THE행복열매"/>
                <a:ea typeface="THE행복열매"/>
              </a:rPr>
              <a:t>int main(void) {</a:t>
            </a:r>
            <a:endParaRPr lang="en-US" altLang="en-US" sz="24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en-US" sz="2400">
                <a:latin typeface="THE행복열매"/>
                <a:ea typeface="THE행복열매"/>
              </a:rPr>
              <a:t>	printf("*****");</a:t>
            </a:r>
            <a:endParaRPr lang="en-US" altLang="en-US" sz="24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en-US" sz="2400">
                <a:latin typeface="THE행복열매"/>
                <a:ea typeface="THE행복열매"/>
              </a:rPr>
              <a:t>	printf("****</a:t>
            </a:r>
            <a:r>
              <a:rPr lang="en-US" altLang="ko-KR" sz="2400">
                <a:latin typeface="THE행복열매"/>
                <a:ea typeface="THE행복열매"/>
              </a:rPr>
              <a:t>”</a:t>
            </a:r>
            <a:r>
              <a:rPr lang="en-US" altLang="en-US" sz="2400">
                <a:latin typeface="THE행복열매"/>
                <a:ea typeface="THE행복열매"/>
              </a:rPr>
              <a:t>);</a:t>
            </a:r>
            <a:endParaRPr lang="en-US" altLang="en-US" sz="24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en-US" sz="2400">
                <a:latin typeface="THE행복열매"/>
                <a:ea typeface="THE행복열매"/>
              </a:rPr>
              <a:t>	printf("***");</a:t>
            </a:r>
            <a:endParaRPr lang="en-US" altLang="en-US" sz="24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en-US" sz="2400">
                <a:latin typeface="THE행복열매"/>
                <a:ea typeface="THE행복열매"/>
              </a:rPr>
              <a:t>	printf("**");</a:t>
            </a:r>
            <a:endParaRPr lang="en-US" altLang="en-US" sz="24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en-US" sz="2400">
                <a:latin typeface="THE행복열매"/>
                <a:ea typeface="THE행복열매"/>
              </a:rPr>
              <a:t>	printf("*");</a:t>
            </a:r>
            <a:endParaRPr lang="en-US" altLang="en-US" sz="24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en-US" sz="2400">
                <a:latin typeface="THE행복열매"/>
                <a:ea typeface="THE행복열매"/>
              </a:rPr>
              <a:t>}</a:t>
            </a:r>
            <a:endParaRPr lang="en-US" altLang="en-US" sz="2400">
              <a:latin typeface="THE행복열매"/>
              <a:ea typeface="THE행복열매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043890" y="5379720"/>
            <a:ext cx="6956866" cy="4381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300">
                <a:latin typeface="THE행복열매"/>
                <a:ea typeface="THE행복열매"/>
              </a:rPr>
              <a:t>위 처럼하면 </a:t>
            </a:r>
            <a:r>
              <a:rPr lang="en-US" altLang="ko-KR" sz="2300">
                <a:latin typeface="THE행복열매"/>
                <a:ea typeface="THE행복열매"/>
              </a:rPr>
              <a:t>1</a:t>
            </a:r>
            <a:r>
              <a:rPr lang="ko-KR" altLang="en-US" sz="2300">
                <a:latin typeface="THE행복열매"/>
                <a:ea typeface="THE행복열매"/>
              </a:rPr>
              <a:t>번이 나옵니다</a:t>
            </a:r>
            <a:r>
              <a:rPr lang="en-US" altLang="ko-KR" sz="2300">
                <a:latin typeface="THE행복열매"/>
                <a:ea typeface="THE행복열매"/>
              </a:rPr>
              <a:t>.</a:t>
            </a:r>
            <a:r>
              <a:rPr lang="ko-KR" altLang="en-US" sz="2300">
                <a:latin typeface="THE행복열매"/>
                <a:ea typeface="THE행복열매"/>
              </a:rPr>
              <a:t> </a:t>
            </a:r>
            <a:r>
              <a:rPr lang="en-US" altLang="ko-KR" sz="2300">
                <a:latin typeface="THE행복열매"/>
                <a:ea typeface="THE행복열매"/>
              </a:rPr>
              <a:t>2</a:t>
            </a:r>
            <a:r>
              <a:rPr lang="ko-KR" altLang="en-US" sz="2300">
                <a:latin typeface="THE행복열매"/>
                <a:ea typeface="THE행복열매"/>
              </a:rPr>
              <a:t>번 같이 하려면 어떤 문자를 넣어야 할까요</a:t>
            </a:r>
            <a:r>
              <a:rPr lang="en-US" altLang="ko-KR" sz="2300">
                <a:latin typeface="THE행복열매"/>
                <a:ea typeface="THE행복열매"/>
              </a:rPr>
              <a:t>?</a:t>
            </a:r>
            <a:endParaRPr lang="en-US" altLang="ko-KR" sz="2300">
              <a:latin typeface="THE행복열매"/>
              <a:ea typeface="THE행복열매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95247" y="1417638"/>
            <a:ext cx="3201506" cy="3291231"/>
          </a:xfrm>
          <a:prstGeom prst="rect">
            <a:avLst/>
          </a:prstGeom>
          <a:ln w="76200" cap="rnd" cmpd="sng" algn="ctr">
            <a:gradFill flip="xy" rotWithShape="1">
              <a:gsLst>
                <a:gs pos="0">
                  <a:srgbClr val="f3f3f3">
                    <a:alpha val="100000"/>
                  </a:srgbClr>
                </a:gs>
                <a:gs pos="35000">
                  <a:srgbClr val="ffffff">
                    <a:alpha val="100000"/>
                  </a:srgbClr>
                </a:gs>
                <a:gs pos="57000">
                  <a:srgbClr val="e8e8e8">
                    <a:alpha val="100000"/>
                  </a:srgbClr>
                </a:gs>
                <a:gs pos="100000">
                  <a:srgbClr val="f3f3f3">
                    <a:alpha val="10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prstDash val="solid"/>
            <a:round/>
          </a:ln>
          <a:effectLst>
            <a:outerShdw blurRad="50000" algn="tl" rotWithShape="0">
              <a:srgbClr val="000000">
                <a:alpha val="80000"/>
              </a:srgbClr>
            </a:outerShdw>
            <a:reflection blurRad="6350" stA="52000" endA="300" endPos="18000" dist="25400" dir="5400000" sy="-100000" algn="bl" rotWithShape="0"/>
          </a:effectLst>
        </p:spPr>
      </p:pic>
      <p:sp>
        <p:nvSpPr>
          <p:cNvPr id="8" name=""/>
          <p:cNvSpPr txBox="1"/>
          <p:nvPr/>
        </p:nvSpPr>
        <p:spPr>
          <a:xfrm>
            <a:off x="4980731" y="4708870"/>
            <a:ext cx="6329905" cy="5184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>
                <a:latin typeface="THE행복열매"/>
                <a:ea typeface="THE행복열매"/>
              </a:rPr>
              <a:t>           </a:t>
            </a:r>
            <a:r>
              <a:rPr lang="en-US" altLang="ko-KR" sz="2800">
                <a:latin typeface="THE행복열매"/>
                <a:ea typeface="THE행복열매"/>
              </a:rPr>
              <a:t>1</a:t>
            </a:r>
            <a:r>
              <a:rPr lang="ko-KR" altLang="en-US" sz="2800">
                <a:latin typeface="THE행복열매"/>
                <a:ea typeface="THE행복열매"/>
              </a:rPr>
              <a:t>번                                            </a:t>
            </a:r>
            <a:r>
              <a:rPr lang="en-US" altLang="ko-KR" sz="2800">
                <a:latin typeface="THE행복열매"/>
                <a:ea typeface="THE행복열매"/>
              </a:rPr>
              <a:t>2</a:t>
            </a:r>
            <a:r>
              <a:rPr lang="ko-KR" altLang="en-US" sz="2800">
                <a:latin typeface="THE행복열매"/>
                <a:ea typeface="THE행복열매"/>
              </a:rPr>
              <a:t>번</a:t>
            </a:r>
            <a:endParaRPr lang="ko-KR" altLang="en-US" sz="2800">
              <a:latin typeface="THE행복열매"/>
              <a:ea typeface="THE행복열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615764" y="455655"/>
            <a:ext cx="11018108" cy="7425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300">
                <a:latin typeface="THE행복열매"/>
                <a:ea typeface="THE행복열매"/>
              </a:rPr>
              <a:t>C</a:t>
            </a:r>
            <a:r>
              <a:rPr lang="ko-KR" altLang="en-US" sz="4300">
                <a:latin typeface="THE행복열매"/>
                <a:ea typeface="THE행복열매"/>
              </a:rPr>
              <a:t>언어란</a:t>
            </a:r>
            <a:r>
              <a:rPr lang="en-US" altLang="ko-KR" sz="4300">
                <a:latin typeface="THE행복열매"/>
                <a:ea typeface="THE행복열매"/>
              </a:rPr>
              <a:t>?</a:t>
            </a:r>
            <a:endParaRPr lang="en-US" altLang="ko-KR" sz="4300">
              <a:latin typeface="THE행복열매"/>
              <a:ea typeface="THE행복열매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686870" y="2479106"/>
            <a:ext cx="11334750" cy="28625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600">
                <a:latin typeface="THE행복열매"/>
                <a:ea typeface="THE행복열매"/>
              </a:rPr>
              <a:t>1. </a:t>
            </a:r>
            <a:r>
              <a:rPr lang="ko-KR" altLang="en-US" sz="2600">
                <a:latin typeface="THE행복열매"/>
                <a:ea typeface="THE행복열매"/>
              </a:rPr>
              <a:t>프로그래밍 언어</a:t>
            </a:r>
            <a:endParaRPr lang="ko-KR" altLang="en-US" sz="2600">
              <a:latin typeface="THE행복열매"/>
              <a:ea typeface="THE행복열매"/>
            </a:endParaRPr>
          </a:p>
          <a:p>
            <a:pPr>
              <a:defRPr/>
            </a:pPr>
            <a:endParaRPr lang="ko-KR" altLang="en-US" sz="26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 sz="2600">
                <a:latin typeface="THE행복열매"/>
                <a:ea typeface="THE행복열매"/>
              </a:rPr>
              <a:t>2.</a:t>
            </a:r>
            <a:r>
              <a:rPr lang="ko-KR" altLang="en-US" sz="2600">
                <a:latin typeface="THE행복열매"/>
                <a:ea typeface="THE행복열매"/>
              </a:rPr>
              <a:t>저수준 혹은 고수준의 프로그래밍도 가능함</a:t>
            </a:r>
            <a:endParaRPr lang="ko-KR" altLang="en-US" sz="2600">
              <a:latin typeface="THE행복열매"/>
              <a:ea typeface="THE행복열매"/>
            </a:endParaRPr>
          </a:p>
          <a:p>
            <a:pPr>
              <a:defRPr/>
            </a:pPr>
            <a:endParaRPr lang="ko-KR" altLang="en-US" sz="26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 sz="2600">
                <a:latin typeface="THE행복열매"/>
                <a:ea typeface="THE행복열매"/>
              </a:rPr>
              <a:t>3.</a:t>
            </a:r>
            <a:r>
              <a:rPr lang="ko-KR" altLang="en-US" sz="2600">
                <a:latin typeface="THE행복열매"/>
                <a:ea typeface="THE행복열매"/>
              </a:rPr>
              <a:t>전문가언어용으로 개발 </a:t>
            </a:r>
            <a:r>
              <a:rPr lang="en-US" altLang="ko-KR" sz="2600">
                <a:latin typeface="THE행복열매"/>
                <a:ea typeface="THE행복열매"/>
              </a:rPr>
              <a:t>--&gt;</a:t>
            </a:r>
            <a:r>
              <a:rPr lang="ko-KR" altLang="en-US" sz="2600">
                <a:latin typeface="THE행복열매"/>
                <a:ea typeface="THE행복열매"/>
              </a:rPr>
              <a:t> 초보자가 배우기에도 결코 쉽지 않습니다</a:t>
            </a:r>
            <a:r>
              <a:rPr lang="en-US" altLang="ko-KR" sz="2600">
                <a:latin typeface="THE행복열매"/>
                <a:ea typeface="THE행복열매"/>
              </a:rPr>
              <a:t>.</a:t>
            </a:r>
            <a:endParaRPr lang="en-US" altLang="ko-KR" sz="2600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ko-KR" sz="26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 sz="2600">
                <a:latin typeface="THE행복열매"/>
                <a:ea typeface="THE행복열매"/>
              </a:rPr>
              <a:t>4.C</a:t>
            </a:r>
            <a:r>
              <a:rPr lang="ko-KR" altLang="en-US" sz="2600">
                <a:latin typeface="THE행복열매"/>
                <a:ea typeface="THE행복열매"/>
              </a:rPr>
              <a:t> 언어의 창시자는 데니스 리치</a:t>
            </a:r>
            <a:endParaRPr lang="ko-KR" altLang="en-US" sz="2600">
              <a:latin typeface="THE행복열매"/>
              <a:ea typeface="THE행복열매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19376" y="609924"/>
            <a:ext cx="2828563" cy="3444192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9035486" y="4206673"/>
            <a:ext cx="3337368" cy="5443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>
                <a:latin typeface="THE행복열매"/>
                <a:ea typeface="THE행복열매"/>
              </a:rPr>
              <a:t>데니스 리치</a:t>
            </a:r>
            <a:endParaRPr lang="ko-KR" altLang="en-US" sz="3000">
              <a:latin typeface="THE행복열매"/>
              <a:ea typeface="THE행복열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감사합니다</a:t>
            </a:r>
            <a:r>
              <a:rPr lang="en-US" altLang="ko-KR">
                <a:latin typeface="THE행복열매"/>
                <a:ea typeface="THE행복열매"/>
              </a:rPr>
              <a:t>.</a:t>
            </a:r>
            <a:r>
              <a:rPr lang="ko-KR" altLang="en-US">
                <a:latin typeface="THE행복열매"/>
                <a:ea typeface="THE행복열매"/>
              </a:rPr>
              <a:t> </a:t>
            </a:r>
            <a:endParaRPr lang="ko-KR" altLang="en-US">
              <a:latin typeface="THE행복열매"/>
              <a:ea typeface="THE행복열매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4379" y="2866181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점수가 제일 높으신 분께는 스타벅스 기프트 콘을 드립니다</a:t>
            </a:r>
            <a:r>
              <a:rPr lang="en-US" altLang="ko-KR">
                <a:latin typeface="THE행복열매"/>
                <a:ea typeface="THE행복열매"/>
              </a:rPr>
              <a:t>.</a:t>
            </a:r>
            <a:r>
              <a:rPr lang="ko-KR" altLang="en-US">
                <a:latin typeface="THE행복열매"/>
                <a:ea typeface="THE행복열매"/>
              </a:rPr>
              <a:t>ㅎㅎ</a:t>
            </a:r>
            <a:endParaRPr lang="ko-KR" altLang="en-US">
              <a:latin typeface="THE행복열매"/>
              <a:ea typeface="THE행복열매"/>
            </a:endParaRPr>
          </a:p>
          <a:p>
            <a:pPr>
              <a:defRPr/>
            </a:pPr>
            <a:endParaRPr lang="ko-KR" altLang="en-US">
              <a:latin typeface="THE행복열매"/>
              <a:ea typeface="THE행복열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비쥬얼 스튜디오</a:t>
            </a:r>
            <a:endParaRPr lang="ko-KR" altLang="en-US">
              <a:latin typeface="THE행복열매"/>
              <a:ea typeface="THE행복열매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89372" y="1417638"/>
            <a:ext cx="7213256" cy="3606628"/>
          </a:xfrm>
          <a:prstGeom prst="rect">
            <a:avLst/>
          </a:prstGeom>
          <a:ln w="101600" cap="sq">
            <a:gradFill>
              <a:gsLst>
                <a:gs pos="0">
                  <a:srgbClr val="ffffff">
                    <a:alpha val="100000"/>
                  </a:srgbClr>
                </a:gs>
                <a:gs pos="50000">
                  <a:srgbClr val="ffffff">
                    <a:lumMod val="75000"/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 scaled="0"/>
              <a:tileRect/>
            </a:gradFill>
            <a:miter/>
          </a:ln>
          <a:effectLst>
            <a:outerShdw blurRad="63500" sx="101000" sy="101000" algn="ctr" rotWithShape="0">
              <a:prstClr val="black">
                <a:alpha val="75000"/>
              </a:prstClr>
            </a:outerShdw>
          </a:effectLst>
        </p:spPr>
      </p:pic>
      <p:sp>
        <p:nvSpPr>
          <p:cNvPr id="6" name=""/>
          <p:cNvSpPr txBox="1"/>
          <p:nvPr/>
        </p:nvSpPr>
        <p:spPr>
          <a:xfrm>
            <a:off x="3280731" y="5323572"/>
            <a:ext cx="11334752" cy="490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600">
                <a:latin typeface="THE행복열매"/>
                <a:ea typeface="THE행복열매"/>
              </a:rPr>
              <a:t>C</a:t>
            </a:r>
            <a:r>
              <a:rPr lang="ko-KR" altLang="en-US" sz="2600">
                <a:latin typeface="THE행복열매"/>
                <a:ea typeface="THE행복열매"/>
              </a:rPr>
              <a:t>언어 코딩을 하기 위해 비쥬얼 스튜디오를 설치해야 함</a:t>
            </a:r>
            <a:endParaRPr lang="ko-KR" altLang="en-US" sz="2600">
              <a:latin typeface="THE행복열매"/>
              <a:ea typeface="THE행복열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본격적인 코딩</a:t>
            </a:r>
            <a:endParaRPr lang="en-US" altLang="ko-KR">
              <a:latin typeface="THE행복열매"/>
              <a:ea typeface="THE행복열매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#include &lt;stdio.h&gt; : (standard input output)</a:t>
            </a:r>
            <a:r>
              <a:rPr lang="ko-KR" altLang="en-US">
                <a:latin typeface="THE행복열매"/>
                <a:ea typeface="THE행복열매"/>
              </a:rPr>
              <a:t> 라이브러리를 포함 하겠다는 의미</a:t>
            </a:r>
            <a:r>
              <a:rPr lang="en-US" altLang="ko-KR">
                <a:latin typeface="THE행복열매"/>
                <a:ea typeface="THE행복열매"/>
              </a:rPr>
              <a:t>.</a:t>
            </a: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int main(void) : main</a:t>
            </a:r>
            <a:r>
              <a:rPr lang="ko-KR" altLang="en-US">
                <a:latin typeface="THE행복열매"/>
                <a:ea typeface="THE행복열매"/>
              </a:rPr>
              <a:t>함수의 시작</a:t>
            </a:r>
            <a:r>
              <a:rPr lang="en-US" altLang="ko-KR">
                <a:latin typeface="THE행복열매"/>
                <a:ea typeface="THE행복열매"/>
              </a:rPr>
              <a:t>(</a:t>
            </a:r>
            <a:r>
              <a:rPr lang="ko-KR" altLang="en-US">
                <a:latin typeface="THE행복열매"/>
                <a:ea typeface="THE행복열매"/>
              </a:rPr>
              <a:t>꼭필요 함</a:t>
            </a:r>
            <a:r>
              <a:rPr lang="en-US" altLang="ko-KR">
                <a:latin typeface="THE행복열매"/>
                <a:ea typeface="THE행복열매"/>
              </a:rPr>
              <a:t>)</a:t>
            </a: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;</a:t>
            </a:r>
            <a:r>
              <a:rPr lang="ko-KR" altLang="en-US">
                <a:latin typeface="THE행복열매"/>
                <a:ea typeface="THE행복열매"/>
              </a:rPr>
              <a:t>은 문장의 끝을 나타내며 꼭 써주어야 합니다</a:t>
            </a:r>
            <a:r>
              <a:rPr lang="en-US" altLang="ko-KR">
                <a:latin typeface="THE행복열매"/>
                <a:ea typeface="THE행복열매"/>
              </a:rPr>
              <a:t>.</a:t>
            </a: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줄바 꿈 문자 </a:t>
            </a:r>
            <a:r>
              <a:rPr lang="en-US" altLang="ko-KR">
                <a:latin typeface="THE행복열매"/>
                <a:ea typeface="THE행복열매"/>
              </a:rPr>
              <a:t>:</a:t>
            </a:r>
            <a:r>
              <a:rPr lang="ko-KR" altLang="en-US">
                <a:latin typeface="THE행복열매"/>
                <a:ea typeface="THE행복열매"/>
              </a:rPr>
              <a:t> </a:t>
            </a:r>
            <a:r>
              <a:rPr lang="en-US" altLang="ko-KR">
                <a:latin typeface="THE행복열매"/>
                <a:ea typeface="THE행복열매"/>
              </a:rPr>
              <a:t>\n</a:t>
            </a:r>
            <a:r>
              <a:rPr lang="ko-KR" altLang="en-US">
                <a:latin typeface="THE행복열매"/>
                <a:ea typeface="THE행복열매"/>
              </a:rPr>
              <a:t> 요 것은 </a:t>
            </a:r>
            <a:r>
              <a:rPr lang="en-US" altLang="ko-KR">
                <a:latin typeface="THE행복열매"/>
                <a:ea typeface="THE행복열매"/>
              </a:rPr>
              <a:t>printf</a:t>
            </a:r>
            <a:r>
              <a:rPr lang="ko-KR" altLang="en-US">
                <a:latin typeface="THE행복열매"/>
                <a:ea typeface="THE행복열매"/>
              </a:rPr>
              <a:t> 할때 필히 써주는게 좋음</a:t>
            </a:r>
            <a:r>
              <a:rPr lang="en-US" altLang="ko-KR">
                <a:latin typeface="THE행복열매"/>
                <a:ea typeface="THE행복열매"/>
              </a:rPr>
              <a:t>.</a:t>
            </a:r>
            <a:endParaRPr lang="en-US" altLang="ko-KR">
              <a:latin typeface="THE행복열매"/>
              <a:ea typeface="THE행복열매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9308240" y="3049485"/>
            <a:ext cx="2480103" cy="20083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>
                <a:latin typeface="THE행복열매"/>
                <a:ea typeface="THE행복열매"/>
              </a:rPr>
              <a:t>#include &lt;stdio.h&gt;</a:t>
            </a:r>
            <a:endParaRPr lang="en-US" altLang="en-US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en-US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en-US">
                <a:latin typeface="THE행복열매"/>
                <a:ea typeface="THE행복열매"/>
              </a:rPr>
              <a:t>	</a:t>
            </a:r>
            <a:endParaRPr lang="en-US" altLang="en-US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en-US">
                <a:latin typeface="THE행복열매"/>
                <a:ea typeface="THE행복열매"/>
              </a:rPr>
              <a:t>int main(void){</a:t>
            </a:r>
            <a:endParaRPr lang="en-US" altLang="en-US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en-US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en-US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en-US">
                <a:latin typeface="THE행복열매"/>
                <a:ea typeface="THE행복열매"/>
              </a:rPr>
              <a:t>}</a:t>
            </a:r>
            <a:endParaRPr lang="en-US" altLang="en-US">
              <a:latin typeface="THE행복열매"/>
              <a:ea typeface="THE행복열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변수 란</a:t>
            </a:r>
            <a:r>
              <a:rPr lang="en-US" altLang="ko-KR">
                <a:latin typeface="THE행복열매"/>
                <a:ea typeface="THE행복열매"/>
              </a:rPr>
              <a:t>?</a:t>
            </a:r>
            <a:endParaRPr lang="en-US" altLang="ko-KR">
              <a:latin typeface="THE행복열매"/>
              <a:ea typeface="THE행복열매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프로그램이 사용하는 데이터를 일시적으로 저장할 목적으로 사용하는 메모리 공간</a:t>
            </a:r>
            <a:endParaRPr lang="ko-KR" altLang="en-US">
              <a:latin typeface="THE행복열매"/>
              <a:ea typeface="THE행복열매"/>
            </a:endParaRPr>
          </a:p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오른쪽 아래 그림처럼 자료형 수가 많지만 우리가 배울 변수 자료형은 단 </a:t>
            </a:r>
            <a:r>
              <a:rPr lang="en-US" altLang="ko-KR">
                <a:latin typeface="THE행복열매"/>
                <a:ea typeface="THE행복열매"/>
              </a:rPr>
              <a:t>4</a:t>
            </a:r>
            <a:r>
              <a:rPr lang="ko-KR" altLang="en-US">
                <a:latin typeface="THE행복열매"/>
                <a:ea typeface="THE행복열매"/>
              </a:rPr>
              <a:t>개 </a:t>
            </a:r>
            <a:r>
              <a:rPr lang="en-US" altLang="ko-KR">
                <a:latin typeface="THE행복열매"/>
                <a:ea typeface="THE행복열매"/>
              </a:rPr>
              <a:t>!!</a:t>
            </a:r>
            <a:endParaRPr lang="en-US" altLang="ko-KR">
              <a:latin typeface="THE행복열매"/>
              <a:ea typeface="THE행복열매"/>
            </a:endParaRPr>
          </a:p>
          <a:p>
            <a:pPr marL="0" indent="0">
              <a:buNone/>
              <a:defRPr/>
            </a:pPr>
            <a:r>
              <a:rPr lang="en-US" altLang="ko-KR" sz="2400">
                <a:latin typeface="THE행복열매"/>
                <a:ea typeface="THE행복열매"/>
              </a:rPr>
              <a:t> </a:t>
            </a:r>
            <a:endParaRPr lang="en-US" altLang="ko-KR" sz="24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 sz="2400">
                <a:latin typeface="THE행복열매"/>
                <a:ea typeface="THE행복열매"/>
              </a:rPr>
              <a:t>char name = ‘A’</a:t>
            </a:r>
            <a:endParaRPr lang="en-US" altLang="ko-KR" sz="24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 sz="2400">
                <a:latin typeface="THE행복열매"/>
                <a:ea typeface="THE행복열매"/>
              </a:rPr>
              <a:t>float time = 11.4</a:t>
            </a:r>
            <a:endParaRPr lang="en-US" altLang="ko-KR" sz="24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 sz="2400">
                <a:latin typeface="THE행복열매"/>
                <a:ea typeface="THE행복열매"/>
              </a:rPr>
              <a:t>int score = 10;</a:t>
            </a:r>
            <a:endParaRPr lang="en-US" altLang="ko-KR" sz="24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 sz="2400">
                <a:latin typeface="THE행복열매"/>
                <a:ea typeface="THE행복열매"/>
              </a:rPr>
              <a:t>double sum = 10.0;</a:t>
            </a:r>
            <a:endParaRPr lang="en-US" altLang="ko-KR" sz="2400">
              <a:latin typeface="THE행복열매"/>
              <a:ea typeface="THE행복열매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99861" y="3863181"/>
            <a:ext cx="5982534" cy="2276792"/>
          </a:xfrm>
          <a:prstGeom prst="rect">
            <a:avLst/>
          </a:prstGeom>
          <a:ln w="76200" cap="rnd" cmpd="sng" algn="ctr">
            <a:gradFill flip="xy" rotWithShape="1">
              <a:gsLst>
                <a:gs pos="0">
                  <a:srgbClr val="f3f3f3">
                    <a:alpha val="100000"/>
                  </a:srgbClr>
                </a:gs>
                <a:gs pos="35000">
                  <a:srgbClr val="ffffff">
                    <a:alpha val="100000"/>
                  </a:srgbClr>
                </a:gs>
                <a:gs pos="57000">
                  <a:srgbClr val="e8e8e8">
                    <a:alpha val="100000"/>
                  </a:srgbClr>
                </a:gs>
                <a:gs pos="100000">
                  <a:srgbClr val="f3f3f3">
                    <a:alpha val="10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prstDash val="solid"/>
            <a:round/>
          </a:ln>
          <a:effectLst>
            <a:outerShdw blurRad="50000" algn="tl" rotWithShape="0">
              <a:srgbClr val="000000">
                <a:alpha val="80000"/>
              </a:srgbClr>
            </a:outerShdw>
            <a:reflection blurRad="6350" stA="52000" endA="300" endPos="18000" dist="254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자료형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625546" y="1895057"/>
            <a:ext cx="6940906" cy="2609984"/>
          </a:xfrm>
          <a:prstGeom prst="rect">
            <a:avLst/>
          </a:prstGeom>
          <a:ln w="76200" cap="rnd" cmpd="sng" algn="ctr">
            <a:gradFill flip="xy" rotWithShape="1">
              <a:gsLst>
                <a:gs pos="0">
                  <a:srgbClr val="f3f3f3">
                    <a:alpha val="100000"/>
                  </a:srgbClr>
                </a:gs>
                <a:gs pos="35000">
                  <a:srgbClr val="ffffff">
                    <a:alpha val="100000"/>
                  </a:srgbClr>
                </a:gs>
                <a:gs pos="57000">
                  <a:srgbClr val="e8e8e8">
                    <a:alpha val="100000"/>
                  </a:srgbClr>
                </a:gs>
                <a:gs pos="100000">
                  <a:srgbClr val="f3f3f3">
                    <a:alpha val="10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prstDash val="solid"/>
            <a:round/>
          </a:ln>
          <a:effectLst>
            <a:outerShdw blurRad="50000" algn="tl" rotWithShape="0">
              <a:srgbClr val="000000">
                <a:alpha val="80000"/>
              </a:srgbClr>
            </a:outerShdw>
            <a:reflection blurRad="6350" stA="52000" endA="300" endPos="18000" dist="25400" dir="5400000" sy="-100000" algn="bl" rotWithShape="0"/>
          </a:effectLst>
        </p:spPr>
      </p:pic>
      <p:sp>
        <p:nvSpPr>
          <p:cNvPr id="4" name=""/>
          <p:cNvSpPr txBox="1"/>
          <p:nvPr/>
        </p:nvSpPr>
        <p:spPr>
          <a:xfrm>
            <a:off x="4033776" y="4688953"/>
            <a:ext cx="6999549" cy="16725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600">
                <a:latin typeface="THE행복열매"/>
                <a:ea typeface="THE행복열매"/>
              </a:rPr>
              <a:t>int : </a:t>
            </a:r>
            <a:r>
              <a:rPr lang="ko-KR" altLang="en-US" sz="2600">
                <a:latin typeface="THE행복열매"/>
                <a:ea typeface="THE행복열매"/>
              </a:rPr>
              <a:t>정수형 자료형 </a:t>
            </a:r>
            <a:r>
              <a:rPr lang="en-US" altLang="ko-KR" sz="2600">
                <a:latin typeface="THE행복열매"/>
                <a:ea typeface="THE행복열매"/>
              </a:rPr>
              <a:t>4byte</a:t>
            </a:r>
            <a:endParaRPr lang="en-US" altLang="ko-KR" sz="26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 sz="2600">
                <a:latin typeface="THE행복열매"/>
                <a:ea typeface="THE행복열매"/>
              </a:rPr>
              <a:t>double</a:t>
            </a:r>
            <a:r>
              <a:rPr lang="ko-KR" altLang="en-US" sz="2600">
                <a:latin typeface="THE행복열매"/>
                <a:ea typeface="THE행복열매"/>
              </a:rPr>
              <a:t> </a:t>
            </a:r>
            <a:r>
              <a:rPr lang="en-US" altLang="ko-KR" sz="2600">
                <a:latin typeface="THE행복열매"/>
                <a:ea typeface="THE행복열매"/>
              </a:rPr>
              <a:t>:</a:t>
            </a:r>
            <a:r>
              <a:rPr lang="ko-KR" altLang="en-US" sz="2600">
                <a:latin typeface="THE행복열매"/>
                <a:ea typeface="THE행복열매"/>
              </a:rPr>
              <a:t> 실수 형 자료형</a:t>
            </a:r>
            <a:r>
              <a:rPr lang="en-US" altLang="ko-KR" sz="2600">
                <a:latin typeface="THE행복열매"/>
                <a:ea typeface="THE행복열매"/>
              </a:rPr>
              <a:t> 8byte</a:t>
            </a:r>
            <a:endParaRPr lang="en-US" altLang="ko-KR" sz="26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 sz="2600">
                <a:latin typeface="THE행복열매"/>
                <a:ea typeface="THE행복열매"/>
              </a:rPr>
              <a:t>flaot : </a:t>
            </a:r>
            <a:r>
              <a:rPr lang="ko-KR" altLang="en-US" sz="2600">
                <a:latin typeface="THE행복열매"/>
                <a:ea typeface="THE행복열매"/>
              </a:rPr>
              <a:t>실수 형 자료형 </a:t>
            </a:r>
            <a:r>
              <a:rPr lang="en-US" altLang="ko-KR" sz="2600">
                <a:latin typeface="THE행복열매"/>
                <a:ea typeface="THE행복열매"/>
              </a:rPr>
              <a:t>8byte</a:t>
            </a:r>
            <a:endParaRPr lang="en-US" altLang="ko-KR" sz="26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 sz="2600">
                <a:latin typeface="THE행복열매"/>
                <a:ea typeface="THE행복열매"/>
              </a:rPr>
              <a:t>char : </a:t>
            </a:r>
            <a:r>
              <a:rPr lang="ko-KR" altLang="en-US" sz="2600">
                <a:latin typeface="THE행복열매"/>
                <a:ea typeface="THE행복열매"/>
              </a:rPr>
              <a:t>문자형 자료형 </a:t>
            </a:r>
            <a:r>
              <a:rPr lang="en-US" altLang="ko-KR" sz="2600">
                <a:latin typeface="THE행복열매"/>
                <a:ea typeface="THE행복열매"/>
              </a:rPr>
              <a:t>1byte</a:t>
            </a:r>
            <a:endParaRPr lang="en-US" altLang="ko-KR" sz="2600">
              <a:latin typeface="THE행복열매"/>
              <a:ea typeface="THE행복열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printf</a:t>
            </a:r>
            <a:r>
              <a:rPr lang="ko-KR" altLang="en-US">
                <a:latin typeface="THE행복열매"/>
                <a:ea typeface="THE행복열매"/>
              </a:rPr>
              <a:t>와 </a:t>
            </a:r>
            <a:r>
              <a:rPr lang="en-US" altLang="ko-KR">
                <a:latin typeface="THE행복열매"/>
                <a:ea typeface="THE행복열매"/>
              </a:rPr>
              <a:t>scanf</a:t>
            </a:r>
            <a:endParaRPr lang="en-US" altLang="ko-KR">
              <a:latin typeface="THE행복열매"/>
              <a:ea typeface="THE행복열매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printf --&gt; </a:t>
            </a:r>
            <a:r>
              <a:rPr lang="ko-KR" altLang="en-US">
                <a:latin typeface="THE행복열매"/>
                <a:ea typeface="THE행복열매"/>
              </a:rPr>
              <a:t>출력</a:t>
            </a:r>
            <a:endParaRPr lang="ko-KR" altLang="en-US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scanf </a:t>
            </a:r>
            <a:r>
              <a:rPr lang="ko-KR" altLang="en-US">
                <a:latin typeface="THE행복열매"/>
                <a:ea typeface="THE행복열매"/>
              </a:rPr>
              <a:t> </a:t>
            </a:r>
            <a:r>
              <a:rPr lang="en-US" altLang="ko-KR">
                <a:latin typeface="THE행복열매"/>
                <a:ea typeface="THE행복열매"/>
              </a:rPr>
              <a:t>--&gt; </a:t>
            </a:r>
            <a:r>
              <a:rPr lang="ko-KR" altLang="en-US">
                <a:latin typeface="THE행복열매"/>
                <a:ea typeface="THE행복열매"/>
              </a:rPr>
              <a:t>입력</a:t>
            </a:r>
            <a:endParaRPr lang="ko-KR" altLang="en-US">
              <a:latin typeface="THE행복열매"/>
              <a:ea typeface="THE행복열매"/>
            </a:endParaRPr>
          </a:p>
          <a:p>
            <a:pPr>
              <a:defRPr/>
            </a:pPr>
            <a:endParaRPr lang="ko-KR" altLang="en-US">
              <a:latin typeface="THE행복열매"/>
              <a:ea typeface="THE행복열매"/>
            </a:endParaRPr>
          </a:p>
          <a:p>
            <a:pPr>
              <a:defRPr/>
            </a:pPr>
            <a:endParaRPr lang="ko-KR" altLang="en-US">
              <a:latin typeface="THE행복열매"/>
              <a:ea typeface="THE행복열매"/>
            </a:endParaRPr>
          </a:p>
          <a:p>
            <a:pPr>
              <a:defRPr/>
            </a:pPr>
            <a:endParaRPr lang="ko-KR" altLang="en-US">
              <a:latin typeface="THE행복열매"/>
              <a:ea typeface="THE행복열매"/>
            </a:endParaRPr>
          </a:p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                                         </a:t>
            </a:r>
            <a:r>
              <a:rPr lang="en-US" altLang="ko-KR">
                <a:latin typeface="THE행복열매"/>
                <a:ea typeface="THE행복열매"/>
              </a:rPr>
              <a:t>1</a:t>
            </a:r>
            <a:r>
              <a:rPr lang="ko-KR" altLang="en-US">
                <a:latin typeface="THE행복열매"/>
                <a:ea typeface="THE행복열매"/>
              </a:rPr>
              <a:t>번                               </a:t>
            </a:r>
            <a:r>
              <a:rPr lang="en-US" altLang="ko-KR">
                <a:latin typeface="THE행복열매"/>
                <a:ea typeface="THE행복열매"/>
              </a:rPr>
              <a:t>2</a:t>
            </a:r>
            <a:r>
              <a:rPr lang="ko-KR" altLang="en-US">
                <a:latin typeface="THE행복열매"/>
                <a:ea typeface="THE행복열매"/>
              </a:rPr>
              <a:t>번</a:t>
            </a:r>
            <a:endParaRPr lang="ko-KR" altLang="en-US">
              <a:latin typeface="THE행복열매"/>
              <a:ea typeface="THE행복열매"/>
            </a:endParaRPr>
          </a:p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두  함수는 앞에서 배운 스탠다드 표준 라이브러리가 있어야 사용 가능합니다</a:t>
            </a:r>
            <a:r>
              <a:rPr lang="en-US" altLang="ko-KR">
                <a:latin typeface="THE행복열매"/>
                <a:ea typeface="THE행복열매"/>
              </a:rPr>
              <a:t>.</a:t>
            </a:r>
            <a:endParaRPr lang="en-US" altLang="ko-KR">
              <a:latin typeface="THE행복열매"/>
              <a:ea typeface="THE행복열매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68228" y="1953979"/>
            <a:ext cx="3206347" cy="215407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53501" y="2011277"/>
            <a:ext cx="3231078" cy="2039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printf</a:t>
            </a:r>
            <a:endParaRPr lang="en-US" altLang="ko-KR">
              <a:latin typeface="THE행복열매"/>
              <a:ea typeface="THE행복열매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>
                <a:latin typeface="THE행복열매"/>
                <a:ea typeface="THE행복열매"/>
              </a:rPr>
              <a:t>==&gt;</a:t>
            </a:r>
            <a:r>
              <a:rPr lang="ko-KR" altLang="en-US">
                <a:latin typeface="THE행복열매"/>
                <a:ea typeface="THE행복열매"/>
              </a:rPr>
              <a:t> 모니터에 출력을 위한 표준 출력 함수</a:t>
            </a:r>
            <a:endParaRPr lang="ko-KR" altLang="en-US">
              <a:latin typeface="THE행복열매"/>
              <a:ea typeface="THE행복열매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68700" y="2422473"/>
            <a:ext cx="8141118" cy="2013053"/>
          </a:xfrm>
          <a:prstGeom prst="rect">
            <a:avLst/>
          </a:prstGeom>
          <a:ln w="76200" cap="rnd" cmpd="sng" algn="ctr">
            <a:gradFill flip="xy" rotWithShape="1">
              <a:gsLst>
                <a:gs pos="0">
                  <a:srgbClr val="f3f3f3">
                    <a:alpha val="100000"/>
                  </a:srgbClr>
                </a:gs>
                <a:gs pos="35000">
                  <a:srgbClr val="ffffff">
                    <a:alpha val="100000"/>
                  </a:srgbClr>
                </a:gs>
                <a:gs pos="57000">
                  <a:srgbClr val="e8e8e8">
                    <a:alpha val="100000"/>
                  </a:srgbClr>
                </a:gs>
                <a:gs pos="100000">
                  <a:srgbClr val="f3f3f3">
                    <a:alpha val="10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prstDash val="solid"/>
            <a:round/>
          </a:ln>
          <a:effectLst>
            <a:outerShdw blurRad="50000" algn="tl" rotWithShape="0">
              <a:srgbClr val="000000">
                <a:alpha val="80000"/>
              </a:srgbClr>
            </a:outerShdw>
            <a:reflection blurRad="6350" stA="52000" endA="300" endPos="18000" dist="25400" dir="5400000" sy="-100000" algn="bl" rotWithShape="0"/>
          </a:effectLst>
        </p:spPr>
      </p:pic>
      <p:sp>
        <p:nvSpPr>
          <p:cNvPr id="6" name=""/>
          <p:cNvSpPr txBox="1"/>
          <p:nvPr/>
        </p:nvSpPr>
        <p:spPr>
          <a:xfrm>
            <a:off x="1285272" y="4713067"/>
            <a:ext cx="4810728" cy="14572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int number = 30;</a:t>
            </a:r>
            <a:endParaRPr lang="ko-KR" altLang="en-US">
              <a:latin typeface="THE행복열매"/>
              <a:ea typeface="THE행복열매"/>
            </a:endParaRPr>
          </a:p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float grade = 4.32;</a:t>
            </a:r>
            <a:endParaRPr lang="ko-KR" altLang="en-US">
              <a:latin typeface="THE행복열매"/>
              <a:ea typeface="THE행복열매"/>
            </a:endParaRPr>
          </a:p>
          <a:p>
            <a:pPr>
              <a:defRPr/>
            </a:pPr>
            <a:endParaRPr lang="ko-KR" altLang="en-US">
              <a:latin typeface="THE행복열매"/>
              <a:ea typeface="THE행복열매"/>
            </a:endParaRPr>
          </a:p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printf("%d", number);</a:t>
            </a:r>
            <a:endParaRPr lang="ko-KR" altLang="en-US">
              <a:latin typeface="THE행복열매"/>
              <a:ea typeface="THE행복열매"/>
            </a:endParaRPr>
          </a:p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printf("%d %f", number, grade);</a:t>
            </a:r>
            <a:endParaRPr lang="ko-KR" altLang="en-US">
              <a:latin typeface="THE행복열매"/>
              <a:ea typeface="THE행복열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printf </a:t>
            </a:r>
            <a:r>
              <a:rPr lang="ko-KR" altLang="en-US"/>
              <a:t>를이용한 </a:t>
            </a:r>
            <a:r>
              <a:rPr lang="en-US" altLang="ko-KR"/>
              <a:t>Hello World</a:t>
            </a:r>
            <a:r>
              <a:rPr lang="ko-KR" altLang="en-US"/>
              <a:t> 출력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2952138" y="2386988"/>
            <a:ext cx="4937206" cy="30784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2800"/>
              <a:t>#include &lt;stdio.h&gt;</a:t>
            </a:r>
            <a:endParaRPr lang="en-US" altLang="en-US" sz="2800"/>
          </a:p>
          <a:p>
            <a:pPr>
              <a:defRPr/>
            </a:pPr>
            <a:endParaRPr lang="en-US" altLang="en-US" sz="2800"/>
          </a:p>
          <a:p>
            <a:pPr>
              <a:defRPr/>
            </a:pPr>
            <a:r>
              <a:rPr lang="en-US" altLang="en-US" sz="2800"/>
              <a:t>int main(void) {</a:t>
            </a:r>
            <a:endParaRPr lang="en-US" altLang="en-US" sz="2800"/>
          </a:p>
          <a:p>
            <a:pPr>
              <a:defRPr/>
            </a:pPr>
            <a:endParaRPr lang="en-US" altLang="en-US" sz="2800"/>
          </a:p>
          <a:p>
            <a:pPr>
              <a:defRPr/>
            </a:pPr>
            <a:r>
              <a:rPr lang="en-US" altLang="en-US" sz="2800"/>
              <a:t>	printf("Hello World\n");</a:t>
            </a:r>
            <a:endParaRPr lang="en-US" altLang="en-US" sz="2800"/>
          </a:p>
          <a:p>
            <a:pPr>
              <a:defRPr/>
            </a:pPr>
            <a:endParaRPr lang="en-US" altLang="en-US" sz="2800"/>
          </a:p>
          <a:p>
            <a:pPr>
              <a:defRPr/>
            </a:pPr>
            <a:r>
              <a:rPr lang="en-US" altLang="en-US" sz="2800"/>
              <a:t>}</a:t>
            </a:r>
            <a:endParaRPr lang="en-US" altLang="en-US" sz="28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89344" y="1480599"/>
            <a:ext cx="3454577" cy="2413124"/>
          </a:xfrm>
          <a:prstGeom prst="rect">
            <a:avLst/>
          </a:prstGeom>
          <a:ln w="76200" cap="rnd" cmpd="sng" algn="ctr">
            <a:gradFill flip="xy" rotWithShape="1">
              <a:gsLst>
                <a:gs pos="0">
                  <a:srgbClr val="f3f3f3">
                    <a:alpha val="100000"/>
                  </a:srgbClr>
                </a:gs>
                <a:gs pos="35000">
                  <a:srgbClr val="ffffff">
                    <a:alpha val="100000"/>
                  </a:srgbClr>
                </a:gs>
                <a:gs pos="57000">
                  <a:srgbClr val="e8e8e8">
                    <a:alpha val="100000"/>
                  </a:srgbClr>
                </a:gs>
                <a:gs pos="100000">
                  <a:srgbClr val="f3f3f3">
                    <a:alpha val="10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prstDash val="solid"/>
            <a:round/>
          </a:ln>
          <a:effectLst>
            <a:outerShdw blurRad="50000" algn="tl" rotWithShape="0">
              <a:srgbClr val="000000">
                <a:alpha val="80000"/>
              </a:srgbClr>
            </a:outerShdw>
            <a:reflection blurRad="6350" stA="52000" endA="300" endPos="18000" dist="254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383</ep:Words>
  <ep:PresentationFormat>화면 슬라이드 쇼(4:3)</ep:PresentationFormat>
  <ep:Paragraphs>106</ep:Paragraphs>
  <ep:Slides>20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한컴오피스</vt:lpstr>
      <vt:lpstr>낮병동 회원들을 위한 C언어</vt:lpstr>
      <vt:lpstr>슬라이드 2</vt:lpstr>
      <vt:lpstr>비쥬얼 스튜디오</vt:lpstr>
      <vt:lpstr>본격적인 코딩</vt:lpstr>
      <vt:lpstr>변수 란?</vt:lpstr>
      <vt:lpstr>자료형</vt:lpstr>
      <vt:lpstr>printf와 scanf</vt:lpstr>
      <vt:lpstr>printf</vt:lpstr>
      <vt:lpstr>printf 를이용한 Hello World 출력</vt:lpstr>
      <vt:lpstr>반복문과 조건문</vt:lpstr>
      <vt:lpstr>퀴즈</vt:lpstr>
      <vt:lpstr>슬라이드 12</vt:lpstr>
      <vt:lpstr>for문을 사용하여 출력해보자!!</vt:lpstr>
      <vt:lpstr>반복문과 조건문</vt:lpstr>
      <vt:lpstr>주석</vt:lpstr>
      <vt:lpstr>퀴즈(3점)</vt:lpstr>
      <vt:lpstr>알고리즘 풀기(퀴즈)(3점)</vt:lpstr>
      <vt:lpstr>알고리즘 풀기(퀴즈)(2점)</vt:lpstr>
      <vt:lpstr>알고리즘(퀴즈)(3점)</vt:lpstr>
      <vt:lpstr>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2020-10-05T11:39:31.536</dcterms:created>
  <dc:creator>dkekd</dc:creator>
  <cp:lastModifiedBy>dkekd</cp:lastModifiedBy>
  <dcterms:modified xsi:type="dcterms:W3CDTF">2020-10-06T11:53:41.886</dcterms:modified>
  <cp:revision>39</cp:revision>
  <dc:title>초보자를 위한 C언어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