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  <p:sldMasterId id="2147483751" r:id="rId5"/>
  </p:sldMasterIdLst>
  <p:sldIdLst>
    <p:sldId id="257" r:id="rId6"/>
    <p:sldId id="274" r:id="rId7"/>
    <p:sldId id="285" r:id="rId8"/>
    <p:sldId id="287" r:id="rId9"/>
    <p:sldId id="288" r:id="rId10"/>
    <p:sldId id="289" r:id="rId11"/>
    <p:sldId id="290" r:id="rId12"/>
    <p:sldId id="292" r:id="rId13"/>
    <p:sldId id="291" r:id="rId14"/>
    <p:sldId id="293" r:id="rId15"/>
    <p:sldId id="295" r:id="rId16"/>
    <p:sldId id="296" r:id="rId17"/>
    <p:sldId id="297" r:id="rId18"/>
    <p:sldId id="298" r:id="rId19"/>
    <p:sldId id="301" r:id="rId20"/>
    <p:sldId id="299" r:id="rId21"/>
    <p:sldId id="300" r:id="rId22"/>
    <p:sldId id="294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3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sssssssss</a:t>
            </a:r>
            <a:r>
              <a:rPr lang="en-US" dirty="0"/>
              <a:t> </a:t>
            </a:r>
            <a:r>
              <a:rPr lang="en-US" dirty="0" err="1"/>
              <a:t>sssssssssssssssssssssssssMaster</a:t>
            </a:r>
            <a:r>
              <a:rPr lang="en-US" dirty="0"/>
              <a:t>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70" y="1410789"/>
            <a:ext cx="11379022" cy="4735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C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-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sssssssss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70" y="914400"/>
            <a:ext cx="11379022" cy="52316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sssssssss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4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C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570" y="163289"/>
            <a:ext cx="10333972" cy="929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/>
              <a:t>Clicsssk</a:t>
            </a:r>
            <a:r>
              <a:rPr lang="en-US" dirty="0"/>
              <a:t> to edit Master title style </a:t>
            </a:r>
            <a:r>
              <a:rPr lang="en-US" dirty="0" err="1"/>
              <a:t>Clicsssk</a:t>
            </a:r>
            <a:r>
              <a:rPr lang="en-US" dirty="0"/>
              <a:t> to edit Master title style </a:t>
            </a:r>
            <a:r>
              <a:rPr lang="en-US" dirty="0" err="1"/>
              <a:t>Clicsssk</a:t>
            </a:r>
            <a:r>
              <a:rPr lang="en-US" dirty="0"/>
              <a:t>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570" y="1404263"/>
            <a:ext cx="11379022" cy="47418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394570" y="1248309"/>
            <a:ext cx="113790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45B97-10CB-492A-59A5-5A3091141E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0750" y="68856"/>
            <a:ext cx="1341837" cy="4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3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C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570" y="163290"/>
            <a:ext cx="10333972" cy="548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/>
              <a:t>Clicsssk</a:t>
            </a:r>
            <a:r>
              <a:rPr lang="en-US" dirty="0"/>
              <a:t> to edit Master title style </a:t>
            </a:r>
            <a:r>
              <a:rPr lang="en-US" dirty="0" err="1"/>
              <a:t>Clicsssk</a:t>
            </a:r>
            <a:r>
              <a:rPr lang="en-US" dirty="0"/>
              <a:t>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570" y="909503"/>
            <a:ext cx="11379022" cy="52365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394570" y="810715"/>
            <a:ext cx="113790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45B97-10CB-492A-59A5-5A3091141E0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90750" y="68856"/>
            <a:ext cx="1341837" cy="4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1C1F33"/>
                </a:solidFill>
              </a:rPr>
              <a:t>Moving the Needle on Performance for Newco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704270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C1F33"/>
                </a:solidFill>
              </a:rPr>
              <a:t>A Preliminary VIEW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A3724-B8A0-3B25-F765-76637A1C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750" y="68856"/>
            <a:ext cx="1341837" cy="4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C1F33"/>
                </a:solidFill>
              </a:rPr>
              <a:t>Store 5 and Store 10 saw particularly significant declines in their breakfast and dinner customer counts.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75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conversation with Joe Green should likely be a near-term next step.</a:t>
            </a:r>
            <a:r>
              <a:rPr lang="en-CA" dirty="0">
                <a:solidFill>
                  <a:srgbClr val="1C1F33"/>
                </a:solidFill>
              </a:rPr>
              <a:t> </a:t>
            </a:r>
            <a:endParaRPr lang="en-CA" dirty="0"/>
          </a:p>
        </p:txBody>
      </p:sp>
      <p:pic>
        <p:nvPicPr>
          <p:cNvPr id="1026" name="Picture 2" descr="Honors for Current Students, NFL Legend | North Texan">
            <a:extLst>
              <a:ext uri="{FF2B5EF4-FFF2-40B4-BE49-F238E27FC236}">
                <a16:creationId xmlns:a16="http://schemas.microsoft.com/office/drawing/2014/main" id="{76F2C7A6-E9FE-1BAD-FAD5-BF37FCF8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0" y="1521822"/>
            <a:ext cx="6691610" cy="42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4C779A0-134B-F281-07C3-445CBF741C2A}"/>
              </a:ext>
            </a:extLst>
          </p:cNvPr>
          <p:cNvSpPr txBox="1">
            <a:spLocks/>
          </p:cNvSpPr>
          <p:nvPr/>
        </p:nvSpPr>
        <p:spPr>
          <a:xfrm>
            <a:off x="7308248" y="1521822"/>
            <a:ext cx="4176806" cy="301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/>
              <a:t>of the stores that saw declines,</a:t>
            </a:r>
          </a:p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/>
              <a:t>2 stores are within a 3 hour drive</a:t>
            </a:r>
          </a:p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/>
              <a:t>Ss</a:t>
            </a:r>
          </a:p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/>
              <a:t>Ss</a:t>
            </a:r>
          </a:p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639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4539347"/>
            <a:ext cx="10813357" cy="437605"/>
          </a:xfrm>
        </p:spPr>
        <p:txBody>
          <a:bodyPr/>
          <a:lstStyle/>
          <a:p>
            <a:r>
              <a:rPr lang="en-CA" sz="2200" dirty="0">
                <a:solidFill>
                  <a:srgbClr val="FF0000"/>
                </a:solidFill>
                <a:latin typeface="+mn-lt"/>
              </a:rPr>
              <a:t>Caution</a:t>
            </a:r>
            <a:r>
              <a:rPr lang="en-CA" sz="2200" dirty="0">
                <a:latin typeface="+mn-lt"/>
              </a:rPr>
              <a:t>: There is some indication in the data that price is not fundamentally the issue.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247-225E-2D40-C178-76F2B5E3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0" y="914401"/>
            <a:ext cx="11379022" cy="3631474"/>
          </a:xfrm>
        </p:spPr>
        <p:txBody>
          <a:bodyPr>
            <a:normAutofit/>
          </a:bodyPr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labour shortages 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sub-standard or inconsistent service 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problems otherwise with how the strategy is being operationalized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a new competitor has arrived on the scene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price – customers in general have become more price sensitive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price – segment(s) of customers have become more price sensitive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A63DB7-E6C2-C311-7105-04B29649B452}"/>
              </a:ext>
            </a:extLst>
          </p:cNvPr>
          <p:cNvSpPr txBox="1">
            <a:spLocks/>
          </p:cNvSpPr>
          <p:nvPr/>
        </p:nvSpPr>
        <p:spPr>
          <a:xfrm>
            <a:off x="394570" y="163290"/>
            <a:ext cx="10333972" cy="548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950" dirty="0"/>
              <a:t>Question: What explains the declining customer counts? </a:t>
            </a:r>
          </a:p>
        </p:txBody>
      </p:sp>
    </p:spTree>
    <p:extLst>
      <p:ext uri="{BB962C8B-B14F-4D97-AF65-F5344CB8AC3E}">
        <p14:creationId xmlns:p14="http://schemas.microsoft.com/office/powerpoint/2010/main" val="417114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Average spend per customer in stores 5 and 10 is tracking system trends - suggesting price is not a driver. </a:t>
            </a:r>
            <a:endParaRPr lang="en-CA" sz="2900" dirty="0"/>
          </a:p>
        </p:txBody>
      </p:sp>
    </p:spTree>
    <p:extLst>
      <p:ext uri="{BB962C8B-B14F-4D97-AF65-F5344CB8AC3E}">
        <p14:creationId xmlns:p14="http://schemas.microsoft.com/office/powerpoint/2010/main" val="149937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A quasi-price sensitivity model also provides validation that price is not a major contributor re customer counts.</a:t>
            </a:r>
            <a:endParaRPr lang="en-CA" sz="2900" dirty="0"/>
          </a:p>
        </p:txBody>
      </p:sp>
    </p:spTree>
    <p:extLst>
      <p:ext uri="{BB962C8B-B14F-4D97-AF65-F5344CB8AC3E}">
        <p14:creationId xmlns:p14="http://schemas.microsoft.com/office/powerpoint/2010/main" val="155213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FB9C-0C38-BDAB-F142-33EBEF359DE6}"/>
              </a:ext>
            </a:extLst>
          </p:cNvPr>
          <p:cNvSpPr txBox="1">
            <a:spLocks/>
          </p:cNvSpPr>
          <p:nvPr/>
        </p:nvSpPr>
        <p:spPr>
          <a:xfrm>
            <a:off x="3280410" y="1874523"/>
            <a:ext cx="5631180" cy="929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1C1F33"/>
                </a:solidFill>
                <a:latin typeface="+mn-lt"/>
              </a:rPr>
              <a:t>The </a:t>
            </a:r>
            <a:r>
              <a:rPr lang="en-CA" u="sng" dirty="0">
                <a:solidFill>
                  <a:srgbClr val="1C1F33"/>
                </a:solidFill>
                <a:latin typeface="+mn-lt"/>
              </a:rPr>
              <a:t>Decision Inventory </a:t>
            </a:r>
            <a:r>
              <a:rPr lang="en-CA" dirty="0">
                <a:solidFill>
                  <a:srgbClr val="1C1F33"/>
                </a:solidFill>
                <a:latin typeface="+mn-lt"/>
              </a:rPr>
              <a:t>as a </a:t>
            </a:r>
            <a:br>
              <a:rPr lang="en-CA" dirty="0">
                <a:solidFill>
                  <a:srgbClr val="1C1F33"/>
                </a:solidFill>
                <a:latin typeface="+mn-lt"/>
              </a:rPr>
            </a:br>
            <a:r>
              <a:rPr lang="en-CA" dirty="0">
                <a:solidFill>
                  <a:srgbClr val="1C1F33"/>
                </a:solidFill>
                <a:latin typeface="+mn-lt"/>
              </a:rPr>
              <a:t>Tool for Uncovering Opportunities.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18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69" y="163289"/>
            <a:ext cx="10591293" cy="929067"/>
          </a:xfrm>
        </p:spPr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Beyond Joe’s issues, a five-point framework might be helpful in uncovering further pricing-related opportunity.</a:t>
            </a:r>
            <a:endParaRPr lang="en-CA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58B4A-E5F8-4765-2FB2-05C9FD7F9CC1}"/>
              </a:ext>
            </a:extLst>
          </p:cNvPr>
          <p:cNvSpPr txBox="1"/>
          <p:nvPr/>
        </p:nvSpPr>
        <p:spPr>
          <a:xfrm>
            <a:off x="189415" y="1933306"/>
            <a:ext cx="21357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Eee</a:t>
            </a:r>
            <a:endParaRPr lang="en-CA" dirty="0"/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427E9-698A-E704-34B1-64E18EF2BC5F}"/>
              </a:ext>
            </a:extLst>
          </p:cNvPr>
          <p:cNvSpPr txBox="1"/>
          <p:nvPr/>
        </p:nvSpPr>
        <p:spPr>
          <a:xfrm>
            <a:off x="2602234" y="1933306"/>
            <a:ext cx="21357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Eee</a:t>
            </a:r>
            <a:endParaRPr lang="en-CA" dirty="0"/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461F7-3E6B-33AF-78D1-B5B68DAF35B0}"/>
              </a:ext>
            </a:extLst>
          </p:cNvPr>
          <p:cNvSpPr txBox="1"/>
          <p:nvPr/>
        </p:nvSpPr>
        <p:spPr>
          <a:xfrm>
            <a:off x="5015053" y="1933306"/>
            <a:ext cx="21357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Eee</a:t>
            </a:r>
            <a:endParaRPr lang="en-CA" dirty="0"/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AAD2-B65E-0B3B-5DAB-099BAA7754E0}"/>
              </a:ext>
            </a:extLst>
          </p:cNvPr>
          <p:cNvSpPr txBox="1"/>
          <p:nvPr/>
        </p:nvSpPr>
        <p:spPr>
          <a:xfrm>
            <a:off x="7427872" y="1933306"/>
            <a:ext cx="21357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Eee</a:t>
            </a:r>
            <a:endParaRPr lang="en-CA" dirty="0"/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52DC6-EA66-C7C0-5B8A-2061E76AFBAF}"/>
              </a:ext>
            </a:extLst>
          </p:cNvPr>
          <p:cNvSpPr txBox="1"/>
          <p:nvPr/>
        </p:nvSpPr>
        <p:spPr>
          <a:xfrm>
            <a:off x="9840691" y="1933306"/>
            <a:ext cx="21357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Eee</a:t>
            </a:r>
            <a:endParaRPr lang="en-CA" dirty="0"/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r>
              <a:rPr lang="en-CA" dirty="0"/>
              <a:t>Dd</a:t>
            </a:r>
          </a:p>
          <a:p>
            <a:r>
              <a:rPr lang="en-CA" dirty="0"/>
              <a:t>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395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70" y="163289"/>
            <a:ext cx="10532510" cy="929067"/>
          </a:xfrm>
        </p:spPr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Forecasting: The limited amount of data and the small amount of signal in the data make forecasting a challenge.</a:t>
            </a:r>
            <a:endParaRPr lang="en-CA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6C870-2719-7E02-C306-ACBC22647C1D}"/>
              </a:ext>
            </a:extLst>
          </p:cNvPr>
          <p:cNvSpPr txBox="1"/>
          <p:nvPr/>
        </p:nvSpPr>
        <p:spPr>
          <a:xfrm>
            <a:off x="7903029" y="1541421"/>
            <a:ext cx="3570519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Some opportunities: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further develop the business problems that a better forecast might address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data for more months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resampling what we have as weekly data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looking beyond the system-wide revenue level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model evaluation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with more signal, look at time series models beyond seasonal naive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looking at SARIMAX and other modeling-types that factor in exogenous variables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approaches that include and utilize uncertainty</a:t>
            </a:r>
          </a:p>
        </p:txBody>
      </p:sp>
    </p:spTree>
    <p:extLst>
      <p:ext uri="{BB962C8B-B14F-4D97-AF65-F5344CB8AC3E}">
        <p14:creationId xmlns:p14="http://schemas.microsoft.com/office/powerpoint/2010/main" val="409960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would RML be getting with me?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1C5309-738A-BCC7-D0C0-A0CF3BFC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0" y="914401"/>
            <a:ext cx="11379022" cy="3631474"/>
          </a:xfrm>
        </p:spPr>
        <p:txBody>
          <a:bodyPr>
            <a:normAutofit/>
          </a:bodyPr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someone who will roll up the sleeves and do the work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someone with some technical skills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a proven mentor of developing talent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maybe: RML’s next conjoint specialist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a passionate contributor to RML’s intellectual capital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an able business developer – someone who can bring in some work</a:t>
            </a:r>
          </a:p>
        </p:txBody>
      </p:sp>
    </p:spTree>
    <p:extLst>
      <p:ext uri="{BB962C8B-B14F-4D97-AF65-F5344CB8AC3E}">
        <p14:creationId xmlns:p14="http://schemas.microsoft.com/office/powerpoint/2010/main" val="339155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F4EC-E4CE-6109-CF47-B56D512E50D2}"/>
              </a:ext>
            </a:extLst>
          </p:cNvPr>
          <p:cNvSpPr txBox="1">
            <a:spLocks/>
          </p:cNvSpPr>
          <p:nvPr/>
        </p:nvSpPr>
        <p:spPr>
          <a:xfrm>
            <a:off x="3947006" y="2419227"/>
            <a:ext cx="4297989" cy="905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5500" dirty="0">
                <a:solidFill>
                  <a:srgbClr val="1C1F33"/>
                </a:solidFill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75789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247-225E-2D40-C178-76F2B5E3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6019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88D2-0FBB-02A6-ABB8-5D1FE8D2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C1F33"/>
                </a:solidFill>
              </a:rPr>
              <a:t>A Summary of Our Data for FDR</a:t>
            </a:r>
          </a:p>
        </p:txBody>
      </p:sp>
    </p:spTree>
    <p:extLst>
      <p:ext uri="{BB962C8B-B14F-4D97-AF65-F5344CB8AC3E}">
        <p14:creationId xmlns:p14="http://schemas.microsoft.com/office/powerpoint/2010/main" val="318363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Initial Questions for FDR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247-225E-2D40-C178-76F2B5E3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Ss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38707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In general, FDRC is doing ok – our sample store set saw a small amount of net revenue growth in 2019 over 2018.</a:t>
            </a:r>
            <a:endParaRPr lang="en-CA" sz="2900" dirty="0"/>
          </a:p>
        </p:txBody>
      </p:sp>
    </p:spTree>
    <p:extLst>
      <p:ext uri="{BB962C8B-B14F-4D97-AF65-F5344CB8AC3E}">
        <p14:creationId xmlns:p14="http://schemas.microsoft.com/office/powerpoint/2010/main" val="40950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>
                <a:solidFill>
                  <a:srgbClr val="1C1F33"/>
                </a:solidFill>
              </a:rPr>
              <a:t>However, there is a somewhat worrying trend in terms of a decline in customer counts across the syste</a:t>
            </a:r>
            <a:r>
              <a:rPr lang="en-CA" dirty="0">
                <a:solidFill>
                  <a:srgbClr val="1C1F33"/>
                </a:solidFill>
              </a:rPr>
              <a:t>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425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C1F33"/>
                </a:solidFill>
              </a:rPr>
              <a:t>The breakfast and dinner dayparts accounted for the bulk of the decline in customer counts.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931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C1F33"/>
                </a:solidFill>
              </a:rPr>
              <a:t>At the store level, w</a:t>
            </a:r>
            <a:r>
              <a:rPr lang="en-CA" sz="3000" dirty="0">
                <a:solidFill>
                  <a:srgbClr val="1C1F33"/>
                </a:solidFill>
              </a:rPr>
              <a:t>e observe that Store 5 and Store 10 saw the most significant customer count declines.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356868"/>
      </p:ext>
    </p:extLst>
  </p:cSld>
  <p:clrMapOvr>
    <a:masterClrMapping/>
  </p:clrMapOvr>
</p:sld>
</file>

<file path=ppt/theme/theme1.xml><?xml version="1.0" encoding="utf-8"?>
<a:theme xmlns:a="http://schemas.openxmlformats.org/drawingml/2006/main" name="2 Line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ne Line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{6ACE2E85-6A8C-429A-B616-30A09B0D7068}tf56160789_win32</Template>
  <TotalTime>528</TotalTime>
  <Words>506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2 Line</vt:lpstr>
      <vt:lpstr>One Line</vt:lpstr>
      <vt:lpstr>Moving the Needle on Performance for Newco</vt:lpstr>
      <vt:lpstr>PowerPoint Presentation</vt:lpstr>
      <vt:lpstr>Agenda</vt:lpstr>
      <vt:lpstr>A Summary of Our Data for FDR</vt:lpstr>
      <vt:lpstr>Our Initial Questions for FDR</vt:lpstr>
      <vt:lpstr>In general, FDRC is doing ok – our sample store set saw a small amount of net revenue growth in 2019 over 2018.</vt:lpstr>
      <vt:lpstr>However, there is a somewhat worrying trend in terms of a decline in customer counts across the system.</vt:lpstr>
      <vt:lpstr>The breakfast and dinner dayparts accounted for the bulk of the decline in customer counts. </vt:lpstr>
      <vt:lpstr>At the store level, we observe that Store 5 and Store 10 saw the most significant customer count declines.</vt:lpstr>
      <vt:lpstr>Store 5 and Store 10 saw particularly significant declines in their breakfast and dinner customer counts. </vt:lpstr>
      <vt:lpstr>A conversation with Joe Green should likely be a near-term next step. </vt:lpstr>
      <vt:lpstr>Caution: There is some indication in the data that price is not fundamentally the issue.</vt:lpstr>
      <vt:lpstr>Average spend per customer in stores 5 and 10 is tracking system trends - suggesting price is not a driver. </vt:lpstr>
      <vt:lpstr>A quasi-price sensitivity model also provides validation that price is not a major contributor re customer counts.</vt:lpstr>
      <vt:lpstr>PowerPoint Presentation</vt:lpstr>
      <vt:lpstr>Beyond Joe’s issues, a five-point framework might be helpful in uncovering further pricing-related opportunity.</vt:lpstr>
      <vt:lpstr>Forecasting: The limited amount of data and the small amount of signal in the data make forecasting a challenge.</vt:lpstr>
      <vt:lpstr>What would RML be getting with me?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Needle on Performance for Newco</dc:title>
  <dc:creator>Darrell Kent</dc:creator>
  <cp:lastModifiedBy>Darrell Kent</cp:lastModifiedBy>
  <cp:revision>2</cp:revision>
  <dcterms:created xsi:type="dcterms:W3CDTF">2024-03-09T15:49:20Z</dcterms:created>
  <dcterms:modified xsi:type="dcterms:W3CDTF">2024-03-10T00:37:55Z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