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  <p:sldMasterId id="2147483751" r:id="rId5"/>
  </p:sldMasterIdLst>
  <p:sldIdLst>
    <p:sldId id="257" r:id="rId6"/>
    <p:sldId id="285" r:id="rId7"/>
    <p:sldId id="304" r:id="rId8"/>
    <p:sldId id="288" r:id="rId9"/>
    <p:sldId id="289" r:id="rId10"/>
    <p:sldId id="290" r:id="rId11"/>
    <p:sldId id="292" r:id="rId12"/>
    <p:sldId id="291" r:id="rId13"/>
    <p:sldId id="293" r:id="rId14"/>
    <p:sldId id="295" r:id="rId15"/>
    <p:sldId id="296" r:id="rId16"/>
    <p:sldId id="297" r:id="rId17"/>
    <p:sldId id="298" r:id="rId18"/>
    <p:sldId id="307" r:id="rId19"/>
    <p:sldId id="306" r:id="rId20"/>
    <p:sldId id="302" r:id="rId21"/>
    <p:sldId id="305" r:id="rId22"/>
    <p:sldId id="299" r:id="rId23"/>
    <p:sldId id="301" r:id="rId24"/>
    <p:sldId id="300" r:id="rId25"/>
    <p:sldId id="294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3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sssssssss</a:t>
            </a:r>
            <a:r>
              <a:rPr lang="en-US" dirty="0"/>
              <a:t> </a:t>
            </a:r>
            <a:r>
              <a:rPr lang="en-US" dirty="0" err="1"/>
              <a:t>sssssssssssssssssssssssssMaster</a:t>
            </a:r>
            <a:r>
              <a:rPr lang="en-US" dirty="0"/>
              <a:t>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70" y="1410789"/>
            <a:ext cx="11379022" cy="4735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-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sssssssss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70" y="914400"/>
            <a:ext cx="11379022" cy="52316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sssssssss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70" y="163289"/>
            <a:ext cx="10333972" cy="929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/>
              <a:t>Clicsssk</a:t>
            </a:r>
            <a:r>
              <a:rPr lang="en-US" dirty="0"/>
              <a:t> to edit Master title style </a:t>
            </a:r>
            <a:r>
              <a:rPr lang="en-US" dirty="0" err="1"/>
              <a:t>Clicsssk</a:t>
            </a:r>
            <a:r>
              <a:rPr lang="en-US" dirty="0"/>
              <a:t> to edit Master title style </a:t>
            </a:r>
            <a:r>
              <a:rPr lang="en-US" dirty="0" err="1"/>
              <a:t>Clicsssk</a:t>
            </a:r>
            <a:r>
              <a:rPr lang="en-US" dirty="0"/>
              <a:t>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570" y="1404263"/>
            <a:ext cx="11379022" cy="47418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394570" y="1248309"/>
            <a:ext cx="113790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45B97-10CB-492A-59A5-5A3091141E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0750" y="68856"/>
            <a:ext cx="1341837" cy="4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3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C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70" y="163290"/>
            <a:ext cx="10333972" cy="548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/>
              <a:t>Clicsssk</a:t>
            </a:r>
            <a:r>
              <a:rPr lang="en-US" dirty="0"/>
              <a:t> to edit Master title style </a:t>
            </a:r>
            <a:r>
              <a:rPr lang="en-US" dirty="0" err="1"/>
              <a:t>Clicsssk</a:t>
            </a:r>
            <a:r>
              <a:rPr lang="en-US" dirty="0"/>
              <a:t>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570" y="909503"/>
            <a:ext cx="11379022" cy="52365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394570" y="810715"/>
            <a:ext cx="113790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45B97-10CB-492A-59A5-5A3091141E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0750" y="68856"/>
            <a:ext cx="1341837" cy="4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9" r:id="rId2"/>
    <p:sldLayoutId id="2147483760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1C1F33"/>
                </a:solidFill>
              </a:rPr>
              <a:t>Moving the Needle on Performance for FDRC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704270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C1F33"/>
                </a:solidFill>
              </a:rPr>
              <a:t>A Preliminary REVIEW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A3724-B8A0-3B25-F765-76637A1C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750" y="68856"/>
            <a:ext cx="1341837" cy="4229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F157AF-DC05-329F-B60A-CD52D460A885}"/>
              </a:ext>
            </a:extLst>
          </p:cNvPr>
          <p:cNvSpPr txBox="1">
            <a:spLocks/>
          </p:cNvSpPr>
          <p:nvPr/>
        </p:nvSpPr>
        <p:spPr>
          <a:xfrm>
            <a:off x="5283547" y="5394960"/>
            <a:ext cx="5780314" cy="678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200" dirty="0">
                <a:solidFill>
                  <a:srgbClr val="1C1F33"/>
                </a:solidFill>
              </a:rPr>
              <a:t>Darrell Kent</a:t>
            </a:r>
          </a:p>
          <a:p>
            <a:r>
              <a:rPr lang="en-CA" sz="2200" dirty="0">
                <a:solidFill>
                  <a:srgbClr val="1C1F33"/>
                </a:solidFill>
              </a:rPr>
              <a:t>March 11, 2024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conversation with Joe Green should likely be a near-term next step.</a:t>
            </a:r>
            <a:r>
              <a:rPr lang="en-CA" dirty="0">
                <a:solidFill>
                  <a:srgbClr val="1C1F33"/>
                </a:solidFill>
              </a:rPr>
              <a:t> </a:t>
            </a:r>
            <a:endParaRPr lang="en-C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C779A0-134B-F281-07C3-445CBF741C2A}"/>
              </a:ext>
            </a:extLst>
          </p:cNvPr>
          <p:cNvSpPr txBox="1">
            <a:spLocks/>
          </p:cNvSpPr>
          <p:nvPr/>
        </p:nvSpPr>
        <p:spPr>
          <a:xfrm>
            <a:off x="7308248" y="1521822"/>
            <a:ext cx="4176806" cy="301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>
                <a:latin typeface="+mn-lt"/>
              </a:rPr>
              <a:t>all three of Joe’s stores are seeing customer count declines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>
                <a:latin typeface="+mn-lt"/>
              </a:rPr>
              <a:t>of the 6 stores that saw declines, Joe is responsible for three of them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r>
              <a:rPr lang="en-CA" sz="1900" dirty="0">
                <a:latin typeface="+mn-lt"/>
              </a:rPr>
              <a:t>Joe’s 3 stores are within a </a:t>
            </a:r>
            <a:br>
              <a:rPr lang="en-CA" sz="1900" dirty="0">
                <a:latin typeface="+mn-lt"/>
              </a:rPr>
            </a:br>
            <a:r>
              <a:rPr lang="en-CA" sz="1900" dirty="0">
                <a:latin typeface="+mn-lt"/>
              </a:rPr>
              <a:t>4-hour driving distance diameter</a:t>
            </a:r>
          </a:p>
          <a:p>
            <a:pPr marL="268288" indent="-268288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1F33"/>
              </a:buClr>
              <a:buFont typeface="Arial" panose="020B0604020202020204" pitchFamily="34" charset="0"/>
              <a:buChar char="•"/>
            </a:pPr>
            <a:endParaRPr lang="en-CA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69ECE-79F4-DF72-CBB1-8CF7194F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9" y="1521822"/>
            <a:ext cx="6819125" cy="32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4539347"/>
            <a:ext cx="10813357" cy="437605"/>
          </a:xfrm>
        </p:spPr>
        <p:txBody>
          <a:bodyPr/>
          <a:lstStyle/>
          <a:p>
            <a:r>
              <a:rPr lang="en-CA" sz="2200" dirty="0">
                <a:solidFill>
                  <a:srgbClr val="FF0000"/>
                </a:solidFill>
                <a:latin typeface="+mn-lt"/>
              </a:rPr>
              <a:t>Caution</a:t>
            </a:r>
            <a:r>
              <a:rPr lang="en-CA" sz="2200" dirty="0">
                <a:latin typeface="+mn-lt"/>
              </a:rPr>
              <a:t>: There is some indication in the data that price is not fundamentally the issue.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247-225E-2D40-C178-76F2B5E3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0" y="914401"/>
            <a:ext cx="11379022" cy="3631474"/>
          </a:xfrm>
        </p:spPr>
        <p:txBody>
          <a:bodyPr>
            <a:normAutofit/>
          </a:bodyPr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labour shortages 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sub-standard or inconsistent service 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problems otherwise with how the strategy is being operationalized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a new competitor has arrived on the scene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price – customers in general have become more price sensitive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200" dirty="0">
                <a:solidFill>
                  <a:srgbClr val="1C1F33"/>
                </a:solidFill>
              </a:rPr>
              <a:t>price – segment(s) of customers have become more price sensitive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A63DB7-E6C2-C311-7105-04B29649B452}"/>
              </a:ext>
            </a:extLst>
          </p:cNvPr>
          <p:cNvSpPr txBox="1">
            <a:spLocks/>
          </p:cNvSpPr>
          <p:nvPr/>
        </p:nvSpPr>
        <p:spPr>
          <a:xfrm>
            <a:off x="394570" y="163290"/>
            <a:ext cx="10333972" cy="548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950" dirty="0"/>
              <a:t>Question: What explains the declining customer counts? </a:t>
            </a:r>
          </a:p>
        </p:txBody>
      </p:sp>
    </p:spTree>
    <p:extLst>
      <p:ext uri="{BB962C8B-B14F-4D97-AF65-F5344CB8AC3E}">
        <p14:creationId xmlns:p14="http://schemas.microsoft.com/office/powerpoint/2010/main" val="41711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Average spend per customer in stores 5 and 10 is tracking system trends - suggesting price is not a driver. </a:t>
            </a:r>
            <a:endParaRPr lang="en-CA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9E10-568B-D3AF-ED49-322ED0B9C4C9}"/>
              </a:ext>
            </a:extLst>
          </p:cNvPr>
          <p:cNvSpPr txBox="1"/>
          <p:nvPr/>
        </p:nvSpPr>
        <p:spPr>
          <a:xfrm>
            <a:off x="8412480" y="1643641"/>
            <a:ext cx="3570519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Were most of Joe’s customers becoming more price sensitive, we would expect to see a decline in average spend per customer – which we are not.</a:t>
            </a:r>
          </a:p>
          <a:p>
            <a:endParaRPr lang="en-CA" sz="1600" dirty="0"/>
          </a:p>
          <a:p>
            <a:r>
              <a:rPr lang="en-CA" sz="1600" dirty="0"/>
              <a:t>Were a segment of Joe’s customers becoming more price sensitive, we would expect to see a faster rate of increase in average spend per customer relative to the system average – which we are not.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CD48D-6C41-10C7-D9D5-116BCFC3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9" y="1541215"/>
            <a:ext cx="7686889" cy="3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750" dirty="0">
                <a:solidFill>
                  <a:srgbClr val="1C1F33"/>
                </a:solidFill>
              </a:rPr>
              <a:t>Quasi-price sensitivity models suggest elastic demand – but better price and cost data likely needed for optimization.</a:t>
            </a:r>
            <a:endParaRPr lang="en-CA" sz="2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36A-A283-E64C-9067-E26D12E2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61" y="1740434"/>
            <a:ext cx="4593409" cy="3902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6B15E-0A0A-E966-0CA9-9280DF35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0433"/>
            <a:ext cx="4706983" cy="37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3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C4A981-5971-5698-ACB8-B989DC85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00" y="1880908"/>
            <a:ext cx="8779001" cy="329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68" y="163289"/>
            <a:ext cx="10682735" cy="929067"/>
          </a:xfrm>
        </p:spPr>
        <p:txBody>
          <a:bodyPr/>
          <a:lstStyle/>
          <a:p>
            <a:r>
              <a:rPr lang="en-CA" sz="2600" dirty="0">
                <a:solidFill>
                  <a:srgbClr val="1C1F33"/>
                </a:solidFill>
              </a:rPr>
              <a:t>Key Graph #1: Prices appear to vary across stores. Taking prices </a:t>
            </a:r>
            <a:br>
              <a:rPr lang="en-CA" sz="2600" dirty="0">
                <a:solidFill>
                  <a:srgbClr val="1C1F33"/>
                </a:solidFill>
              </a:rPr>
            </a:br>
            <a:r>
              <a:rPr lang="en-CA" sz="2600" dirty="0">
                <a:solidFill>
                  <a:srgbClr val="1C1F33"/>
                </a:solidFill>
              </a:rPr>
              <a:t>up to the 75</a:t>
            </a:r>
            <a:r>
              <a:rPr lang="en-CA" sz="2600" baseline="30000" dirty="0">
                <a:solidFill>
                  <a:srgbClr val="1C1F33"/>
                </a:solidFill>
              </a:rPr>
              <a:t>th</a:t>
            </a:r>
            <a:r>
              <a:rPr lang="en-CA" sz="2600" dirty="0">
                <a:solidFill>
                  <a:srgbClr val="1C1F33"/>
                </a:solidFill>
              </a:rPr>
              <a:t> percentile level is likely a safe early-win opportunity.</a:t>
            </a:r>
            <a:endParaRPr lang="en-CA" sz="2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5FABB5-FE38-2F77-3420-4555DAD637E7}"/>
              </a:ext>
            </a:extLst>
          </p:cNvPr>
          <p:cNvSpPr/>
          <p:nvPr/>
        </p:nvSpPr>
        <p:spPr>
          <a:xfrm>
            <a:off x="7609110" y="2527665"/>
            <a:ext cx="215537" cy="3526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697419-D5AD-87E6-6211-9BA8ABEB471E}"/>
              </a:ext>
            </a:extLst>
          </p:cNvPr>
          <p:cNvSpPr txBox="1">
            <a:spLocks/>
          </p:cNvSpPr>
          <p:nvPr/>
        </p:nvSpPr>
        <p:spPr>
          <a:xfrm>
            <a:off x="6712379" y="2127762"/>
            <a:ext cx="1995933" cy="399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200" dirty="0">
                <a:solidFill>
                  <a:srgbClr val="1C1F33"/>
                </a:solidFill>
                <a:latin typeface="+mn-lt"/>
              </a:rPr>
              <a:t>75</a:t>
            </a:r>
            <a:r>
              <a:rPr lang="en-CA" sz="1200" baseline="30000" dirty="0">
                <a:solidFill>
                  <a:srgbClr val="1C1F33"/>
                </a:solidFill>
                <a:latin typeface="+mn-lt"/>
              </a:rPr>
              <a:t>th</a:t>
            </a:r>
            <a:r>
              <a:rPr lang="en-CA" sz="1200" dirty="0">
                <a:solidFill>
                  <a:srgbClr val="1C1F33"/>
                </a:solidFill>
                <a:latin typeface="+mn-lt"/>
              </a:rPr>
              <a:t> Percentile Category-Qty Weighted Average Price</a:t>
            </a:r>
            <a:endParaRPr lang="en-CA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065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Key Graph #2: With Store 5, we see some softness in both strategic categories – likely warranting further attention </a:t>
            </a:r>
            <a:endParaRPr lang="en-CA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05FB1-F2CC-3B0B-1C4B-C39D13CF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23" y="2294791"/>
            <a:ext cx="2936106" cy="2803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F46B2-A908-79CE-4391-C73E4540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63" y="2236007"/>
            <a:ext cx="3022496" cy="28038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6414576-870A-5596-F04E-47D5397C0219}"/>
              </a:ext>
            </a:extLst>
          </p:cNvPr>
          <p:cNvSpPr txBox="1">
            <a:spLocks/>
          </p:cNvSpPr>
          <p:nvPr/>
        </p:nvSpPr>
        <p:spPr>
          <a:xfrm>
            <a:off x="1040360" y="1567543"/>
            <a:ext cx="3159352" cy="611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900" dirty="0">
                <a:solidFill>
                  <a:srgbClr val="1C1F33"/>
                </a:solidFill>
              </a:rPr>
              <a:t>Senior Category:</a:t>
            </a:r>
            <a:endParaRPr lang="en-CA" sz="29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62A350-EDFA-4D4A-B13E-4B092FE37DEC}"/>
              </a:ext>
            </a:extLst>
          </p:cNvPr>
          <p:cNvSpPr txBox="1">
            <a:spLocks/>
          </p:cNvSpPr>
          <p:nvPr/>
        </p:nvSpPr>
        <p:spPr>
          <a:xfrm>
            <a:off x="4668735" y="1567543"/>
            <a:ext cx="3159352" cy="611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900" dirty="0">
                <a:solidFill>
                  <a:srgbClr val="1C1F33"/>
                </a:solidFill>
              </a:rPr>
              <a:t>Kids Category:</a:t>
            </a:r>
            <a:endParaRPr lang="en-CA" sz="2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A4580-9F86-B3CA-0C08-45DC41D91015}"/>
              </a:ext>
            </a:extLst>
          </p:cNvPr>
          <p:cNvSpPr/>
          <p:nvPr/>
        </p:nvSpPr>
        <p:spPr>
          <a:xfrm>
            <a:off x="1678579" y="3448593"/>
            <a:ext cx="2083523" cy="999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7B96D1-9319-7641-4F08-52C5A1F122E0}"/>
              </a:ext>
            </a:extLst>
          </p:cNvPr>
          <p:cNvSpPr/>
          <p:nvPr/>
        </p:nvSpPr>
        <p:spPr>
          <a:xfrm>
            <a:off x="5264339" y="3468186"/>
            <a:ext cx="2031276" cy="999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39C9A-C982-2CE3-DF86-A5E8B5C805ED}"/>
              </a:ext>
            </a:extLst>
          </p:cNvPr>
          <p:cNvSpPr txBox="1"/>
          <p:nvPr/>
        </p:nvSpPr>
        <p:spPr>
          <a:xfrm>
            <a:off x="8412480" y="1643641"/>
            <a:ext cx="332449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If we are seeing these kinds of declines in strategically important categories:</a:t>
            </a:r>
          </a:p>
          <a:p>
            <a:endParaRPr lang="en-CA" sz="1600" dirty="0"/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Is our strategy being operationalized in a reasonable fashion?</a:t>
            </a:r>
          </a:p>
          <a:p>
            <a:pPr marL="342900" indent="-342900">
              <a:buFont typeface="+mj-lt"/>
              <a:buAutoNum type="arabicPeriod"/>
            </a:pPr>
            <a:endParaRPr lang="en-CA" sz="1600" dirty="0"/>
          </a:p>
          <a:p>
            <a:pPr marL="342900" indent="-342900">
              <a:buFont typeface="+mj-lt"/>
              <a:buAutoNum type="arabicPeriod"/>
            </a:pPr>
            <a:r>
              <a:rPr lang="en-CA" sz="1600" dirty="0"/>
              <a:t>Is our strategy still fit for purpose?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1205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Key graph #3: Why is average spend per customer growing ~2x as fast as core inflation?</a:t>
            </a:r>
            <a:endParaRPr lang="en-CA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9E10-568B-D3AF-ED49-322ED0B9C4C9}"/>
              </a:ext>
            </a:extLst>
          </p:cNvPr>
          <p:cNvSpPr txBox="1"/>
          <p:nvPr/>
        </p:nvSpPr>
        <p:spPr>
          <a:xfrm>
            <a:off x="8412480" y="1643641"/>
            <a:ext cx="332449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Possible Drivers:</a:t>
            </a:r>
          </a:p>
          <a:p>
            <a:endParaRPr lang="en-CA" sz="1600" dirty="0"/>
          </a:p>
          <a:p>
            <a:r>
              <a:rPr lang="en-CA" sz="1600" dirty="0"/>
              <a:t>FDRC is taking price increases beyond core inflation.  But are these changes helping profitability?</a:t>
            </a:r>
          </a:p>
          <a:p>
            <a:endParaRPr lang="en-CA" sz="1600" dirty="0"/>
          </a:p>
          <a:p>
            <a:r>
              <a:rPr lang="en-CA" sz="1600" dirty="0"/>
              <a:t>FDRC is seeing traction with new higher end menu options. Is this helping profitability?</a:t>
            </a:r>
          </a:p>
          <a:p>
            <a:endParaRPr lang="en-CA" sz="1600" dirty="0"/>
          </a:p>
          <a:p>
            <a:r>
              <a:rPr lang="en-CA" sz="1600" dirty="0"/>
              <a:t>A new competitor is taking share from FDRC at the low end – possibly indicating a disruptive threat.</a:t>
            </a:r>
          </a:p>
          <a:p>
            <a:endParaRPr lang="en-CA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CD48D-6C41-10C7-D9D5-116BCFC3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9" y="1541215"/>
            <a:ext cx="7686889" cy="3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One caveat . . . the pricing calculations in this analysis are very simple groupings across dates and stores . . .</a:t>
            </a:r>
            <a:endParaRPr lang="en-CA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B70EC-83BF-253D-C255-0229DA52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0" y="1427389"/>
            <a:ext cx="5547832" cy="4588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61D21-4661-3787-94F7-99D3699487B4}"/>
              </a:ext>
            </a:extLst>
          </p:cNvPr>
          <p:cNvSpPr txBox="1"/>
          <p:nvPr/>
        </p:nvSpPr>
        <p:spPr>
          <a:xfrm>
            <a:off x="6374674" y="1427389"/>
            <a:ext cx="332449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Possible Issues:</a:t>
            </a:r>
          </a:p>
          <a:p>
            <a:endParaRPr lang="en-CA" sz="1600" dirty="0"/>
          </a:p>
          <a:p>
            <a:r>
              <a:rPr lang="en-CA" sz="1600" dirty="0"/>
              <a:t>We may have very different mixes across dayparts and categories between stores.</a:t>
            </a:r>
          </a:p>
          <a:p>
            <a:endParaRPr lang="en-CA" sz="1600" dirty="0"/>
          </a:p>
          <a:p>
            <a:r>
              <a:rPr lang="en-CA" sz="1600" dirty="0"/>
              <a:t>We may have very different mixes within dayparts and categories between stores.</a:t>
            </a:r>
          </a:p>
          <a:p>
            <a:endParaRPr lang="en-CA" sz="1600" dirty="0"/>
          </a:p>
          <a:p>
            <a:r>
              <a:rPr lang="en-CA" sz="1600" dirty="0"/>
              <a:t>We are thinking about: Are there approaches to producing price data that reflect these differences.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695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69" y="163289"/>
            <a:ext cx="10591293" cy="929067"/>
          </a:xfrm>
        </p:spPr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Beyond Joe’s issues, a five-point framework might be useful in uncovering further pricing-related opportunity.</a:t>
            </a:r>
            <a:endParaRPr lang="en-CA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58B4A-E5F8-4765-2FB2-05C9FD7F9CC1}"/>
              </a:ext>
            </a:extLst>
          </p:cNvPr>
          <p:cNvSpPr txBox="1"/>
          <p:nvPr/>
        </p:nvSpPr>
        <p:spPr>
          <a:xfrm>
            <a:off x="215532" y="1693607"/>
            <a:ext cx="213577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C1F33"/>
                </a:solidFill>
              </a:rPr>
              <a:t>Advancing Customer Insights: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customer segmentation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buying group mapping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customer value criteria identification and assessment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economic value modelling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price sensitivity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427E9-698A-E704-34B1-64E18EF2BC5F}"/>
              </a:ext>
            </a:extLst>
          </p:cNvPr>
          <p:cNvSpPr txBox="1"/>
          <p:nvPr/>
        </p:nvSpPr>
        <p:spPr>
          <a:xfrm>
            <a:off x="2628351" y="1693607"/>
            <a:ext cx="213577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C1F33"/>
                </a:solidFill>
              </a:rPr>
              <a:t>Advancing Price Structure Design: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price-offer configuration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price metrics (i.e. the unit to which a price is applied)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segmentation fences (i.e. </a:t>
            </a:r>
            <a:r>
              <a:rPr lang="en-US" dirty="0"/>
              <a:t>fixed criteria the customer must meet to qualify for a lower price)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461F7-3E6B-33AF-78D1-B5B68DAF35B0}"/>
              </a:ext>
            </a:extLst>
          </p:cNvPr>
          <p:cNvSpPr txBox="1"/>
          <p:nvPr/>
        </p:nvSpPr>
        <p:spPr>
          <a:xfrm>
            <a:off x="5041170" y="1693607"/>
            <a:ext cx="213577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C1F33"/>
                </a:solidFill>
              </a:rPr>
              <a:t>Advancing Price Level Planning: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iterating towards price levels that maximize key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AAD2-B65E-0B3B-5DAB-099BAA7754E0}"/>
              </a:ext>
            </a:extLst>
          </p:cNvPr>
          <p:cNvSpPr txBox="1"/>
          <p:nvPr/>
        </p:nvSpPr>
        <p:spPr>
          <a:xfrm>
            <a:off x="7453989" y="1693607"/>
            <a:ext cx="213577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C1F33"/>
                </a:solidFill>
              </a:rPr>
              <a:t>Pricing Execution: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the approach to communicating price and value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pricing policy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approach to assessing pricing performance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approach to collecting relevant external data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52DC6-EA66-C7C0-5B8A-2061E76AFBAF}"/>
              </a:ext>
            </a:extLst>
          </p:cNvPr>
          <p:cNvSpPr txBox="1"/>
          <p:nvPr/>
        </p:nvSpPr>
        <p:spPr>
          <a:xfrm>
            <a:off x="9840691" y="1693607"/>
            <a:ext cx="213577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C1F33"/>
                </a:solidFill>
              </a:rPr>
              <a:t>Influencing More Favourable Industry-level Pricing Conduct: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profit and culture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monitoring competitor actions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CA" dirty="0"/>
              <a:t>pursuing constructive cooperation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selectively increasing price transparency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39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FB9C-0C38-BDAB-F142-33EBEF359DE6}"/>
              </a:ext>
            </a:extLst>
          </p:cNvPr>
          <p:cNvSpPr txBox="1">
            <a:spLocks/>
          </p:cNvSpPr>
          <p:nvPr/>
        </p:nvSpPr>
        <p:spPr>
          <a:xfrm>
            <a:off x="3273878" y="1900649"/>
            <a:ext cx="5631180" cy="15283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CA" dirty="0">
                <a:solidFill>
                  <a:srgbClr val="1C1F33"/>
                </a:solidFill>
                <a:latin typeface="+mn-lt"/>
              </a:rPr>
              <a:t>The </a:t>
            </a:r>
            <a:r>
              <a:rPr lang="en-CA" u="sng" dirty="0">
                <a:solidFill>
                  <a:srgbClr val="1C1F33"/>
                </a:solidFill>
                <a:latin typeface="+mn-lt"/>
              </a:rPr>
              <a:t>Decision Inventory </a:t>
            </a:r>
            <a:r>
              <a:rPr lang="en-CA" dirty="0">
                <a:solidFill>
                  <a:srgbClr val="1C1F33"/>
                </a:solidFill>
                <a:latin typeface="+mn-lt"/>
              </a:rPr>
              <a:t>as a </a:t>
            </a:r>
            <a:br>
              <a:rPr lang="en-CA" dirty="0">
                <a:solidFill>
                  <a:srgbClr val="1C1F33"/>
                </a:solidFill>
                <a:latin typeface="+mn-lt"/>
              </a:rPr>
            </a:br>
            <a:r>
              <a:rPr lang="en-CA" dirty="0">
                <a:solidFill>
                  <a:srgbClr val="1C1F33"/>
                </a:solidFill>
                <a:latin typeface="+mn-lt"/>
              </a:rPr>
              <a:t>Tool for Uncovering Opportunities.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1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247-225E-2D40-C178-76F2B5E3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A review of the input data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A review of the questions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My read on what the data indicates in terms of answers – and further questions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Some thoughts on possible further areas of pricing opportunity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dirty="0">
                <a:solidFill>
                  <a:srgbClr val="1C1F33"/>
                </a:solidFill>
              </a:rPr>
              <a:t>A bonus topic</a:t>
            </a:r>
          </a:p>
        </p:txBody>
      </p:sp>
    </p:spTree>
    <p:extLst>
      <p:ext uri="{BB962C8B-B14F-4D97-AF65-F5344CB8AC3E}">
        <p14:creationId xmlns:p14="http://schemas.microsoft.com/office/powerpoint/2010/main" val="60193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70" y="163289"/>
            <a:ext cx="10532510" cy="929067"/>
          </a:xfrm>
        </p:spPr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Re forecasting: The limited amount of data and the small amount of signal in the data make forecasting a challenge.</a:t>
            </a:r>
            <a:endParaRPr lang="en-CA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6C870-2719-7E02-C306-ACBC22647C1D}"/>
              </a:ext>
            </a:extLst>
          </p:cNvPr>
          <p:cNvSpPr txBox="1"/>
          <p:nvPr/>
        </p:nvSpPr>
        <p:spPr>
          <a:xfrm>
            <a:off x="7903029" y="1541421"/>
            <a:ext cx="3570519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/>
              <a:t>Some possible opportunities: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further develop the business problems that a better forecast might address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data for more months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resampling what we have as weekly data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looking beyond the system-wide revenue level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with more signal, look at time series models beyond seasonal naive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looking at SARIMAX and other modeling-types that factor in exogenous variables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adding a model evaluation regime</a:t>
            </a:r>
          </a:p>
          <a:p>
            <a:pPr marL="268288" indent="-268288">
              <a:buFont typeface="+mj-lt"/>
              <a:buAutoNum type="arabicPeriod"/>
            </a:pPr>
            <a:r>
              <a:rPr lang="en-CA" sz="1600" dirty="0"/>
              <a:t>approaches that include and utilize uncertainty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C841B-85BA-7BC9-CFD0-8D1D30CA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0" y="1419273"/>
            <a:ext cx="7407643" cy="39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would RML be getting with me?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C5309-738A-BCC7-D0C0-A0CF3BFC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0" y="914401"/>
            <a:ext cx="11379022" cy="3631474"/>
          </a:xfrm>
        </p:spPr>
        <p:txBody>
          <a:bodyPr>
            <a:normAutofit/>
          </a:bodyPr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someone who will roll up his sleeves and do the work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someone with some technical skills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an enthusiastic mentor of developing talent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maybe: RML’s next conjoint specialist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 useful contributor to the firm’s visibility-building efforts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 passionate contributor to RML’s intellectual capital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CA" sz="2100" dirty="0">
                <a:solidFill>
                  <a:srgbClr val="1C1F33"/>
                </a:solidFill>
              </a:rPr>
              <a:t>an able business developer – someone who can bring in some work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DC69A6-56DE-9B2A-FC6C-2E496652D78C}"/>
              </a:ext>
            </a:extLst>
          </p:cNvPr>
          <p:cNvSpPr txBox="1">
            <a:spLocks/>
          </p:cNvSpPr>
          <p:nvPr/>
        </p:nvSpPr>
        <p:spPr>
          <a:xfrm>
            <a:off x="342323" y="4957358"/>
            <a:ext cx="10813357" cy="4376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200" dirty="0">
                <a:solidFill>
                  <a:srgbClr val="FF0000"/>
                </a:solidFill>
                <a:latin typeface="+mn-lt"/>
              </a:rPr>
              <a:t>Bonus:</a:t>
            </a:r>
            <a:r>
              <a:rPr lang="en-CA" sz="2200" dirty="0">
                <a:latin typeface="+mn-lt"/>
              </a:rPr>
              <a:t> Is known to be a little bit of fun from time to time. </a:t>
            </a:r>
            <a:r>
              <a:rPr lang="en-CA" sz="2200" dirty="0">
                <a:latin typeface="+mn-lt"/>
                <a:sym typeface="Wingdings" panose="05000000000000000000" pitchFamily="2" charset="2"/>
              </a:rPr>
              <a:t></a:t>
            </a:r>
            <a:endParaRPr lang="en-CA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5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064DEA-84D4-FEFE-E83D-D1285296E8EC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>
                <a:solidFill>
                  <a:srgbClr val="1C1F33"/>
                </a:solidFill>
              </a:rPr>
              <a:t>Questions?</a:t>
            </a:r>
            <a:br>
              <a:rPr lang="en-US" sz="4800" i="1" dirty="0">
                <a:solidFill>
                  <a:srgbClr val="1C1F33"/>
                </a:solidFill>
              </a:rPr>
            </a:br>
            <a:br>
              <a:rPr lang="en-US" sz="4800" i="1" dirty="0">
                <a:solidFill>
                  <a:srgbClr val="1C1F33"/>
                </a:solidFill>
              </a:rPr>
            </a:br>
            <a:r>
              <a:rPr lang="en-US" sz="4800" i="1" dirty="0">
                <a:solidFill>
                  <a:srgbClr val="1C1F33"/>
                </a:solidFill>
              </a:rPr>
              <a:t>Thank-you again!</a:t>
            </a:r>
          </a:p>
        </p:txBody>
      </p:sp>
    </p:spTree>
    <p:extLst>
      <p:ext uri="{BB962C8B-B14F-4D97-AF65-F5344CB8AC3E}">
        <p14:creationId xmlns:p14="http://schemas.microsoft.com/office/powerpoint/2010/main" val="42908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>
                <a:solidFill>
                  <a:srgbClr val="1C1F33"/>
                </a:solidFill>
              </a:rPr>
              <a:t>Our input consisted of 4 data sets.  A preliminary review indicates that we have at least reasonably clean data.</a:t>
            </a:r>
            <a:endParaRPr lang="en-CA" sz="2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F31B7-53E0-060F-DB95-4E4ECD6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6" y="1482589"/>
            <a:ext cx="7620660" cy="1005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59E643-249C-265C-E0BC-85C7C2C0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6" y="2775852"/>
            <a:ext cx="5848221" cy="855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9C558-49FB-EDEF-50EE-F125090D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6" y="3912325"/>
            <a:ext cx="10143881" cy="85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6250EF-9F00-194B-DF65-4377B34FC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16" y="5103191"/>
            <a:ext cx="5691744" cy="8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A16-1B97-17CC-4604-B1A64E7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Initial Questions for FDRC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247-225E-2D40-C178-76F2B5E3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0" y="914401"/>
            <a:ext cx="11379022" cy="5009606"/>
          </a:xfrm>
        </p:spPr>
        <p:txBody>
          <a:bodyPr>
            <a:normAutofit/>
          </a:bodyPr>
          <a:lstStyle/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How has the revenue and customer count changed between 2019 vs 2018?</a:t>
            </a:r>
            <a:endParaRPr lang="en-CA" sz="2200" dirty="0">
              <a:solidFill>
                <a:srgbClr val="1C1F33"/>
              </a:solidFill>
            </a:endParaRP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What is driving the change in customer count? Ex. Region, State, Daypart etc.?</a:t>
            </a:r>
            <a:endParaRPr lang="en-CA" sz="2200" dirty="0">
              <a:solidFill>
                <a:srgbClr val="1C1F33"/>
              </a:solidFill>
            </a:endParaRP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When comparing revenue for 2019 vs similar months in 2018, which Regional Director is facing the biggest challenge? (and why)</a:t>
            </a:r>
            <a:endParaRPr lang="en-CA" sz="2200" dirty="0">
              <a:solidFill>
                <a:srgbClr val="1C1F33"/>
              </a:solidFill>
            </a:endParaRP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What is a forecasted revenue for 2019? Briefly explain your forecast methodology. Give suggestions on how you would improve this if you had more time/data.</a:t>
            </a:r>
            <a:endParaRPr lang="en-CA" sz="2200" dirty="0">
              <a:solidFill>
                <a:srgbClr val="1C1F33"/>
              </a:solidFill>
            </a:endParaRP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What can you tell us about price changes and its possible impact on the business?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If you could create one key graph for the Executive team that paints the story for 2019, what would you graph? Create that graph!</a:t>
            </a:r>
          </a:p>
          <a:p>
            <a:pPr marL="358775" indent="-358775">
              <a:buClr>
                <a:srgbClr val="1C1F33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1C1F33"/>
                </a:solidFill>
              </a:rPr>
              <a:t>Based on this data are there any recommendations you would make to management?</a:t>
            </a:r>
            <a:endParaRPr lang="en-CA" sz="2200" dirty="0">
              <a:solidFill>
                <a:srgbClr val="1C1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8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900" dirty="0">
                <a:solidFill>
                  <a:srgbClr val="1C1F33"/>
                </a:solidFill>
              </a:rPr>
              <a:t>Overall, FDRC is doing ok – our sample store set saw net revenue growth of 1.4% in 2019 over 2018.</a:t>
            </a:r>
            <a:endParaRPr lang="en-CA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C1B34-1F13-5BAF-AB07-D1D5C319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406840"/>
            <a:ext cx="8445600" cy="48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dirty="0">
                <a:solidFill>
                  <a:srgbClr val="1C1F33"/>
                </a:solidFill>
              </a:rPr>
              <a:t>However, there is a somewhat worrying trend with a 3.5% decline in customer counts across the grou</a:t>
            </a:r>
            <a:r>
              <a:rPr lang="en-CA" dirty="0">
                <a:solidFill>
                  <a:srgbClr val="1C1F33"/>
                </a:solidFill>
              </a:rPr>
              <a:t>p.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98A9-A9C8-F414-7086-4D1DE935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77" y="1313726"/>
            <a:ext cx="8512505" cy="48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5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C1F33"/>
                </a:solidFill>
              </a:rPr>
              <a:t>The breakfast and lunch dayparts accounted for the bulk of the decline in customer counts.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71EE6-E99B-9B7C-24F4-78E3BADE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64" y="1352007"/>
            <a:ext cx="8154000" cy="48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>
                <a:solidFill>
                  <a:srgbClr val="1C1F33"/>
                </a:solidFill>
              </a:rPr>
              <a:t>At the store level, we observe that Store 5 (-13%) and Store 10 (-11%) saw the most significant customer count declines.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E31CB-6DC4-4EAE-1859-71D16CA5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75" y="1367272"/>
            <a:ext cx="6888018" cy="48456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4CF347F-5905-5340-744A-93BF492D5235}"/>
              </a:ext>
            </a:extLst>
          </p:cNvPr>
          <p:cNvSpPr/>
          <p:nvPr/>
        </p:nvSpPr>
        <p:spPr>
          <a:xfrm>
            <a:off x="6096000" y="2155370"/>
            <a:ext cx="222068" cy="4245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5C1C30-AA00-DD83-14B0-D618AA2DB4B3}"/>
              </a:ext>
            </a:extLst>
          </p:cNvPr>
          <p:cNvSpPr/>
          <p:nvPr/>
        </p:nvSpPr>
        <p:spPr>
          <a:xfrm>
            <a:off x="8773885" y="2279468"/>
            <a:ext cx="222068" cy="4245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35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EED9-1C3C-E371-D423-DCBB304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C1F33"/>
                </a:solidFill>
              </a:rPr>
              <a:t>Stores 5 and 10 saw declines across all three dayparts in the 5 to 15% range.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ABA446-5330-15A1-8FC3-3E02EC78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9" y="1653869"/>
            <a:ext cx="9591376" cy="40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8576"/>
      </p:ext>
    </p:extLst>
  </p:cSld>
  <p:clrMapOvr>
    <a:masterClrMapping/>
  </p:clrMapOvr>
</p:sld>
</file>

<file path=ppt/theme/theme1.xml><?xml version="1.0" encoding="utf-8"?>
<a:theme xmlns:a="http://schemas.openxmlformats.org/drawingml/2006/main" name="2 Line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ne Line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{6ACE2E85-6A8C-429A-B616-30A09B0D7068}tf56160789_win32</Template>
  <TotalTime>3265</TotalTime>
  <Words>1109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2 Line</vt:lpstr>
      <vt:lpstr>One Line</vt:lpstr>
      <vt:lpstr>Moving the Needle on Performance for FDRC</vt:lpstr>
      <vt:lpstr>Agenda</vt:lpstr>
      <vt:lpstr>Our input consisted of 4 data sets.  A preliminary review indicates that we have at least reasonably clean data.</vt:lpstr>
      <vt:lpstr>Our Initial Questions for FDRC</vt:lpstr>
      <vt:lpstr>Overall, FDRC is doing ok – our sample store set saw net revenue growth of 1.4% in 2019 over 2018.</vt:lpstr>
      <vt:lpstr>However, there is a somewhat worrying trend with a 3.5% decline in customer counts across the group.</vt:lpstr>
      <vt:lpstr>The breakfast and lunch dayparts accounted for the bulk of the decline in customer counts. </vt:lpstr>
      <vt:lpstr>At the store level, we observe that Store 5 (-13%) and Store 10 (-11%) saw the most significant customer count declines.</vt:lpstr>
      <vt:lpstr>Stores 5 and 10 saw declines across all three dayparts in the 5 to 15% range.</vt:lpstr>
      <vt:lpstr>A conversation with Joe Green should likely be a near-term next step. </vt:lpstr>
      <vt:lpstr>Caution: There is some indication in the data that price is not fundamentally the issue.</vt:lpstr>
      <vt:lpstr>Average spend per customer in stores 5 and 10 is tracking system trends - suggesting price is not a driver. </vt:lpstr>
      <vt:lpstr>Quasi-price sensitivity models suggest elastic demand – but better price and cost data likely needed for optimization.</vt:lpstr>
      <vt:lpstr>Key Graph #1: Prices appear to vary across stores. Taking prices  up to the 75th percentile level is likely a safe early-win opportunity.</vt:lpstr>
      <vt:lpstr>Key Graph #2: With Store 5, we see some softness in both strategic categories – likely warranting further attention </vt:lpstr>
      <vt:lpstr>Key graph #3: Why is average spend per customer growing ~2x as fast as core inflation?</vt:lpstr>
      <vt:lpstr>One caveat . . . the pricing calculations in this analysis are very simple groupings across dates and stores . . .</vt:lpstr>
      <vt:lpstr>Beyond Joe’s issues, a five-point framework might be useful in uncovering further pricing-related opportunity.</vt:lpstr>
      <vt:lpstr>PowerPoint Presentation</vt:lpstr>
      <vt:lpstr>Re forecasting: The limited amount of data and the small amount of signal in the data make forecasting a challenge.</vt:lpstr>
      <vt:lpstr>What would RML be getting with me?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Needle on Performance for Newco</dc:title>
  <dc:creator>Darrell Kent</dc:creator>
  <cp:lastModifiedBy>Darrell Kent</cp:lastModifiedBy>
  <cp:revision>10</cp:revision>
  <dcterms:created xsi:type="dcterms:W3CDTF">2024-03-09T15:49:20Z</dcterms:created>
  <dcterms:modified xsi:type="dcterms:W3CDTF">2024-03-12T12:16:27Z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