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60" r:id="rId4"/>
    <p:sldId id="258"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CF78B13-5196-488C-B84E-C6E771939A7D}">
          <p14:sldIdLst>
            <p14:sldId id="256"/>
            <p14:sldId id="257"/>
            <p14:sldId id="260"/>
            <p14:sldId id="258"/>
            <p14:sldId id="259"/>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1580" autoAdjust="0"/>
  </p:normalViewPr>
  <p:slideViewPr>
    <p:cSldViewPr snapToGrid="0">
      <p:cViewPr varScale="1">
        <p:scale>
          <a:sx n="46" d="100"/>
          <a:sy n="46" d="100"/>
        </p:scale>
        <p:origin x="165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AC1D1-236C-455E-A16F-9E93CF0DBB23}" type="datetimeFigureOut">
              <a:rPr lang="en-GB" smtClean="0"/>
              <a:t>29/08/2014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DAF7D-C6AD-4DE9-BC51-DA6D4E00FB63}" type="slidenum">
              <a:rPr lang="en-GB" smtClean="0"/>
              <a:t>‹#›</a:t>
            </a:fld>
            <a:endParaRPr lang="en-GB"/>
          </a:p>
        </p:txBody>
      </p:sp>
    </p:spTree>
    <p:extLst>
      <p:ext uri="{BB962C8B-B14F-4D97-AF65-F5344CB8AC3E}">
        <p14:creationId xmlns:p14="http://schemas.microsoft.com/office/powerpoint/2010/main" val="4105400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istqbexamcertification.com/what-is-defect-or-bugs-or-faults-in-software-test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Presentation on Priority vs Severity</a:t>
            </a:r>
          </a:p>
          <a:p>
            <a:r>
              <a:rPr lang="en-GB" dirty="0" smtClean="0"/>
              <a:t>Outline. We</a:t>
            </a:r>
            <a:r>
              <a:rPr lang="en-GB" baseline="0" dirty="0" smtClean="0"/>
              <a:t> will cover today, what is priority and some of it’s types, what is severity and its classification. </a:t>
            </a:r>
          </a:p>
          <a:p>
            <a:r>
              <a:rPr lang="en-GB" baseline="0" dirty="0" smtClean="0"/>
              <a:t>How it’s used within an software environment.</a:t>
            </a:r>
          </a:p>
          <a:p>
            <a:r>
              <a:rPr lang="en-GB" baseline="0" dirty="0" smtClean="0"/>
              <a:t>Why it’s used</a:t>
            </a:r>
            <a:endParaRPr lang="en-GB" dirty="0"/>
          </a:p>
        </p:txBody>
      </p:sp>
      <p:sp>
        <p:nvSpPr>
          <p:cNvPr id="4" name="Slide Number Placeholder 3"/>
          <p:cNvSpPr>
            <a:spLocks noGrp="1"/>
          </p:cNvSpPr>
          <p:nvPr>
            <p:ph type="sldNum" sz="quarter" idx="10"/>
          </p:nvPr>
        </p:nvSpPr>
        <p:spPr/>
        <p:txBody>
          <a:bodyPr/>
          <a:lstStyle/>
          <a:p>
            <a:fld id="{31CDAF7D-C6AD-4DE9-BC51-DA6D4E00FB63}" type="slidenum">
              <a:rPr lang="en-GB" smtClean="0"/>
              <a:t>1</a:t>
            </a:fld>
            <a:endParaRPr lang="en-GB"/>
          </a:p>
        </p:txBody>
      </p:sp>
    </p:spTree>
    <p:extLst>
      <p:ext uri="{BB962C8B-B14F-4D97-AF65-F5344CB8AC3E}">
        <p14:creationId xmlns:p14="http://schemas.microsoft.com/office/powerpoint/2010/main" val="2515884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Priority defines the order in which we should resolve a defect. Should   we fix it now, or can it wait? This priority status is set by the tester to the developer mentioning the time frame to fix the defect. If high priority is mentioned then the developer has to fix it at the earliest. The priority status is set based on the customer requirements.</a:t>
            </a:r>
            <a:r>
              <a:rPr lang="en-GB" sz="1200" b="1" i="0" kern="1200" dirty="0" smtClean="0">
                <a:solidFill>
                  <a:schemeClr val="tx1"/>
                </a:solidFill>
                <a:effectLst/>
                <a:latin typeface="+mn-lt"/>
                <a:ea typeface="+mn-ea"/>
                <a:cs typeface="+mn-cs"/>
              </a:rPr>
              <a:t> For </a:t>
            </a:r>
          </a:p>
          <a:p>
            <a:endParaRPr lang="en-GB" sz="1200" b="1"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example: </a:t>
            </a:r>
            <a:r>
              <a:rPr lang="en-GB" sz="1200" b="0" i="0" kern="1200" dirty="0" smtClean="0">
                <a:solidFill>
                  <a:schemeClr val="tx1"/>
                </a:solidFill>
                <a:effectLst/>
                <a:latin typeface="+mn-lt"/>
                <a:ea typeface="+mn-ea"/>
                <a:cs typeface="+mn-cs"/>
              </a:rPr>
              <a:t>If the company name is misspelled in the home page of the website, then the priority is high and severity is low to fix it.</a:t>
            </a:r>
            <a:endParaRPr lang="en-GB" dirty="0"/>
          </a:p>
        </p:txBody>
      </p:sp>
      <p:sp>
        <p:nvSpPr>
          <p:cNvPr id="4" name="Slide Number Placeholder 3"/>
          <p:cNvSpPr>
            <a:spLocks noGrp="1"/>
          </p:cNvSpPr>
          <p:nvPr>
            <p:ph type="sldNum" sz="quarter" idx="10"/>
          </p:nvPr>
        </p:nvSpPr>
        <p:spPr/>
        <p:txBody>
          <a:bodyPr/>
          <a:lstStyle/>
          <a:p>
            <a:fld id="{31CDAF7D-C6AD-4DE9-BC51-DA6D4E00FB63}" type="slidenum">
              <a:rPr lang="en-GB" smtClean="0"/>
              <a:t>2</a:t>
            </a:fld>
            <a:endParaRPr lang="en-GB"/>
          </a:p>
        </p:txBody>
      </p:sp>
    </p:spTree>
    <p:extLst>
      <p:ext uri="{BB962C8B-B14F-4D97-AF65-F5344CB8AC3E}">
        <p14:creationId xmlns:p14="http://schemas.microsoft.com/office/powerpoint/2010/main" val="339242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Low: </a:t>
            </a:r>
            <a:r>
              <a:rPr lang="en-GB" sz="1200" b="0" i="0" kern="1200" dirty="0" smtClean="0">
                <a:solidFill>
                  <a:schemeClr val="tx1"/>
                </a:solidFill>
                <a:effectLst/>
                <a:latin typeface="+mn-lt"/>
                <a:ea typeface="+mn-ea"/>
                <a:cs typeface="+mn-cs"/>
              </a:rPr>
              <a:t>The defect is an irritant which should be repaired, but repair can be deferred until after more serious defect have been fixed.</a:t>
            </a:r>
          </a:p>
          <a:p>
            <a:endParaRPr lang="en-GB" sz="1200" b="0"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Medium: </a:t>
            </a:r>
            <a:r>
              <a:rPr lang="en-GB" sz="1200" b="0" i="0" kern="1200" dirty="0" smtClean="0">
                <a:solidFill>
                  <a:schemeClr val="tx1"/>
                </a:solidFill>
                <a:effectLst/>
                <a:latin typeface="+mn-lt"/>
                <a:ea typeface="+mn-ea"/>
                <a:cs typeface="+mn-cs"/>
              </a:rPr>
              <a:t>The defect should be resolved in the normal course of development activities. It can wait until a new build or version is created.</a:t>
            </a:r>
          </a:p>
          <a:p>
            <a:endParaRPr lang="en-GB" sz="1200" b="0"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High: </a:t>
            </a:r>
            <a:r>
              <a:rPr lang="en-GB" sz="1200" b="0" i="0" kern="1200" dirty="0" smtClean="0">
                <a:solidFill>
                  <a:schemeClr val="tx1"/>
                </a:solidFill>
                <a:effectLst/>
                <a:latin typeface="+mn-lt"/>
                <a:ea typeface="+mn-ea"/>
                <a:cs typeface="+mn-cs"/>
              </a:rPr>
              <a:t>The defect must be resolved as soon as possible because the defect is affecting the application or the product severely. The system cannot be used until the  repair has been done.</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1CDAF7D-C6AD-4DE9-BC51-DA6D4E00FB63}" type="slidenum">
              <a:rPr lang="en-GB" smtClean="0"/>
              <a:t>3</a:t>
            </a:fld>
            <a:endParaRPr lang="en-GB"/>
          </a:p>
        </p:txBody>
      </p:sp>
    </p:spTree>
    <p:extLst>
      <p:ext uri="{BB962C8B-B14F-4D97-AF65-F5344CB8AC3E}">
        <p14:creationId xmlns:p14="http://schemas.microsoft.com/office/powerpoint/2010/main" val="1454327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It is the extent to which the</a:t>
            </a:r>
            <a:r>
              <a:rPr lang="en-GB" sz="1200" b="1" i="1" kern="1200" dirty="0" smtClean="0">
                <a:solidFill>
                  <a:schemeClr val="tx1"/>
                </a:solidFill>
                <a:effectLst/>
                <a:latin typeface="+mn-lt"/>
                <a:ea typeface="+mn-ea"/>
                <a:cs typeface="+mn-cs"/>
              </a:rPr>
              <a:t> </a:t>
            </a:r>
            <a:r>
              <a:rPr lang="en-GB" sz="1200" b="1" i="1" u="none" strike="noStrike" kern="1200" dirty="0" smtClean="0">
                <a:solidFill>
                  <a:schemeClr val="tx1"/>
                </a:solidFill>
                <a:effectLst/>
                <a:latin typeface="+mn-lt"/>
                <a:ea typeface="+mn-ea"/>
                <a:cs typeface="+mn-cs"/>
                <a:hlinkClick r:id="rId3" tooltip="what is a defect"/>
              </a:rPr>
              <a:t>defect</a:t>
            </a:r>
            <a:r>
              <a:rPr lang="en-GB" sz="1200" b="1" i="1" kern="1200" dirty="0" smtClean="0">
                <a:solidFill>
                  <a:schemeClr val="tx1"/>
                </a:solidFill>
                <a:effectLst/>
                <a:latin typeface="+mn-lt"/>
                <a:ea typeface="+mn-ea"/>
                <a:cs typeface="+mn-cs"/>
              </a:rPr>
              <a:t> can affect the software</a:t>
            </a:r>
            <a:r>
              <a:rPr lang="en-GB" sz="1200" b="0" i="0" kern="1200" dirty="0" smtClean="0">
                <a:solidFill>
                  <a:schemeClr val="tx1"/>
                </a:solidFill>
                <a:effectLst/>
                <a:latin typeface="+mn-lt"/>
                <a:ea typeface="+mn-ea"/>
                <a:cs typeface="+mn-cs"/>
              </a:rPr>
              <a:t>. In other words it defines </a:t>
            </a:r>
            <a:r>
              <a:rPr lang="en-GB" sz="1200" b="1" i="1" kern="1200" dirty="0" smtClean="0">
                <a:solidFill>
                  <a:schemeClr val="tx1"/>
                </a:solidFill>
                <a:effectLst/>
                <a:latin typeface="+mn-lt"/>
                <a:ea typeface="+mn-ea"/>
                <a:cs typeface="+mn-cs"/>
              </a:rPr>
              <a:t>the impact that a given defect has on the system</a:t>
            </a:r>
            <a:r>
              <a:rPr lang="en-GB" sz="1200" b="0" i="0" kern="1200" dirty="0" smtClean="0">
                <a:solidFill>
                  <a:schemeClr val="tx1"/>
                </a:solidFill>
                <a:effectLst/>
                <a:latin typeface="+mn-lt"/>
                <a:ea typeface="+mn-ea"/>
                <a:cs typeface="+mn-cs"/>
              </a:rPr>
              <a:t>.</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1" i="0" kern="1200" dirty="0" smtClean="0">
                <a:solidFill>
                  <a:schemeClr val="tx1"/>
                </a:solidFill>
                <a:effectLst/>
                <a:latin typeface="+mn-lt"/>
                <a:ea typeface="+mn-ea"/>
                <a:cs typeface="+mn-cs"/>
              </a:rPr>
              <a:t>For example:</a:t>
            </a:r>
            <a:r>
              <a:rPr lang="en-GB" sz="1200" b="0" i="0" kern="1200" dirty="0" smtClean="0">
                <a:solidFill>
                  <a:schemeClr val="tx1"/>
                </a:solidFill>
                <a:effectLst/>
                <a:latin typeface="+mn-lt"/>
                <a:ea typeface="+mn-ea"/>
                <a:cs typeface="+mn-cs"/>
              </a:rPr>
              <a:t> If an application or web page crashes when a remote link is clicked</a:t>
            </a:r>
            <a:r>
              <a:rPr lang="en-GB" sz="1200" b="0" i="0" kern="1200" baseline="0" dirty="0" smtClean="0">
                <a:solidFill>
                  <a:schemeClr val="tx1"/>
                </a:solidFill>
                <a:effectLst/>
                <a:latin typeface="+mn-lt"/>
                <a:ea typeface="+mn-ea"/>
                <a:cs typeface="+mn-cs"/>
              </a:rPr>
              <a:t> , </a:t>
            </a:r>
            <a:r>
              <a:rPr lang="en-GB" sz="1200" b="0" i="0" kern="1200" dirty="0" smtClean="0">
                <a:solidFill>
                  <a:schemeClr val="tx1"/>
                </a:solidFill>
                <a:effectLst/>
                <a:latin typeface="+mn-lt"/>
                <a:ea typeface="+mn-ea"/>
                <a:cs typeface="+mn-cs"/>
              </a:rPr>
              <a:t>but</a:t>
            </a:r>
            <a:r>
              <a:rPr lang="en-GB" sz="1200" b="0" i="0" kern="1200" baseline="0" dirty="0" smtClean="0">
                <a:solidFill>
                  <a:schemeClr val="tx1"/>
                </a:solidFill>
                <a:effectLst/>
                <a:latin typeface="+mn-lt"/>
                <a:ea typeface="+mn-ea"/>
                <a:cs typeface="+mn-cs"/>
              </a:rPr>
              <a:t> it is</a:t>
            </a:r>
            <a:r>
              <a:rPr lang="en-GB" sz="1200" b="0" i="0" kern="1200" dirty="0" smtClean="0">
                <a:solidFill>
                  <a:schemeClr val="tx1"/>
                </a:solidFill>
                <a:effectLst/>
                <a:latin typeface="+mn-lt"/>
                <a:ea typeface="+mn-ea"/>
                <a:cs typeface="+mn-cs"/>
              </a:rPr>
              <a:t> rare for a user to do that, but the impact of  application crashing is severe. The severity will be high but priority is low.</a:t>
            </a:r>
            <a:endParaRPr lang="en-GB" dirty="0"/>
          </a:p>
        </p:txBody>
      </p:sp>
      <p:sp>
        <p:nvSpPr>
          <p:cNvPr id="4" name="Slide Number Placeholder 3"/>
          <p:cNvSpPr>
            <a:spLocks noGrp="1"/>
          </p:cNvSpPr>
          <p:nvPr>
            <p:ph type="sldNum" sz="quarter" idx="10"/>
          </p:nvPr>
        </p:nvSpPr>
        <p:spPr/>
        <p:txBody>
          <a:bodyPr/>
          <a:lstStyle/>
          <a:p>
            <a:fld id="{31CDAF7D-C6AD-4DE9-BC51-DA6D4E00FB63}" type="slidenum">
              <a:rPr lang="en-GB" smtClean="0"/>
              <a:t>4</a:t>
            </a:fld>
            <a:endParaRPr lang="en-GB"/>
          </a:p>
        </p:txBody>
      </p:sp>
    </p:spTree>
    <p:extLst>
      <p:ext uri="{BB962C8B-B14F-4D97-AF65-F5344CB8AC3E}">
        <p14:creationId xmlns:p14="http://schemas.microsoft.com/office/powerpoint/2010/main" val="1597844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rgbClr val="FF0000"/>
                </a:solidFill>
                <a:effectLst/>
                <a:latin typeface="+mn-lt"/>
                <a:ea typeface="+mn-ea"/>
                <a:cs typeface="+mn-cs"/>
              </a:rPr>
              <a:t>Critical:</a:t>
            </a:r>
            <a:r>
              <a:rPr lang="en-GB" sz="1200" b="1" i="0" kern="1200" baseline="0" dirty="0" smtClean="0">
                <a:solidFill>
                  <a:srgbClr val="FF0000"/>
                </a:solidFill>
                <a:effectLst/>
                <a:latin typeface="+mn-lt"/>
                <a:ea typeface="+mn-ea"/>
                <a:cs typeface="+mn-cs"/>
              </a:rPr>
              <a:t> </a:t>
            </a:r>
            <a:r>
              <a:rPr lang="en-GB" sz="1200" b="0" i="0" kern="1200" dirty="0" smtClean="0">
                <a:solidFill>
                  <a:srgbClr val="FF0000"/>
                </a:solidFill>
                <a:effectLst/>
                <a:latin typeface="+mn-lt"/>
                <a:ea typeface="+mn-ea"/>
                <a:cs typeface="+mn-cs"/>
              </a:rPr>
              <a:t>The defect that results </a:t>
            </a:r>
            <a:r>
              <a:rPr lang="en-GB" sz="1200" b="0" i="0" kern="1200" dirty="0" smtClean="0">
                <a:solidFill>
                  <a:srgbClr val="0070C0"/>
                </a:solidFill>
                <a:effectLst/>
                <a:latin typeface="+mn-lt"/>
                <a:ea typeface="+mn-ea"/>
                <a:cs typeface="+mn-cs"/>
              </a:rPr>
              <a:t>in </a:t>
            </a:r>
            <a:r>
              <a:rPr lang="en-GB" sz="1200" b="1" i="1" kern="1200" dirty="0" smtClean="0">
                <a:solidFill>
                  <a:srgbClr val="0070C0"/>
                </a:solidFill>
                <a:effectLst/>
                <a:latin typeface="+mn-lt"/>
                <a:ea typeface="+mn-ea"/>
                <a:cs typeface="+mn-cs"/>
              </a:rPr>
              <a:t>the termination of the complete </a:t>
            </a:r>
            <a:r>
              <a:rPr lang="en-GB" sz="1200" b="1" i="1" kern="1200" dirty="0" smtClean="0">
                <a:solidFill>
                  <a:srgbClr val="FF0000"/>
                </a:solidFill>
                <a:effectLst/>
                <a:latin typeface="+mn-lt"/>
                <a:ea typeface="+mn-ea"/>
                <a:cs typeface="+mn-cs"/>
              </a:rPr>
              <a:t>system </a:t>
            </a:r>
            <a:r>
              <a:rPr lang="en-GB" sz="1200" b="0" i="0" kern="1200" dirty="0" smtClean="0">
                <a:solidFill>
                  <a:srgbClr val="FF0000"/>
                </a:solidFill>
                <a:effectLst/>
                <a:latin typeface="+mn-lt"/>
                <a:ea typeface="+mn-ea"/>
                <a:cs typeface="+mn-cs"/>
              </a:rPr>
              <a:t>or one or more component of the system and causes extensive corruption of the data. The failed function is unusable and there is no acceptable alternative method to achieve the required results then the severity will be stated as critical.</a:t>
            </a:r>
          </a:p>
          <a:p>
            <a:endParaRPr lang="en-GB" sz="1200" b="1"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Major: </a:t>
            </a:r>
            <a:r>
              <a:rPr lang="en-GB" sz="1200" b="0" i="0" kern="1200" dirty="0" smtClean="0">
                <a:solidFill>
                  <a:schemeClr val="tx1"/>
                </a:solidFill>
                <a:effectLst/>
                <a:latin typeface="+mn-lt"/>
                <a:ea typeface="+mn-ea"/>
                <a:cs typeface="+mn-cs"/>
              </a:rPr>
              <a:t>The defect that results in the </a:t>
            </a:r>
            <a:r>
              <a:rPr lang="en-GB" sz="1200" b="1" i="1" kern="1200" dirty="0" smtClean="0">
                <a:solidFill>
                  <a:schemeClr val="tx1"/>
                </a:solidFill>
                <a:effectLst/>
                <a:latin typeface="+mn-lt"/>
                <a:ea typeface="+mn-ea"/>
                <a:cs typeface="+mn-cs"/>
              </a:rPr>
              <a:t>termination of the complete system</a:t>
            </a:r>
            <a:r>
              <a:rPr lang="en-GB" sz="1200" b="0" i="0" kern="1200" dirty="0" smtClean="0">
                <a:solidFill>
                  <a:schemeClr val="tx1"/>
                </a:solidFill>
                <a:effectLst/>
                <a:latin typeface="+mn-lt"/>
                <a:ea typeface="+mn-ea"/>
                <a:cs typeface="+mn-cs"/>
              </a:rPr>
              <a:t> or one or more component of the system and causes extensive corruption of the data. The failed function is unusable but there </a:t>
            </a:r>
            <a:r>
              <a:rPr lang="en-GB" sz="1200" b="1" i="1" kern="1200" dirty="0" smtClean="0">
                <a:solidFill>
                  <a:srgbClr val="0070C0"/>
                </a:solidFill>
                <a:effectLst/>
                <a:latin typeface="+mn-lt"/>
                <a:ea typeface="+mn-ea"/>
                <a:cs typeface="+mn-cs"/>
              </a:rPr>
              <a:t>exists an acceptable alternative method to achieve the required results</a:t>
            </a:r>
            <a:r>
              <a:rPr lang="en-GB" sz="1200" b="0" i="0" kern="1200" dirty="0" smtClean="0">
                <a:solidFill>
                  <a:schemeClr val="tx1"/>
                </a:solidFill>
                <a:effectLst/>
                <a:latin typeface="+mn-lt"/>
                <a:ea typeface="+mn-ea"/>
                <a:cs typeface="+mn-cs"/>
              </a:rPr>
              <a:t> then the severity will be stated as major.</a:t>
            </a:r>
          </a:p>
          <a:p>
            <a:endParaRPr lang="en-GB" sz="1200" b="1"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Moderate: </a:t>
            </a:r>
            <a:r>
              <a:rPr lang="en-GB" sz="1200" b="0" i="0" kern="1200" dirty="0" smtClean="0">
                <a:solidFill>
                  <a:schemeClr val="tx1"/>
                </a:solidFill>
                <a:effectLst/>
                <a:latin typeface="+mn-lt"/>
                <a:ea typeface="+mn-ea"/>
                <a:cs typeface="+mn-cs"/>
              </a:rPr>
              <a:t>The defect that </a:t>
            </a:r>
            <a:r>
              <a:rPr lang="en-GB" sz="1200" b="1" i="1" kern="1200" dirty="0" smtClean="0">
                <a:solidFill>
                  <a:schemeClr val="tx1"/>
                </a:solidFill>
                <a:effectLst/>
                <a:latin typeface="+mn-lt"/>
                <a:ea typeface="+mn-ea"/>
                <a:cs typeface="+mn-cs"/>
              </a:rPr>
              <a:t>does not result in the termination</a:t>
            </a:r>
            <a:r>
              <a:rPr lang="en-GB" sz="1200" b="0" i="0" kern="1200" dirty="0" smtClean="0">
                <a:solidFill>
                  <a:schemeClr val="tx1"/>
                </a:solidFill>
                <a:effectLst/>
                <a:latin typeface="+mn-lt"/>
                <a:ea typeface="+mn-ea"/>
                <a:cs typeface="+mn-cs"/>
              </a:rPr>
              <a:t>, but causes the system to </a:t>
            </a:r>
            <a:r>
              <a:rPr lang="en-GB" sz="1200" b="1" i="1" kern="1200" dirty="0" smtClean="0">
                <a:solidFill>
                  <a:schemeClr val="tx1"/>
                </a:solidFill>
                <a:effectLst/>
                <a:latin typeface="+mn-lt"/>
                <a:ea typeface="+mn-ea"/>
                <a:cs typeface="+mn-cs"/>
              </a:rPr>
              <a:t>produce incorrect, incomplete or inconsistent results</a:t>
            </a:r>
            <a:r>
              <a:rPr lang="en-GB" sz="1200" b="0" i="0" kern="1200" dirty="0" smtClean="0">
                <a:solidFill>
                  <a:schemeClr val="tx1"/>
                </a:solidFill>
                <a:effectLst/>
                <a:latin typeface="+mn-lt"/>
                <a:ea typeface="+mn-ea"/>
                <a:cs typeface="+mn-cs"/>
              </a:rPr>
              <a:t> then the severity will be stated as moderate.</a:t>
            </a:r>
          </a:p>
          <a:p>
            <a:endParaRPr lang="en-GB" sz="1200" b="0"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Minor: </a:t>
            </a:r>
            <a:r>
              <a:rPr lang="en-GB" sz="1200" b="0" i="0" kern="1200" dirty="0" smtClean="0">
                <a:solidFill>
                  <a:schemeClr val="tx1"/>
                </a:solidFill>
                <a:effectLst/>
                <a:latin typeface="+mn-lt"/>
                <a:ea typeface="+mn-ea"/>
                <a:cs typeface="+mn-cs"/>
              </a:rPr>
              <a:t>The defect that does not result in the termination and </a:t>
            </a:r>
            <a:r>
              <a:rPr lang="en-GB" sz="1200" b="1" i="1" kern="1200" dirty="0" smtClean="0">
                <a:solidFill>
                  <a:schemeClr val="tx1"/>
                </a:solidFill>
                <a:effectLst/>
                <a:latin typeface="+mn-lt"/>
                <a:ea typeface="+mn-ea"/>
                <a:cs typeface="+mn-cs"/>
              </a:rPr>
              <a:t>does not damage the usability of the system and the desired results can be easily obtained</a:t>
            </a:r>
            <a:r>
              <a:rPr lang="en-GB" sz="1200" b="0" i="0" kern="1200" dirty="0" smtClean="0">
                <a:solidFill>
                  <a:schemeClr val="tx1"/>
                </a:solidFill>
                <a:effectLst/>
                <a:latin typeface="+mn-lt"/>
                <a:ea typeface="+mn-ea"/>
                <a:cs typeface="+mn-cs"/>
              </a:rPr>
              <a:t> by working around the defects then the severity is stated as minor.</a:t>
            </a:r>
          </a:p>
          <a:p>
            <a:endParaRPr lang="en-GB" sz="1200" b="0"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Cosmetic: </a:t>
            </a:r>
            <a:r>
              <a:rPr lang="en-GB" sz="1200" b="0" i="0" kern="1200" dirty="0" smtClean="0">
                <a:solidFill>
                  <a:schemeClr val="tx1"/>
                </a:solidFill>
                <a:effectLst/>
                <a:latin typeface="+mn-lt"/>
                <a:ea typeface="+mn-ea"/>
                <a:cs typeface="+mn-cs"/>
              </a:rPr>
              <a:t>The defect that is related to the enhancement of the system where the changes are related to the look and field of the application then the severity is stated as cosmetic.</a:t>
            </a:r>
          </a:p>
          <a:p>
            <a:endParaRPr lang="en-GB" dirty="0"/>
          </a:p>
        </p:txBody>
      </p:sp>
      <p:sp>
        <p:nvSpPr>
          <p:cNvPr id="4" name="Slide Number Placeholder 3"/>
          <p:cNvSpPr>
            <a:spLocks noGrp="1"/>
          </p:cNvSpPr>
          <p:nvPr>
            <p:ph type="sldNum" sz="quarter" idx="10"/>
          </p:nvPr>
        </p:nvSpPr>
        <p:spPr/>
        <p:txBody>
          <a:bodyPr/>
          <a:lstStyle/>
          <a:p>
            <a:fld id="{31CDAF7D-C6AD-4DE9-BC51-DA6D4E00FB63}" type="slidenum">
              <a:rPr lang="en-GB" smtClean="0"/>
              <a:t>5</a:t>
            </a:fld>
            <a:endParaRPr lang="en-GB"/>
          </a:p>
        </p:txBody>
      </p:sp>
    </p:spTree>
    <p:extLst>
      <p:ext uri="{BB962C8B-B14F-4D97-AF65-F5344CB8AC3E}">
        <p14:creationId xmlns:p14="http://schemas.microsoft.com/office/powerpoint/2010/main" val="4031571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Priority Vs</a:t>
            </a:r>
            <a:r>
              <a:rPr lang="en-GB" baseline="0" dirty="0" smtClean="0"/>
              <a:t> Severity Model</a:t>
            </a:r>
          </a:p>
          <a:p>
            <a:endParaRPr lang="en-GB" baseline="0" dirty="0" smtClean="0"/>
          </a:p>
          <a:p>
            <a:r>
              <a:rPr lang="en-GB" sz="1200" b="1" i="0" u="none" strike="noStrike" kern="1200" dirty="0" smtClean="0">
                <a:solidFill>
                  <a:schemeClr val="tx1"/>
                </a:solidFill>
                <a:effectLst/>
                <a:latin typeface="+mn-lt"/>
                <a:ea typeface="+mn-ea"/>
                <a:cs typeface="+mn-cs"/>
              </a:rPr>
              <a:t>High Priority &amp; High Severity</a:t>
            </a:r>
            <a:r>
              <a:rPr lang="en-GB" sz="1200" b="0" i="0" u="none" strike="noStrike" kern="1200" dirty="0" smtClean="0">
                <a:solidFill>
                  <a:schemeClr val="tx1"/>
                </a:solidFill>
                <a:effectLst/>
                <a:latin typeface="+mn-lt"/>
                <a:ea typeface="+mn-ea"/>
                <a:cs typeface="+mn-cs"/>
              </a:rPr>
              <a:t>: An </a:t>
            </a:r>
            <a:r>
              <a:rPr lang="en-GB" sz="1200" b="1" i="1" u="none" strike="noStrike" kern="1200" dirty="0" smtClean="0">
                <a:solidFill>
                  <a:schemeClr val="tx1"/>
                </a:solidFill>
                <a:effectLst/>
                <a:latin typeface="+mn-lt"/>
                <a:ea typeface="+mn-ea"/>
                <a:cs typeface="+mn-cs"/>
              </a:rPr>
              <a:t>error</a:t>
            </a:r>
            <a:r>
              <a:rPr lang="en-GB" sz="1200" b="0" i="0" u="none" strike="noStrike" kern="1200" dirty="0" smtClean="0">
                <a:solidFill>
                  <a:schemeClr val="tx1"/>
                </a:solidFill>
                <a:effectLst/>
                <a:latin typeface="+mn-lt"/>
                <a:ea typeface="+mn-ea"/>
                <a:cs typeface="+mn-cs"/>
              </a:rPr>
              <a:t> which occurs on the basic functionality of the application and will not allow the user to use the system. (</a:t>
            </a:r>
            <a:r>
              <a:rPr lang="en-GB" sz="1200" b="0" i="0" u="none" strike="noStrike" kern="1200" dirty="0" err="1" smtClean="0">
                <a:solidFill>
                  <a:schemeClr val="tx1"/>
                </a:solidFill>
                <a:effectLst/>
                <a:latin typeface="+mn-lt"/>
                <a:ea typeface="+mn-ea"/>
                <a:cs typeface="+mn-cs"/>
              </a:rPr>
              <a:t>Eg</a:t>
            </a:r>
            <a:r>
              <a:rPr lang="en-GB" sz="1200" b="0" i="0" u="none" strike="noStrike" kern="1200" dirty="0" smtClean="0">
                <a:solidFill>
                  <a:schemeClr val="tx1"/>
                </a:solidFill>
                <a:effectLst/>
                <a:latin typeface="+mn-lt"/>
                <a:ea typeface="+mn-ea"/>
                <a:cs typeface="+mn-cs"/>
              </a:rPr>
              <a:t>.</a:t>
            </a:r>
            <a:r>
              <a:rPr lang="en-GB" sz="1200" b="0" i="0" u="none" strike="noStrike" kern="1200" baseline="0" dirty="0" smtClean="0">
                <a:solidFill>
                  <a:schemeClr val="tx1"/>
                </a:solidFill>
                <a:effectLst/>
                <a:latin typeface="+mn-lt"/>
                <a:ea typeface="+mn-ea"/>
                <a:cs typeface="+mn-cs"/>
              </a:rPr>
              <a:t> A </a:t>
            </a:r>
            <a:r>
              <a:rPr lang="en-GB" sz="1200" b="1" i="1" u="none" strike="noStrike" kern="1200" baseline="0" dirty="0" smtClean="0">
                <a:solidFill>
                  <a:schemeClr val="tx1"/>
                </a:solidFill>
                <a:effectLst/>
                <a:latin typeface="+mn-lt"/>
                <a:ea typeface="+mn-ea"/>
                <a:cs typeface="+mn-cs"/>
              </a:rPr>
              <a:t>web store site loses the ability to take payments for goods</a:t>
            </a:r>
            <a:r>
              <a:rPr lang="en-GB" sz="1200" b="0" i="0" u="none" strike="noStrike" kern="1200" baseline="0" dirty="0" smtClean="0">
                <a:solidFill>
                  <a:schemeClr val="tx1"/>
                </a:solidFill>
                <a:effectLst/>
                <a:latin typeface="+mn-lt"/>
                <a:ea typeface="+mn-ea"/>
                <a:cs typeface="+mn-cs"/>
              </a:rPr>
              <a:t>, </a:t>
            </a:r>
            <a:r>
              <a:rPr lang="en-GB" sz="1200" b="1" i="1" u="none" strike="noStrike" kern="1200" baseline="0" dirty="0" smtClean="0">
                <a:solidFill>
                  <a:schemeClr val="tx1"/>
                </a:solidFill>
                <a:effectLst/>
                <a:latin typeface="+mn-lt"/>
                <a:ea typeface="+mn-ea"/>
                <a:cs typeface="+mn-cs"/>
              </a:rPr>
              <a:t>without payment the site cannot operate as indented</a:t>
            </a:r>
            <a:r>
              <a:rPr lang="en-GB" sz="1200" b="0" i="0" u="none" strike="noStrike" kern="1200" baseline="0" dirty="0" smtClean="0">
                <a:solidFill>
                  <a:schemeClr val="tx1"/>
                </a:solidFill>
                <a:effectLst/>
                <a:latin typeface="+mn-lt"/>
                <a:ea typeface="+mn-ea"/>
                <a:cs typeface="+mn-cs"/>
              </a:rPr>
              <a:t>. T</a:t>
            </a:r>
            <a:r>
              <a:rPr lang="en-GB" sz="1200" b="0" i="0" u="none" strike="noStrike" kern="1200" dirty="0" smtClean="0">
                <a:solidFill>
                  <a:schemeClr val="tx1"/>
                </a:solidFill>
                <a:effectLst/>
                <a:latin typeface="+mn-lt"/>
                <a:ea typeface="+mn-ea"/>
                <a:cs typeface="+mn-cs"/>
              </a:rPr>
              <a:t>hen this is high priority and high severity bug.)</a:t>
            </a:r>
          </a:p>
          <a:p>
            <a:endParaRPr lang="en-GB" sz="1200" b="0" i="0" u="none" strike="noStrike" kern="1200" dirty="0" smtClean="0">
              <a:solidFill>
                <a:schemeClr val="tx1"/>
              </a:solidFill>
              <a:effectLst/>
              <a:latin typeface="+mn-lt"/>
              <a:ea typeface="+mn-ea"/>
              <a:cs typeface="+mn-cs"/>
            </a:endParaRPr>
          </a:p>
          <a:p>
            <a:r>
              <a:rPr lang="en-GB" sz="1200" b="1" i="0" u="none" strike="noStrike" kern="1200" dirty="0" smtClean="0">
                <a:solidFill>
                  <a:schemeClr val="tx1"/>
                </a:solidFill>
                <a:effectLst/>
                <a:latin typeface="+mn-lt"/>
                <a:ea typeface="+mn-ea"/>
                <a:cs typeface="+mn-cs"/>
              </a:rPr>
              <a:t>High Priority &amp; Low Severity:</a:t>
            </a:r>
            <a:r>
              <a:rPr lang="en-GB" sz="1200" b="0" i="0" u="none" strike="noStrike" kern="1200" dirty="0" smtClean="0">
                <a:solidFill>
                  <a:schemeClr val="tx1"/>
                </a:solidFill>
                <a:effectLst/>
                <a:latin typeface="+mn-lt"/>
                <a:ea typeface="+mn-ea"/>
                <a:cs typeface="+mn-cs"/>
              </a:rPr>
              <a:t> The </a:t>
            </a:r>
            <a:r>
              <a:rPr lang="en-GB" sz="1200" b="1" i="1" u="none" strike="noStrike" kern="1200" dirty="0" smtClean="0">
                <a:solidFill>
                  <a:schemeClr val="tx1"/>
                </a:solidFill>
                <a:effectLst/>
                <a:latin typeface="+mn-lt"/>
                <a:ea typeface="+mn-ea"/>
                <a:cs typeface="+mn-cs"/>
              </a:rPr>
              <a:t>spelling mistakes</a:t>
            </a:r>
            <a:r>
              <a:rPr lang="en-GB" sz="1200" b="0" i="0" u="none" strike="noStrike" kern="1200" dirty="0" smtClean="0">
                <a:solidFill>
                  <a:schemeClr val="tx1"/>
                </a:solidFill>
                <a:effectLst/>
                <a:latin typeface="+mn-lt"/>
                <a:ea typeface="+mn-ea"/>
                <a:cs typeface="+mn-cs"/>
              </a:rPr>
              <a:t> that happens on the cover page or heading or </a:t>
            </a:r>
            <a:r>
              <a:rPr lang="en-GB" sz="1200" b="1" i="1" u="none" strike="noStrike" kern="1200" dirty="0" smtClean="0">
                <a:solidFill>
                  <a:schemeClr val="tx1"/>
                </a:solidFill>
                <a:effectLst/>
                <a:latin typeface="+mn-lt"/>
                <a:ea typeface="+mn-ea"/>
                <a:cs typeface="+mn-cs"/>
              </a:rPr>
              <a:t>title of an application</a:t>
            </a:r>
            <a:r>
              <a:rPr lang="en-GB" sz="1200" b="0" i="0" u="none" strike="noStrike" kern="1200" dirty="0" smtClean="0">
                <a:solidFill>
                  <a:schemeClr val="tx1"/>
                </a:solidFill>
                <a:effectLst/>
                <a:latin typeface="+mn-lt"/>
                <a:ea typeface="+mn-ea"/>
                <a:cs typeface="+mn-cs"/>
              </a:rPr>
              <a:t>.</a:t>
            </a:r>
          </a:p>
          <a:p>
            <a:endParaRPr lang="en-GB" sz="1200" b="0" i="0" u="none" strike="noStrike" kern="1200" dirty="0" smtClean="0">
              <a:solidFill>
                <a:schemeClr val="tx1"/>
              </a:solidFill>
              <a:effectLst/>
              <a:latin typeface="+mn-lt"/>
              <a:ea typeface="+mn-ea"/>
              <a:cs typeface="+mn-cs"/>
            </a:endParaRPr>
          </a:p>
          <a:p>
            <a:r>
              <a:rPr lang="en-GB" sz="1200" b="1" i="0" u="none" strike="noStrike" kern="1200" dirty="0" smtClean="0">
                <a:solidFill>
                  <a:schemeClr val="tx1"/>
                </a:solidFill>
                <a:effectLst/>
                <a:latin typeface="+mn-lt"/>
                <a:ea typeface="+mn-ea"/>
                <a:cs typeface="+mn-cs"/>
              </a:rPr>
              <a:t>High Severity &amp; Low Priority:</a:t>
            </a:r>
            <a:r>
              <a:rPr lang="en-GB" sz="1200" b="0" i="0" u="none" strike="noStrike" kern="1200" dirty="0" smtClean="0">
                <a:solidFill>
                  <a:schemeClr val="tx1"/>
                </a:solidFill>
                <a:effectLst/>
                <a:latin typeface="+mn-lt"/>
                <a:ea typeface="+mn-ea"/>
                <a:cs typeface="+mn-cs"/>
              </a:rPr>
              <a:t> An error which occurs on the functionality of the application (for which there is no workaround) and </a:t>
            </a:r>
            <a:r>
              <a:rPr lang="en-GB" sz="1200" b="1" i="1" u="none" strike="noStrike" kern="1200" dirty="0" smtClean="0">
                <a:solidFill>
                  <a:schemeClr val="tx1"/>
                </a:solidFill>
                <a:effectLst/>
                <a:latin typeface="+mn-lt"/>
                <a:ea typeface="+mn-ea"/>
                <a:cs typeface="+mn-cs"/>
              </a:rPr>
              <a:t>will not allow the user to use the system </a:t>
            </a:r>
            <a:r>
              <a:rPr lang="en-GB" sz="1200" b="0" i="0" u="none" strike="noStrike" kern="1200" dirty="0" smtClean="0">
                <a:solidFill>
                  <a:schemeClr val="tx1"/>
                </a:solidFill>
                <a:effectLst/>
                <a:latin typeface="+mn-lt"/>
                <a:ea typeface="+mn-ea"/>
                <a:cs typeface="+mn-cs"/>
              </a:rPr>
              <a:t>but on </a:t>
            </a:r>
            <a:r>
              <a:rPr lang="en-GB" sz="1200" b="1" i="1" u="none" strike="noStrike" kern="1200" dirty="0" smtClean="0">
                <a:solidFill>
                  <a:schemeClr val="tx1"/>
                </a:solidFill>
                <a:effectLst/>
                <a:latin typeface="+mn-lt"/>
                <a:ea typeface="+mn-ea"/>
                <a:cs typeface="+mn-cs"/>
              </a:rPr>
              <a:t>click of link which is rarely used</a:t>
            </a:r>
            <a:r>
              <a:rPr lang="en-GB" sz="1200" b="0" i="0" u="none" strike="noStrike" kern="1200" dirty="0" smtClean="0">
                <a:solidFill>
                  <a:schemeClr val="tx1"/>
                </a:solidFill>
                <a:effectLst/>
                <a:latin typeface="+mn-lt"/>
                <a:ea typeface="+mn-ea"/>
                <a:cs typeface="+mn-cs"/>
              </a:rPr>
              <a:t> by the end user.</a:t>
            </a:r>
          </a:p>
          <a:p>
            <a:endParaRPr lang="en-GB" sz="1200" b="0" i="0" u="none" strike="noStrike" kern="1200" dirty="0" smtClean="0">
              <a:solidFill>
                <a:schemeClr val="tx1"/>
              </a:solidFill>
              <a:effectLst/>
              <a:latin typeface="+mn-lt"/>
              <a:ea typeface="+mn-ea"/>
              <a:cs typeface="+mn-cs"/>
            </a:endParaRPr>
          </a:p>
          <a:p>
            <a:r>
              <a:rPr lang="en-GB" sz="1200" b="1" i="0" u="none" strike="noStrike" kern="1200" dirty="0" smtClean="0">
                <a:solidFill>
                  <a:schemeClr val="tx1"/>
                </a:solidFill>
                <a:effectLst/>
                <a:latin typeface="+mn-lt"/>
                <a:ea typeface="+mn-ea"/>
                <a:cs typeface="+mn-cs"/>
              </a:rPr>
              <a:t>Low Priority and Low Severity:</a:t>
            </a:r>
            <a:r>
              <a:rPr lang="en-GB" sz="1200" b="0" i="0" u="none" strike="noStrike" kern="1200" dirty="0" smtClean="0">
                <a:solidFill>
                  <a:schemeClr val="tx1"/>
                </a:solidFill>
                <a:effectLst/>
                <a:latin typeface="+mn-lt"/>
                <a:ea typeface="+mn-ea"/>
                <a:cs typeface="+mn-cs"/>
              </a:rPr>
              <a:t> Any </a:t>
            </a:r>
            <a:r>
              <a:rPr lang="en-GB" sz="1200" b="1" i="1" u="none" strike="noStrike" kern="1200" dirty="0" smtClean="0">
                <a:solidFill>
                  <a:schemeClr val="tx1"/>
                </a:solidFill>
                <a:effectLst/>
                <a:latin typeface="+mn-lt"/>
                <a:ea typeface="+mn-ea"/>
                <a:cs typeface="+mn-cs"/>
              </a:rPr>
              <a:t>cosmetic </a:t>
            </a:r>
            <a:r>
              <a:rPr lang="en-GB" sz="1200" b="0" i="0" u="none" strike="noStrike" kern="1200" dirty="0" smtClean="0">
                <a:solidFill>
                  <a:schemeClr val="tx1"/>
                </a:solidFill>
                <a:effectLst/>
                <a:latin typeface="+mn-lt"/>
                <a:ea typeface="+mn-ea"/>
                <a:cs typeface="+mn-cs"/>
              </a:rPr>
              <a:t>or spelling issues which is </a:t>
            </a:r>
            <a:r>
              <a:rPr lang="en-GB" sz="1200" b="1" i="1" u="none" strike="noStrike" kern="1200" dirty="0" smtClean="0">
                <a:solidFill>
                  <a:schemeClr val="tx1"/>
                </a:solidFill>
                <a:effectLst/>
                <a:latin typeface="+mn-lt"/>
                <a:ea typeface="+mn-ea"/>
                <a:cs typeface="+mn-cs"/>
              </a:rPr>
              <a:t>within a paragraph or in the report </a:t>
            </a:r>
            <a:r>
              <a:rPr lang="en-GB" sz="1200" b="0" i="0" u="none" strike="noStrike" kern="1200" dirty="0" smtClean="0">
                <a:solidFill>
                  <a:schemeClr val="tx1"/>
                </a:solidFill>
                <a:effectLst/>
                <a:latin typeface="+mn-lt"/>
                <a:ea typeface="+mn-ea"/>
                <a:cs typeface="+mn-cs"/>
              </a:rPr>
              <a:t>(Not on cover page, heading, title).</a:t>
            </a:r>
          </a:p>
          <a:p>
            <a:endParaRPr lang="en-GB" dirty="0" smtClean="0"/>
          </a:p>
          <a:p>
            <a:r>
              <a:rPr lang="en-GB" dirty="0" smtClean="0"/>
              <a:t>Eisenhower Model –</a:t>
            </a:r>
          </a:p>
          <a:p>
            <a:r>
              <a:rPr lang="en-GB" dirty="0" smtClean="0"/>
              <a:t>Based on a similar approach, where importance and severity can</a:t>
            </a:r>
            <a:r>
              <a:rPr lang="en-GB" baseline="0" dirty="0" smtClean="0"/>
              <a:t> be mixed/ priority and </a:t>
            </a:r>
            <a:r>
              <a:rPr lang="en-GB" baseline="0" dirty="0" err="1" smtClean="0"/>
              <a:t>ugency</a:t>
            </a:r>
            <a:r>
              <a:rPr lang="en-GB" baseline="0" dirty="0" smtClean="0"/>
              <a:t>.</a:t>
            </a:r>
          </a:p>
          <a:p>
            <a:endParaRPr lang="en-GB" baseline="0" dirty="0" smtClean="0"/>
          </a:p>
          <a:p>
            <a:r>
              <a:rPr lang="en-GB" baseline="0" dirty="0" smtClean="0"/>
              <a:t>It’s a </a:t>
            </a:r>
            <a:r>
              <a:rPr lang="en-GB" b="1" i="1" baseline="0" dirty="0" smtClean="0"/>
              <a:t>method for testers </a:t>
            </a:r>
            <a:r>
              <a:rPr lang="en-GB" baseline="0" dirty="0" smtClean="0"/>
              <a:t>to let </a:t>
            </a:r>
            <a:r>
              <a:rPr lang="en-GB" b="1" i="1" baseline="0" dirty="0" smtClean="0"/>
              <a:t>developers know what they should be working on</a:t>
            </a:r>
          </a:p>
        </p:txBody>
      </p:sp>
      <p:sp>
        <p:nvSpPr>
          <p:cNvPr id="4" name="Slide Number Placeholder 3"/>
          <p:cNvSpPr>
            <a:spLocks noGrp="1"/>
          </p:cNvSpPr>
          <p:nvPr>
            <p:ph type="sldNum" sz="quarter" idx="10"/>
          </p:nvPr>
        </p:nvSpPr>
        <p:spPr/>
        <p:txBody>
          <a:bodyPr/>
          <a:lstStyle/>
          <a:p>
            <a:fld id="{31CDAF7D-C6AD-4DE9-BC51-DA6D4E00FB63}" type="slidenum">
              <a:rPr lang="en-GB" smtClean="0"/>
              <a:t>6</a:t>
            </a:fld>
            <a:endParaRPr lang="en-GB"/>
          </a:p>
        </p:txBody>
      </p:sp>
    </p:spTree>
    <p:extLst>
      <p:ext uri="{BB962C8B-B14F-4D97-AF65-F5344CB8AC3E}">
        <p14:creationId xmlns:p14="http://schemas.microsoft.com/office/powerpoint/2010/main" val="4265391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Covered</a:t>
            </a:r>
            <a:r>
              <a:rPr lang="en-GB" baseline="0" dirty="0" smtClean="0"/>
              <a:t> what is Priority, being an order in which a defect should be handled</a:t>
            </a:r>
          </a:p>
          <a:p>
            <a:r>
              <a:rPr lang="en-GB" baseline="0" dirty="0" smtClean="0"/>
              <a:t>Severity, being a designation on how bad the defect affect the system</a:t>
            </a:r>
          </a:p>
          <a:p>
            <a:r>
              <a:rPr lang="en-GB" baseline="0" dirty="0" smtClean="0"/>
              <a:t>Why it’s used, to help testers let developer know which bugs to go for. Makes it easier to see at a glance which needs doing.</a:t>
            </a:r>
          </a:p>
        </p:txBody>
      </p:sp>
      <p:sp>
        <p:nvSpPr>
          <p:cNvPr id="4" name="Slide Number Placeholder 3"/>
          <p:cNvSpPr>
            <a:spLocks noGrp="1"/>
          </p:cNvSpPr>
          <p:nvPr>
            <p:ph type="sldNum" sz="quarter" idx="10"/>
          </p:nvPr>
        </p:nvSpPr>
        <p:spPr/>
        <p:txBody>
          <a:bodyPr/>
          <a:lstStyle/>
          <a:p>
            <a:fld id="{31CDAF7D-C6AD-4DE9-BC51-DA6D4E00FB63}" type="slidenum">
              <a:rPr lang="en-GB" smtClean="0"/>
              <a:t>8</a:t>
            </a:fld>
            <a:endParaRPr lang="en-GB"/>
          </a:p>
        </p:txBody>
      </p:sp>
    </p:spTree>
    <p:extLst>
      <p:ext uri="{BB962C8B-B14F-4D97-AF65-F5344CB8AC3E}">
        <p14:creationId xmlns:p14="http://schemas.microsoft.com/office/powerpoint/2010/main" val="4082025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8/29/2014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8/29/2014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8/29/2014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8/29/2014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8/29/2014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Priority Vs Severity</a:t>
            </a:r>
            <a:endParaRPr lang="en-GB" dirty="0"/>
          </a:p>
        </p:txBody>
      </p:sp>
      <p:sp>
        <p:nvSpPr>
          <p:cNvPr id="3" name="Subtitle 2"/>
          <p:cNvSpPr>
            <a:spLocks noGrp="1"/>
          </p:cNvSpPr>
          <p:nvPr>
            <p:ph type="subTitle" idx="1"/>
          </p:nvPr>
        </p:nvSpPr>
        <p:spPr/>
        <p:txBody>
          <a:bodyPr/>
          <a:lstStyle/>
          <a:p>
            <a:endParaRPr lang="en-GB"/>
          </a:p>
        </p:txBody>
      </p:sp>
      <p:sp>
        <p:nvSpPr>
          <p:cNvPr id="4" name="TextBox 3"/>
          <p:cNvSpPr txBox="1"/>
          <p:nvPr/>
        </p:nvSpPr>
        <p:spPr>
          <a:xfrm>
            <a:off x="7065818" y="6488668"/>
            <a:ext cx="5375564" cy="369332"/>
          </a:xfrm>
          <a:prstGeom prst="rect">
            <a:avLst/>
          </a:prstGeom>
          <a:noFill/>
        </p:spPr>
        <p:txBody>
          <a:bodyPr wrap="square" rtlCol="0">
            <a:spAutoFit/>
          </a:bodyPr>
          <a:lstStyle/>
          <a:p>
            <a:r>
              <a:rPr lang="en-GB" dirty="0" smtClean="0"/>
              <a:t>| By Dav</a:t>
            </a:r>
            <a:r>
              <a:rPr lang="en-GB" dirty="0"/>
              <a:t>i</a:t>
            </a:r>
            <a:r>
              <a:rPr lang="en-GB" dirty="0" smtClean="0"/>
              <a:t>d Kent | Priority vs Severity Presentation |</a:t>
            </a:r>
            <a:endParaRPr lang="en-GB" dirty="0"/>
          </a:p>
        </p:txBody>
      </p:sp>
    </p:spTree>
    <p:extLst>
      <p:ext uri="{BB962C8B-B14F-4D97-AF65-F5344CB8AC3E}">
        <p14:creationId xmlns:p14="http://schemas.microsoft.com/office/powerpoint/2010/main" val="218355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6600" dirty="0" smtClean="0"/>
              <a:t>Priority</a:t>
            </a:r>
            <a:endParaRPr lang="en-GB" sz="6600" dirty="0"/>
          </a:p>
        </p:txBody>
      </p:sp>
      <p:sp>
        <p:nvSpPr>
          <p:cNvPr id="3" name="Content Placeholder 2"/>
          <p:cNvSpPr>
            <a:spLocks noGrp="1"/>
          </p:cNvSpPr>
          <p:nvPr>
            <p:ph idx="1"/>
          </p:nvPr>
        </p:nvSpPr>
        <p:spPr>
          <a:xfrm>
            <a:off x="1269242" y="2306472"/>
            <a:ext cx="9886438" cy="3562622"/>
          </a:xfrm>
        </p:spPr>
        <p:txBody>
          <a:bodyPr>
            <a:normAutofit/>
          </a:bodyPr>
          <a:lstStyle/>
          <a:p>
            <a:pPr algn="ctr"/>
            <a:r>
              <a:rPr lang="en-GB" sz="4800" dirty="0">
                <a:solidFill>
                  <a:schemeClr val="tx1"/>
                </a:solidFill>
              </a:rPr>
              <a:t>Priority defines the order in which we should resolve a defect. </a:t>
            </a:r>
            <a:endParaRPr lang="en-GB" sz="4800" dirty="0"/>
          </a:p>
        </p:txBody>
      </p:sp>
      <p:sp>
        <p:nvSpPr>
          <p:cNvPr id="4" name="TextBox 3"/>
          <p:cNvSpPr txBox="1"/>
          <p:nvPr/>
        </p:nvSpPr>
        <p:spPr>
          <a:xfrm>
            <a:off x="7065818" y="6488668"/>
            <a:ext cx="5375564" cy="369332"/>
          </a:xfrm>
          <a:prstGeom prst="rect">
            <a:avLst/>
          </a:prstGeom>
          <a:noFill/>
        </p:spPr>
        <p:txBody>
          <a:bodyPr wrap="square" rtlCol="0">
            <a:spAutoFit/>
          </a:bodyPr>
          <a:lstStyle/>
          <a:p>
            <a:r>
              <a:rPr lang="en-GB" dirty="0" smtClean="0"/>
              <a:t>| By David Kent | Priority vs Severity Presentation |</a:t>
            </a:r>
            <a:endParaRPr lang="en-GB" dirty="0"/>
          </a:p>
        </p:txBody>
      </p:sp>
    </p:spTree>
    <p:extLst>
      <p:ext uri="{BB962C8B-B14F-4D97-AF65-F5344CB8AC3E}">
        <p14:creationId xmlns:p14="http://schemas.microsoft.com/office/powerpoint/2010/main" val="3512388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6600" dirty="0" smtClean="0"/>
              <a:t>Priority Types</a:t>
            </a:r>
            <a:endParaRPr lang="en-GB" sz="6600"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GB" sz="4000" dirty="0" smtClean="0"/>
              <a:t>Low</a:t>
            </a:r>
          </a:p>
          <a:p>
            <a:pPr marL="457200" indent="-457200">
              <a:buFont typeface="+mj-lt"/>
              <a:buAutoNum type="arabicPeriod"/>
            </a:pPr>
            <a:r>
              <a:rPr lang="en-GB" sz="4000" dirty="0" smtClean="0"/>
              <a:t>Medium</a:t>
            </a:r>
          </a:p>
          <a:p>
            <a:pPr marL="457200" indent="-457200">
              <a:buFont typeface="+mj-lt"/>
              <a:buAutoNum type="arabicPeriod"/>
            </a:pPr>
            <a:r>
              <a:rPr lang="en-GB" sz="4000" dirty="0" smtClean="0"/>
              <a:t>High</a:t>
            </a:r>
            <a:endParaRPr lang="en-GB" sz="4000" dirty="0"/>
          </a:p>
        </p:txBody>
      </p:sp>
      <p:sp>
        <p:nvSpPr>
          <p:cNvPr id="4" name="TextBox 3"/>
          <p:cNvSpPr txBox="1"/>
          <p:nvPr/>
        </p:nvSpPr>
        <p:spPr>
          <a:xfrm>
            <a:off x="7065818" y="6488668"/>
            <a:ext cx="5375564" cy="369332"/>
          </a:xfrm>
          <a:prstGeom prst="rect">
            <a:avLst/>
          </a:prstGeom>
          <a:noFill/>
        </p:spPr>
        <p:txBody>
          <a:bodyPr wrap="square" rtlCol="0">
            <a:spAutoFit/>
          </a:bodyPr>
          <a:lstStyle/>
          <a:p>
            <a:r>
              <a:rPr lang="en-GB" dirty="0" smtClean="0"/>
              <a:t>| By David Kent | Priority vs Severity Presentation |</a:t>
            </a:r>
            <a:endParaRPr lang="en-GB" dirty="0"/>
          </a:p>
        </p:txBody>
      </p:sp>
    </p:spTree>
    <p:extLst>
      <p:ext uri="{BB962C8B-B14F-4D97-AF65-F5344CB8AC3E}">
        <p14:creationId xmlns:p14="http://schemas.microsoft.com/office/powerpoint/2010/main" val="777991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6600" dirty="0" smtClean="0"/>
              <a:t>Severity</a:t>
            </a:r>
            <a:endParaRPr lang="en-GB" sz="6600" dirty="0"/>
          </a:p>
        </p:txBody>
      </p:sp>
      <p:sp>
        <p:nvSpPr>
          <p:cNvPr id="3" name="Content Placeholder 2"/>
          <p:cNvSpPr>
            <a:spLocks noGrp="1"/>
          </p:cNvSpPr>
          <p:nvPr>
            <p:ph idx="1"/>
          </p:nvPr>
        </p:nvSpPr>
        <p:spPr/>
        <p:txBody>
          <a:bodyPr>
            <a:normAutofit/>
          </a:bodyPr>
          <a:lstStyle/>
          <a:p>
            <a:pPr algn="ctr"/>
            <a:r>
              <a:rPr lang="en-GB" sz="4800" dirty="0">
                <a:solidFill>
                  <a:schemeClr val="tx1"/>
                </a:solidFill>
              </a:rPr>
              <a:t>It is the extent to which the defect can affect the software</a:t>
            </a:r>
            <a:endParaRPr lang="en-GB" sz="4800" dirty="0"/>
          </a:p>
        </p:txBody>
      </p:sp>
      <p:sp>
        <p:nvSpPr>
          <p:cNvPr id="4" name="TextBox 3"/>
          <p:cNvSpPr txBox="1"/>
          <p:nvPr/>
        </p:nvSpPr>
        <p:spPr>
          <a:xfrm>
            <a:off x="7065818" y="6488668"/>
            <a:ext cx="5375564" cy="369332"/>
          </a:xfrm>
          <a:prstGeom prst="rect">
            <a:avLst/>
          </a:prstGeom>
          <a:noFill/>
        </p:spPr>
        <p:txBody>
          <a:bodyPr wrap="square" rtlCol="0">
            <a:spAutoFit/>
          </a:bodyPr>
          <a:lstStyle/>
          <a:p>
            <a:r>
              <a:rPr lang="en-GB" dirty="0" smtClean="0"/>
              <a:t>| By David Kent | Priority vs Severity Presentation |</a:t>
            </a:r>
            <a:endParaRPr lang="en-GB" dirty="0"/>
          </a:p>
        </p:txBody>
      </p:sp>
    </p:spTree>
    <p:extLst>
      <p:ext uri="{BB962C8B-B14F-4D97-AF65-F5344CB8AC3E}">
        <p14:creationId xmlns:p14="http://schemas.microsoft.com/office/powerpoint/2010/main" val="1141497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6600" dirty="0" smtClean="0"/>
              <a:t>Severity Types</a:t>
            </a:r>
            <a:endParaRPr lang="en-GB" sz="6600"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GB" sz="4000" dirty="0" smtClean="0"/>
              <a:t>Critical</a:t>
            </a:r>
          </a:p>
          <a:p>
            <a:pPr marL="457200" indent="-457200">
              <a:buFont typeface="+mj-lt"/>
              <a:buAutoNum type="arabicPeriod"/>
            </a:pPr>
            <a:r>
              <a:rPr lang="en-GB" sz="4000" dirty="0" smtClean="0"/>
              <a:t>Major</a:t>
            </a:r>
          </a:p>
          <a:p>
            <a:pPr marL="457200" indent="-457200">
              <a:buFont typeface="+mj-lt"/>
              <a:buAutoNum type="arabicPeriod"/>
            </a:pPr>
            <a:r>
              <a:rPr lang="en-GB" sz="4000" dirty="0" smtClean="0"/>
              <a:t>Moderate</a:t>
            </a:r>
          </a:p>
          <a:p>
            <a:pPr marL="457200" indent="-457200">
              <a:buFont typeface="+mj-lt"/>
              <a:buAutoNum type="arabicPeriod"/>
            </a:pPr>
            <a:r>
              <a:rPr lang="en-GB" sz="4000" dirty="0" smtClean="0"/>
              <a:t>Minor</a:t>
            </a:r>
          </a:p>
          <a:p>
            <a:pPr marL="457200" indent="-457200">
              <a:buFont typeface="+mj-lt"/>
              <a:buAutoNum type="arabicPeriod"/>
            </a:pPr>
            <a:r>
              <a:rPr lang="en-GB" sz="4000" dirty="0" smtClean="0"/>
              <a:t>Cosmetic</a:t>
            </a:r>
            <a:endParaRPr lang="en-GB" sz="4000" dirty="0"/>
          </a:p>
        </p:txBody>
      </p:sp>
      <p:sp>
        <p:nvSpPr>
          <p:cNvPr id="4" name="TextBox 3"/>
          <p:cNvSpPr txBox="1"/>
          <p:nvPr/>
        </p:nvSpPr>
        <p:spPr>
          <a:xfrm>
            <a:off x="7065818" y="6488668"/>
            <a:ext cx="5375564" cy="369332"/>
          </a:xfrm>
          <a:prstGeom prst="rect">
            <a:avLst/>
          </a:prstGeom>
          <a:noFill/>
        </p:spPr>
        <p:txBody>
          <a:bodyPr wrap="square" rtlCol="0">
            <a:spAutoFit/>
          </a:bodyPr>
          <a:lstStyle/>
          <a:p>
            <a:r>
              <a:rPr lang="en-GB" dirty="0" smtClean="0"/>
              <a:t>| By David Kent | Priority vs Severity Presentation |</a:t>
            </a:r>
            <a:endParaRPr lang="en-GB" dirty="0"/>
          </a:p>
        </p:txBody>
      </p:sp>
    </p:spTree>
    <p:extLst>
      <p:ext uri="{BB962C8B-B14F-4D97-AF65-F5344CB8AC3E}">
        <p14:creationId xmlns:p14="http://schemas.microsoft.com/office/powerpoint/2010/main" val="1849141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6600" dirty="0" smtClean="0"/>
              <a:t>Models &amp; Examples</a:t>
            </a:r>
            <a:endParaRPr lang="en-GB" sz="6600" dirty="0"/>
          </a:p>
        </p:txBody>
      </p:sp>
      <p:pic>
        <p:nvPicPr>
          <p:cNvPr id="1026" name="Picture 2" descr="http://synechism.com/wp-content/uploads/2011/06/model_eisenhower_matri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1909" y="1912140"/>
            <a:ext cx="4401589" cy="40967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softwaretestingclass.com/wp-content/uploads/2012/08/difference-between-Priority-and-Severit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72" y="1912140"/>
            <a:ext cx="4999008" cy="40967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065818" y="6488668"/>
            <a:ext cx="5375564" cy="369332"/>
          </a:xfrm>
          <a:prstGeom prst="rect">
            <a:avLst/>
          </a:prstGeom>
          <a:noFill/>
        </p:spPr>
        <p:txBody>
          <a:bodyPr wrap="square" rtlCol="0">
            <a:spAutoFit/>
          </a:bodyPr>
          <a:lstStyle/>
          <a:p>
            <a:r>
              <a:rPr lang="en-GB" dirty="0" smtClean="0"/>
              <a:t>| By David Kent | Priority vs Severity Presentation |</a:t>
            </a:r>
            <a:endParaRPr lang="en-GB" dirty="0"/>
          </a:p>
        </p:txBody>
      </p:sp>
    </p:spTree>
    <p:extLst>
      <p:ext uri="{BB962C8B-B14F-4D97-AF65-F5344CB8AC3E}">
        <p14:creationId xmlns:p14="http://schemas.microsoft.com/office/powerpoint/2010/main" val="3131385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6600" dirty="0" smtClean="0"/>
              <a:t>Questions?</a:t>
            </a:r>
            <a:endParaRPr lang="en-GB" dirty="0"/>
          </a:p>
        </p:txBody>
      </p:sp>
      <p:sp>
        <p:nvSpPr>
          <p:cNvPr id="3" name="Content Placeholder 2"/>
          <p:cNvSpPr>
            <a:spLocks noGrp="1"/>
          </p:cNvSpPr>
          <p:nvPr>
            <p:ph idx="1"/>
          </p:nvPr>
        </p:nvSpPr>
        <p:spPr/>
        <p:txBody>
          <a:bodyPr/>
          <a:lstStyle/>
          <a:p>
            <a:endParaRPr lang="en-GB"/>
          </a:p>
        </p:txBody>
      </p:sp>
      <p:sp>
        <p:nvSpPr>
          <p:cNvPr id="6" name="TextBox 5"/>
          <p:cNvSpPr txBox="1"/>
          <p:nvPr/>
        </p:nvSpPr>
        <p:spPr>
          <a:xfrm>
            <a:off x="7065818" y="6488668"/>
            <a:ext cx="5375564" cy="369332"/>
          </a:xfrm>
          <a:prstGeom prst="rect">
            <a:avLst/>
          </a:prstGeom>
          <a:noFill/>
        </p:spPr>
        <p:txBody>
          <a:bodyPr wrap="square" rtlCol="0">
            <a:spAutoFit/>
          </a:bodyPr>
          <a:lstStyle/>
          <a:p>
            <a:r>
              <a:rPr lang="en-GB" dirty="0" smtClean="0"/>
              <a:t>| By David Kent | Priority vs Severity Presentation |</a:t>
            </a:r>
            <a:endParaRPr lang="en-GB" dirty="0"/>
          </a:p>
        </p:txBody>
      </p:sp>
    </p:spTree>
    <p:extLst>
      <p:ext uri="{BB962C8B-B14F-4D97-AF65-F5344CB8AC3E}">
        <p14:creationId xmlns:p14="http://schemas.microsoft.com/office/powerpoint/2010/main" val="434627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6600" dirty="0" smtClean="0"/>
              <a:t>Summary</a:t>
            </a:r>
            <a:endParaRPr lang="en-GB" sz="6600" dirty="0"/>
          </a:p>
        </p:txBody>
      </p:sp>
      <p:sp>
        <p:nvSpPr>
          <p:cNvPr id="3" name="Content Placeholder 2"/>
          <p:cNvSpPr>
            <a:spLocks noGrp="1"/>
          </p:cNvSpPr>
          <p:nvPr>
            <p:ph idx="1"/>
          </p:nvPr>
        </p:nvSpPr>
        <p:spPr/>
        <p:txBody>
          <a:bodyPr/>
          <a:lstStyle/>
          <a:p>
            <a:r>
              <a:rPr lang="en-GB" dirty="0" smtClean="0"/>
              <a:t>Priority: Order in which defects should be addressed and fixed</a:t>
            </a:r>
          </a:p>
          <a:p>
            <a:r>
              <a:rPr lang="en-GB" dirty="0" smtClean="0"/>
              <a:t>Severity: How bad the defect affect the systems.</a:t>
            </a:r>
          </a:p>
          <a:p>
            <a:r>
              <a:rPr lang="en-GB" dirty="0" smtClean="0"/>
              <a:t>Why?: As a method </a:t>
            </a:r>
            <a:r>
              <a:rPr lang="en-GB" smtClean="0"/>
              <a:t>to help</a:t>
            </a:r>
            <a:endParaRPr lang="en-GB" dirty="0"/>
          </a:p>
        </p:txBody>
      </p:sp>
      <p:sp>
        <p:nvSpPr>
          <p:cNvPr id="4" name="TextBox 3"/>
          <p:cNvSpPr txBox="1"/>
          <p:nvPr/>
        </p:nvSpPr>
        <p:spPr>
          <a:xfrm>
            <a:off x="7065818" y="6488668"/>
            <a:ext cx="5375564" cy="369332"/>
          </a:xfrm>
          <a:prstGeom prst="rect">
            <a:avLst/>
          </a:prstGeom>
          <a:noFill/>
        </p:spPr>
        <p:txBody>
          <a:bodyPr wrap="square" rtlCol="0">
            <a:spAutoFit/>
          </a:bodyPr>
          <a:lstStyle/>
          <a:p>
            <a:r>
              <a:rPr lang="en-GB" dirty="0" smtClean="0"/>
              <a:t>| By David Kent | Priority vs Severity Presentation |</a:t>
            </a:r>
            <a:endParaRPr lang="en-GB" dirty="0"/>
          </a:p>
        </p:txBody>
      </p:sp>
    </p:spTree>
    <p:extLst>
      <p:ext uri="{BB962C8B-B14F-4D97-AF65-F5344CB8AC3E}">
        <p14:creationId xmlns:p14="http://schemas.microsoft.com/office/powerpoint/2010/main" val="2778252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113</TotalTime>
  <Words>404</Words>
  <Application>Microsoft Office PowerPoint</Application>
  <PresentationFormat>Widescreen</PresentationFormat>
  <Paragraphs>76</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Priority Vs Severity</vt:lpstr>
      <vt:lpstr>Priority</vt:lpstr>
      <vt:lpstr>Priority Types</vt:lpstr>
      <vt:lpstr>Severity</vt:lpstr>
      <vt:lpstr>Severity Types</vt:lpstr>
      <vt:lpstr>Models &amp; Examples</vt:lpstr>
      <vt:lpstr>Questions?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Priority Vs Severity</dc:title>
  <dc:creator>Academy8</dc:creator>
  <cp:lastModifiedBy>Academy8</cp:lastModifiedBy>
  <cp:revision>9</cp:revision>
  <dcterms:created xsi:type="dcterms:W3CDTF">2014-08-29T14:24:03Z</dcterms:created>
  <dcterms:modified xsi:type="dcterms:W3CDTF">2014-08-29T16:18:00Z</dcterms:modified>
</cp:coreProperties>
</file>