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454FE9-7613-405B-B10D-6806DFAD0229}">
  <a:tblStyle styleId="{E0454FE9-7613-405B-B10D-6806DFAD02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7"/>
  </p:normalViewPr>
  <p:slideViewPr>
    <p:cSldViewPr snapToGrid="0" snapToObjects="1">
      <p:cViewPr varScale="1">
        <p:scale>
          <a:sx n="125" d="100"/>
          <a:sy n="125" d="100"/>
        </p:scale>
        <p:origin x="7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82b1be4f5_6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82b1be4f5_6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*does not account for extra expenses such as labour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82b1be4f5_6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82b1be4f5_6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82b1be4f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82b1be4f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2b1be4f5_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2b1be4f5_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82b1be4f5_6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82b1be4f5_6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82b1be4f5_6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82b1be4f5_6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*donors selected = 10000*0.03 = 300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3" y="2003900"/>
            <a:ext cx="6036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DSC </a:t>
            </a:r>
            <a:r>
              <a:rPr lang="en">
                <a:highlight>
                  <a:srgbClr val="FFCD00"/>
                </a:highlight>
              </a:rPr>
              <a:t>Predictive </a:t>
            </a:r>
            <a:r>
              <a:rPr lang="en">
                <a:highlight>
                  <a:srgbClr val="FFFFFF"/>
                </a:highlight>
              </a:rPr>
              <a:t>Model</a:t>
            </a:r>
            <a:r>
              <a:rPr lang="en"/>
              <a:t>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will donate?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1B0E"/>
                </a:solidFill>
              </a:rPr>
              <a:t>By: Deborah Kewon and Patrick Dundon</a:t>
            </a:r>
            <a:endParaRPr sz="180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191B0E"/>
                </a:solidFill>
                <a:highlight>
                  <a:srgbClr val="FFCD00"/>
                </a:highlight>
              </a:rPr>
              <a:t>€</a:t>
            </a:r>
            <a:r>
              <a:rPr lang="en" sz="9600">
                <a:highlight>
                  <a:srgbClr val="FFCD00"/>
                </a:highlight>
              </a:rPr>
              <a:t>7,600</a:t>
            </a:r>
            <a:endParaRPr sz="9600">
              <a:highlight>
                <a:srgbClr val="FFCD00"/>
              </a:highlight>
            </a:endParaRPr>
          </a:p>
        </p:txBody>
      </p:sp>
      <p:sp>
        <p:nvSpPr>
          <p:cNvPr id="210" name="Google Shape;210;p22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Potential campaign profit</a:t>
            </a:r>
            <a:r>
              <a:rPr lang="en" sz="3000" b="1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endParaRPr sz="3000"/>
          </a:p>
        </p:txBody>
      </p:sp>
      <p:grpSp>
        <p:nvGrpSpPr>
          <p:cNvPr id="211" name="Google Shape;211;p22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12" name="Google Shape;212;p22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2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>
            <a:spLocks noGrp="1"/>
          </p:cNvSpPr>
          <p:nvPr>
            <p:ph type="title"/>
          </p:nvPr>
        </p:nvSpPr>
        <p:spPr>
          <a:xfrm>
            <a:off x="1381250" y="922675"/>
            <a:ext cx="57423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50">
                <a:solidFill>
                  <a:srgbClr val="191B0E"/>
                </a:solidFill>
              </a:rPr>
              <a:t>Model Takeaways</a:t>
            </a:r>
            <a:endParaRPr sz="1800"/>
          </a:p>
        </p:txBody>
      </p:sp>
      <p:sp>
        <p:nvSpPr>
          <p:cNvPr id="223" name="Google Shape;223;p23"/>
          <p:cNvSpPr txBox="1">
            <a:spLocks noGrp="1"/>
          </p:cNvSpPr>
          <p:nvPr>
            <p:ph type="body" idx="1"/>
          </p:nvPr>
        </p:nvSpPr>
        <p:spPr>
          <a:xfrm>
            <a:off x="573775" y="1518350"/>
            <a:ext cx="8081100" cy="3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◉"/>
            </a:pPr>
            <a:r>
              <a:rPr lang="en" sz="2400" b="1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Identifies the donor characteristics that may positively influence donation rate </a:t>
            </a:r>
            <a:endParaRPr sz="2400" b="1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Ex: French-speaking Belgians appear more likely to donate than Dutch-speaking Belgians</a:t>
            </a:r>
            <a:endParaRPr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◉"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r>
              <a:rPr lang="en" sz="2400" b="1">
                <a:solidFill>
                  <a:srgbClr val="191B0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Improves marketing efficiency by identifying and targeting those with higher donation probability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1B0E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25" name="Google Shape;225;p2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2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cxnSp>
        <p:nvCxnSpPr>
          <p:cNvPr id="235" name="Google Shape;235;p2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24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237" name="Google Shape;237;p24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" name="Google Shape;238;p24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" name="Google Shape;239;p24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240" name="Google Shape;240;p2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2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>
                <a:solidFill>
                  <a:srgbClr val="191B0E"/>
                </a:solidFill>
              </a:rPr>
              <a:t>Outline</a:t>
            </a:r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131075" y="1657338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Patrick </a:t>
            </a:r>
            <a:endParaRPr sz="2400" b="1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 b="1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6985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ora"/>
              <a:buAutoNum type="arabicPeriod"/>
            </a:pPr>
            <a:r>
              <a:rPr lang="en" sz="1450" b="1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Defining the objective</a:t>
            </a:r>
            <a:r>
              <a:rPr lang="en" sz="145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​</a:t>
            </a:r>
            <a:endParaRPr sz="145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6985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ora"/>
              <a:buAutoNum type="arabicPeriod"/>
            </a:pPr>
            <a:r>
              <a:rPr lang="en" sz="1450" b="1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The timeline</a:t>
            </a:r>
            <a:r>
              <a:rPr lang="en" sz="145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​</a:t>
            </a:r>
            <a:endParaRPr sz="145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6985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ora"/>
              <a:buAutoNum type="arabicPeriod"/>
            </a:pPr>
            <a:r>
              <a:rPr lang="en" sz="1450" b="1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Which models were evaluated?</a:t>
            </a:r>
            <a:endParaRPr sz="1450" b="1">
              <a:solidFill>
                <a:srgbClr val="191B0E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4357875" y="1657338"/>
            <a:ext cx="41853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Deborah</a:t>
            </a:r>
            <a:endParaRPr sz="2400" b="1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2400" b="1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4. </a:t>
            </a:r>
            <a:r>
              <a:rPr lang="en" sz="1450" b="1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Chosen model and variables included</a:t>
            </a:r>
            <a:r>
              <a:rPr lang="en" sz="145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​</a:t>
            </a:r>
            <a:endParaRPr sz="145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r>
              <a:rPr lang="en" sz="1450" b="1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. Visualization of model results</a:t>
            </a:r>
            <a:r>
              <a:rPr lang="en" sz="145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​</a:t>
            </a:r>
            <a:endParaRPr sz="145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6</a:t>
            </a:r>
            <a:r>
              <a:rPr lang="en" sz="1450" b="1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. Business Implications</a:t>
            </a:r>
            <a:endParaRPr sz="1450" b="1">
              <a:solidFill>
                <a:srgbClr val="191B0E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91B0E"/>
                </a:solidFill>
              </a:rPr>
              <a:t>Defining the objective</a:t>
            </a:r>
            <a:endParaRPr sz="2600">
              <a:highlight>
                <a:srgbClr val="FFCD00"/>
              </a:highlight>
            </a:endParaRPr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818450" y="1616475"/>
            <a:ext cx="73725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600"/>
              </a:spcBef>
              <a:spcAft>
                <a:spcPts val="0"/>
              </a:spcAft>
              <a:buSzPts val="2100"/>
              <a:buFont typeface="Lora"/>
              <a:buChar char="◉"/>
            </a:pPr>
            <a:r>
              <a:rPr lang="en" sz="2100" b="1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Look at previous donor data</a:t>
            </a:r>
            <a:endParaRPr sz="2100" b="1">
              <a:solidFill>
                <a:srgbClr val="191B0E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 b="1">
              <a:solidFill>
                <a:srgbClr val="191B0E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61950" algn="l" rtl="0">
              <a:spcBef>
                <a:spcPts val="600"/>
              </a:spcBef>
              <a:spcAft>
                <a:spcPts val="0"/>
              </a:spcAft>
              <a:buSzPts val="2100"/>
              <a:buFont typeface="Lora"/>
              <a:buChar char="◉"/>
            </a:pPr>
            <a:r>
              <a:rPr lang="en" sz="2100" b="1">
                <a:solidFill>
                  <a:srgbClr val="191B0E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Predict who will donate at least 35 EUR to upcoming reactivation campaign</a:t>
            </a:r>
            <a:r>
              <a:rPr lang="en" sz="2100" b="1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​</a:t>
            </a:r>
            <a:endParaRPr sz="2100" b="1">
              <a:solidFill>
                <a:schemeClr val="dk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marL="457200" lvl="0" indent="-361950" algn="l" rtl="0">
              <a:spcBef>
                <a:spcPts val="600"/>
              </a:spcBef>
              <a:spcAft>
                <a:spcPts val="0"/>
              </a:spcAft>
              <a:buSzPts val="2100"/>
              <a:buFont typeface="Lora"/>
              <a:buChar char="◉"/>
            </a:pPr>
            <a:r>
              <a:rPr lang="en" sz="2100" b="1">
                <a:solidFill>
                  <a:srgbClr val="191B0E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Use python model to determine who to target and how to maximize resources</a:t>
            </a:r>
            <a:endParaRPr sz="2100" b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02" name="Google Shape;102;p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191B0E"/>
                </a:solidFill>
              </a:rPr>
              <a:t>The timeline</a:t>
            </a:r>
            <a:endParaRPr>
              <a:highlight>
                <a:srgbClr val="FFCD00"/>
              </a:highlight>
            </a:endParaRPr>
          </a:p>
        </p:txBody>
      </p:sp>
      <p:grpSp>
        <p:nvGrpSpPr>
          <p:cNvPr id="112" name="Google Shape;112;p1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13" name="Google Shape;113;p1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738050" y="4362300"/>
            <a:ext cx="57051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*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Historical donor data was considered dating back as far as 5 years (2008)</a:t>
            </a:r>
            <a:endParaRPr sz="12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2713"/>
            <a:ext cx="914400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1381250" y="922675"/>
            <a:ext cx="57423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91B0E"/>
                </a:solidFill>
              </a:rPr>
              <a:t>Chosen model and variables included</a:t>
            </a:r>
            <a:endParaRPr sz="2400"/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1"/>
          </p:nvPr>
        </p:nvSpPr>
        <p:spPr>
          <a:xfrm>
            <a:off x="573775" y="1518350"/>
            <a:ext cx="7969500" cy="26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191B0E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Based on forward variable stepwise selection, we select:</a:t>
            </a:r>
            <a:r>
              <a:rPr lang="en" sz="220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​</a:t>
            </a:r>
            <a:endParaRPr sz="2200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1) minimum amount of gifts in past 5 years</a:t>
            </a: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​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2) maximum amount of gifts in past 5 years</a:t>
            </a: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​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3) average amount of gifts in past 5 years</a:t>
            </a: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​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4) language F</a:t>
            </a: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​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5) total amount of gifts in past 5 years</a:t>
            </a:r>
            <a:endParaRPr>
              <a:solidFill>
                <a:srgbClr val="191B0E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40" name="Google Shape;140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>
            <a:spLocks noGrp="1"/>
          </p:cNvSpPr>
          <p:nvPr>
            <p:ph type="subTitle" idx="4294967295"/>
          </p:nvPr>
        </p:nvSpPr>
        <p:spPr>
          <a:xfrm>
            <a:off x="951250" y="2384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Visualization of model results</a:t>
            </a:r>
            <a:endParaRPr sz="2600" b="1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50" name="Google Shape;150;p18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151" name="Google Shape;151;p1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8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050" y="868125"/>
            <a:ext cx="6453876" cy="32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9" name="Google Shape;159;p18"/>
          <p:cNvSpPr txBox="1"/>
          <p:nvPr/>
        </p:nvSpPr>
        <p:spPr>
          <a:xfrm>
            <a:off x="5685500" y="2687900"/>
            <a:ext cx="18252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highlight>
                  <a:srgbClr val="F6B26B"/>
                </a:highlight>
                <a:latin typeface="Lora"/>
                <a:ea typeface="Lora"/>
                <a:cs typeface="Lora"/>
                <a:sym typeface="Lora"/>
              </a:rPr>
              <a:t>AUC:0.56</a:t>
            </a:r>
            <a:endParaRPr sz="2800" b="1">
              <a:highlight>
                <a:srgbClr val="F6B26B"/>
              </a:highlight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subTitle" idx="4294967295"/>
          </p:nvPr>
        </p:nvSpPr>
        <p:spPr>
          <a:xfrm>
            <a:off x="873825" y="-54722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Visualization of model results</a:t>
            </a:r>
            <a:endParaRPr sz="2600" b="1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65" name="Google Shape;165;p19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166" name="Google Shape;166;p1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19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800" y="648388"/>
            <a:ext cx="4870649" cy="35882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/>
        </p:nvSpPr>
        <p:spPr>
          <a:xfrm>
            <a:off x="1433050" y="5260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5815575" y="2278650"/>
            <a:ext cx="31194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The top 40% of samples made more than 50% of the donations.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subTitle" idx="4294967295"/>
          </p:nvPr>
        </p:nvSpPr>
        <p:spPr>
          <a:xfrm>
            <a:off x="575175" y="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Visualization of model results</a:t>
            </a:r>
            <a:endParaRPr sz="2600" b="1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80" name="Google Shape;180;p20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181" name="Google Shape;181;p20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2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850" y="761276"/>
            <a:ext cx="5281424" cy="32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 txBox="1"/>
          <p:nvPr/>
        </p:nvSpPr>
        <p:spPr>
          <a:xfrm>
            <a:off x="176273" y="1652909"/>
            <a:ext cx="1994700" cy="19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89" name="Google Shape;189;p20"/>
          <p:cNvSpPr txBox="1"/>
          <p:nvPr/>
        </p:nvSpPr>
        <p:spPr>
          <a:xfrm>
            <a:off x="5386850" y="1409550"/>
            <a:ext cx="3429000" cy="16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Compared to a random choice targeting model, our targeting model has a slightly better response rate given 24,000 number of samples (40%)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>
            <a:spLocks noGrp="1"/>
          </p:cNvSpPr>
          <p:nvPr>
            <p:ph type="body" idx="4294967295"/>
          </p:nvPr>
        </p:nvSpPr>
        <p:spPr>
          <a:xfrm>
            <a:off x="3363050" y="878850"/>
            <a:ext cx="5625600" cy="387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solidFill>
                  <a:srgbClr val="191B0E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Business Implications</a:t>
            </a:r>
            <a:r>
              <a:rPr lang="en" sz="2500" b="1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​</a:t>
            </a:r>
            <a:endParaRPr sz="2500" b="1">
              <a:solidFill>
                <a:schemeClr val="dk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>
              <a:solidFill>
                <a:schemeClr val="dk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191B0E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Assumed campaign budget = </a:t>
            </a:r>
            <a:r>
              <a:rPr lang="en" sz="2000" b="1">
                <a:solidFill>
                  <a:srgbClr val="191B0E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€10.000 </a:t>
            </a:r>
            <a:r>
              <a:rPr lang="en" sz="200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​</a:t>
            </a:r>
            <a:endParaRPr sz="2000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*based on previous campaign list of 25.000 potential donors, cost of €0,50 per campaign letter, labour costs </a:t>
            </a:r>
            <a:r>
              <a:rPr lang="en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​</a:t>
            </a:r>
            <a:endParaRPr sz="2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Target incidence =</a:t>
            </a:r>
            <a:r>
              <a:rPr lang="en" sz="2000">
                <a:solidFill>
                  <a:srgbClr val="191B0E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" sz="2000" b="1">
                <a:solidFill>
                  <a:srgbClr val="191B0E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3%</a:t>
            </a:r>
            <a:r>
              <a:rPr lang="en" sz="200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​</a:t>
            </a:r>
            <a:endParaRPr sz="2000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Percentage of potential donors reachable = </a:t>
            </a:r>
            <a:r>
              <a:rPr lang="en" sz="2000" b="1">
                <a:solidFill>
                  <a:srgbClr val="191B0E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40% (10.000)</a:t>
            </a:r>
            <a:r>
              <a:rPr lang="en" sz="180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​ </a:t>
            </a:r>
            <a:endParaRPr sz="1800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​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191B0E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</p:txBody>
      </p:sp>
      <p:cxnSp>
        <p:nvCxnSpPr>
          <p:cNvPr id="195" name="Google Shape;19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6" name="Google Shape;196;p21"/>
          <p:cNvPicPr preferRelativeResize="0"/>
          <p:nvPr/>
        </p:nvPicPr>
        <p:blipFill rotWithShape="1">
          <a:blip r:embed="rId3">
            <a:alphaModFix/>
          </a:blip>
          <a:srcRect l="12502" r="12495"/>
          <a:stretch/>
        </p:blipFill>
        <p:spPr>
          <a:xfrm>
            <a:off x="168025" y="987150"/>
            <a:ext cx="3654300" cy="365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7" name="Google Shape;19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21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199" name="Google Shape;199;p2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Macintosh PowerPoint</Application>
  <PresentationFormat>On-screen Show (16:9)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Lora</vt:lpstr>
      <vt:lpstr>Quattrocento Sans</vt:lpstr>
      <vt:lpstr>Viola template</vt:lpstr>
      <vt:lpstr>DSC Predictive Model: Who will donate? By: Deborah Kewon and Patrick Dundon</vt:lpstr>
      <vt:lpstr>Outline</vt:lpstr>
      <vt:lpstr>Defining the objective</vt:lpstr>
      <vt:lpstr>The timeline</vt:lpstr>
      <vt:lpstr>Chosen model and variables included</vt:lpstr>
      <vt:lpstr>PowerPoint Presentation</vt:lpstr>
      <vt:lpstr>PowerPoint Presentation</vt:lpstr>
      <vt:lpstr>PowerPoint Presentation</vt:lpstr>
      <vt:lpstr>PowerPoint Presentation</vt:lpstr>
      <vt:lpstr>€7,600</vt:lpstr>
      <vt:lpstr>Model Takeaways</vt:lpstr>
      <vt:lpstr>Thanks!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 Predictive Model: Who will donate? By: Deborah Kewon and Patrick Dundon</dc:title>
  <cp:lastModifiedBy>KEWON Deborah</cp:lastModifiedBy>
  <cp:revision>2</cp:revision>
  <dcterms:modified xsi:type="dcterms:W3CDTF">2019-08-21T20:09:38Z</dcterms:modified>
</cp:coreProperties>
</file>