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454FE9-7613-405B-B10D-6806DFAD0229}">
  <a:tblStyle styleId="{E0454FE9-7613-405B-B10D-6806DFAD02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r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*donors selected = 10000*0.03 = 300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2b1be4f5_6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82b1be4f5_6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*does not account for extra expenses such as labour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2b1be4f5_6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2b1be4f5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2b1be4f5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2b1be4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2b1be4f5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2b1be4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2b1be4f5_6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2b1be4f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2b1be4f5_6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2b1be4f5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2b1be4f5_6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2b1be4f5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23" y="2003900"/>
            <a:ext cx="603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</a:t>
            </a:r>
            <a:r>
              <a:rPr lang="en"/>
              <a:t> </a:t>
            </a:r>
            <a:r>
              <a:rPr lang="en">
                <a:highlight>
                  <a:srgbClr val="FFCD00"/>
                </a:highlight>
              </a:rPr>
              <a:t>Predictive </a:t>
            </a:r>
            <a:r>
              <a:rPr lang="en">
                <a:highlight>
                  <a:srgbClr val="FFFFFF"/>
                </a:highlight>
              </a:rPr>
              <a:t>Model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donate?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B0E"/>
                </a:solidFill>
              </a:rPr>
              <a:t>By: Deborah Kewon and Patrick Dundon</a:t>
            </a:r>
            <a:endParaRPr sz="18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4294967295" type="body"/>
          </p:nvPr>
        </p:nvSpPr>
        <p:spPr>
          <a:xfrm>
            <a:off x="3363050" y="878850"/>
            <a:ext cx="5625600" cy="38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191B0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Business Implications</a:t>
            </a:r>
            <a:r>
              <a:rPr b="1" lang="en" sz="25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b="1" sz="25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Assumed campaign budget = </a:t>
            </a:r>
            <a:r>
              <a:rPr b="1" lang="en" sz="2000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€10.000 </a:t>
            </a:r>
            <a:r>
              <a:rPr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*based on previous campaign list of 25.000 potential donors, cost of €0,50 per campaign letter, labour costs </a:t>
            </a: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Target incidence =</a:t>
            </a:r>
            <a:r>
              <a:rPr lang="en" sz="2000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000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3%</a:t>
            </a:r>
            <a:r>
              <a:rPr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Percentage of potential donors reachable = </a:t>
            </a:r>
            <a:r>
              <a:rPr b="1" lang="en" sz="2000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40</a:t>
            </a:r>
            <a:r>
              <a:rPr b="1" lang="en" sz="2000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% (10.000)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​ </a:t>
            </a:r>
            <a:endParaRPr sz="18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195" name="Google Shape;19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168025" y="9871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99" name="Google Shape;199;p2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91B0E"/>
                </a:solidFill>
                <a:highlight>
                  <a:srgbClr val="FFCD00"/>
                </a:highlight>
              </a:rPr>
              <a:t>€</a:t>
            </a:r>
            <a:r>
              <a:rPr lang="en" sz="9600">
                <a:highlight>
                  <a:srgbClr val="FFCD00"/>
                </a:highlight>
              </a:rPr>
              <a:t>7,600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10" name="Google Shape;210;p22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Potential campaign profit</a:t>
            </a:r>
            <a:r>
              <a:rPr b="1" lang="en" sz="30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3000"/>
          </a:p>
        </p:txBody>
      </p:sp>
      <p:grpSp>
        <p:nvGrpSpPr>
          <p:cNvPr id="211" name="Google Shape;211;p22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12" name="Google Shape;212;p2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381250" y="922675"/>
            <a:ext cx="5742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191B0E"/>
                </a:solidFill>
              </a:rPr>
              <a:t>Model Takeaways</a:t>
            </a:r>
            <a:endParaRPr sz="1800"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573775" y="1518350"/>
            <a:ext cx="80811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◉"/>
            </a:pPr>
            <a:r>
              <a:rPr b="1" lang="en" sz="2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Identifies the donor characteristics that may positively influence donation rate </a:t>
            </a:r>
            <a:endParaRPr b="1" sz="2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Ex: French-speaking Belgians appear more likely to donate than Dutch-speaking Belgians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◉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r>
              <a:rPr b="1" lang="en" sz="2400">
                <a:solidFill>
                  <a:srgbClr val="191B0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Improves marketing efficiency by identifying and targeting those with higher donation probability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B0E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5" name="Google Shape;225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35" name="Google Shape;235;p2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37" name="Google Shape;237;p24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24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40" name="Google Shape;240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rgbClr val="191B0E"/>
                </a:solidFill>
              </a:rPr>
              <a:t>Outline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131075" y="1657338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Patrick </a:t>
            </a:r>
            <a:endParaRPr b="1" sz="24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AutoNum type="arabicPeriod"/>
            </a:pPr>
            <a:r>
              <a:rPr b="1" lang="en" sz="145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Defining the objective</a:t>
            </a:r>
            <a:r>
              <a:rPr b="1" lang="en" sz="14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b="1" sz="14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AutoNum type="arabicPeriod"/>
            </a:pPr>
            <a:r>
              <a:rPr b="1" lang="en" sz="145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The timeline</a:t>
            </a:r>
            <a:r>
              <a:rPr b="1" lang="en" sz="14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b="1" sz="14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AutoNum type="arabicPeriod"/>
            </a:pPr>
            <a:r>
              <a:rPr b="1" lang="en" sz="145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Which models were evaluated?</a:t>
            </a:r>
            <a:endParaRPr b="1" sz="1450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357875" y="1657338"/>
            <a:ext cx="4185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Deborah</a:t>
            </a:r>
            <a:endParaRPr b="1" sz="24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4. </a:t>
            </a:r>
            <a:r>
              <a:rPr b="1" lang="en" sz="145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Chosen model and variables included</a:t>
            </a:r>
            <a:r>
              <a:rPr b="1" lang="en" sz="14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b="1" sz="14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r>
              <a:rPr b="1" lang="en" sz="145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. Visualization of model results</a:t>
            </a:r>
            <a:r>
              <a:rPr b="1" lang="en" sz="14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 b="1" sz="14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r>
              <a:rPr b="1" lang="en" sz="145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. Business Implications</a:t>
            </a:r>
            <a:endParaRPr b="1" sz="1450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91B0E"/>
                </a:solidFill>
              </a:rPr>
              <a:t>Defining the objective</a:t>
            </a:r>
            <a:endParaRPr sz="2600">
              <a:highlight>
                <a:srgbClr val="FFCD00"/>
              </a:highlight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18450" y="1616475"/>
            <a:ext cx="7372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Font typeface="Lora"/>
              <a:buChar char="◉"/>
            </a:pPr>
            <a:r>
              <a:rPr b="1" lang="en" sz="21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Look at previous donor data</a:t>
            </a:r>
            <a:endParaRPr b="1" sz="2100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Font typeface="Lora"/>
              <a:buChar char="◉"/>
            </a:pPr>
            <a:r>
              <a:rPr b="1" lang="en" sz="2100">
                <a:solidFill>
                  <a:srgbClr val="191B0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Predict who will donate at least 35 EUR to upcoming </a:t>
            </a:r>
            <a:r>
              <a:rPr b="1" lang="en" sz="2100">
                <a:solidFill>
                  <a:srgbClr val="191B0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reactivation</a:t>
            </a:r>
            <a:r>
              <a:rPr b="1" lang="en" sz="2100">
                <a:solidFill>
                  <a:srgbClr val="191B0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campaign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Font typeface="Lora"/>
              <a:buChar char="◉"/>
            </a:pPr>
            <a:r>
              <a:rPr b="1" lang="en" sz="2100">
                <a:solidFill>
                  <a:srgbClr val="191B0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Use python model to determine who to target and how to maximize resources</a:t>
            </a:r>
            <a:endParaRPr b="1" sz="2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2" name="Google Shape;102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91B0E"/>
                </a:solidFill>
              </a:rPr>
              <a:t>The timeline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12" name="Google Shape;112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Google Shape;113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738050" y="4362300"/>
            <a:ext cx="570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Historical donor data was considered dating back as far as 5 years (2008)</a:t>
            </a:r>
            <a:endParaRPr sz="1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2713"/>
            <a:ext cx="91440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381250" y="937125"/>
            <a:ext cx="4912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>
                <a:highlight>
                  <a:srgbClr val="FFCD00"/>
                </a:highlight>
              </a:rPr>
              <a:t>models </a:t>
            </a:r>
            <a:r>
              <a:rPr lang="en">
                <a:solidFill>
                  <a:schemeClr val="dk1"/>
                </a:solidFill>
              </a:rPr>
              <a:t>were evaluated?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126" name="Google Shape;126;p16"/>
          <p:cNvGraphicFramePr/>
          <p:nvPr/>
        </p:nvGraphicFramePr>
        <p:xfrm>
          <a:off x="1749625" y="1626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{E0454FE9-7613-405B-B10D-6806DFAD0229}</a:tableStyleId>
              </a:tblPr>
              <a:tblGrid>
                <a:gridCol w="2862775"/>
                <a:gridCol w="2862775"/>
              </a:tblGrid>
              <a:tr h="64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Model</a:t>
                      </a:r>
                      <a:endParaRPr sz="15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Score</a:t>
                      </a:r>
                      <a:endParaRPr b="1" sz="15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Decision Tree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100.00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Random Forest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99.98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Support Vector Machine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96.51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Logistic Regression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96.50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381250" y="922675"/>
            <a:ext cx="5742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1B0E"/>
                </a:solidFill>
              </a:rPr>
              <a:t>Chosen model and variables included</a:t>
            </a:r>
            <a:endParaRPr sz="2400"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573775" y="1518350"/>
            <a:ext cx="7969500" cy="26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B0E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Based on forward variable stepwise selection, we select:</a:t>
            </a:r>
            <a:r>
              <a:rPr lang="en" sz="22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​</a:t>
            </a:r>
            <a:endParaRPr sz="22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1) minimum amount of gifts in past 5 years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2) maximum amount of gifts in past 5 years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3) average amount of gifts in past 5 years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4) language F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​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5) total amount of gifts in past 5 years</a:t>
            </a:r>
            <a:endParaRPr>
              <a:solidFill>
                <a:srgbClr val="191B0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4294967295" type="subTitle"/>
          </p:nvPr>
        </p:nvSpPr>
        <p:spPr>
          <a:xfrm>
            <a:off x="951250" y="238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Visualization of model results</a:t>
            </a:r>
            <a:endParaRPr b="1" sz="26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51" name="Google Shape;151;p1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50" y="868125"/>
            <a:ext cx="6453876" cy="32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685500" y="2687900"/>
            <a:ext cx="1825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highlight>
                  <a:srgbClr val="F6B26B"/>
                </a:highlight>
                <a:latin typeface="Lora"/>
                <a:ea typeface="Lora"/>
                <a:cs typeface="Lora"/>
                <a:sym typeface="Lora"/>
              </a:rPr>
              <a:t>AUC:0.56</a:t>
            </a:r>
            <a:endParaRPr b="1" sz="2800">
              <a:highlight>
                <a:srgbClr val="F6B26B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4294967295" type="subTitle"/>
          </p:nvPr>
        </p:nvSpPr>
        <p:spPr>
          <a:xfrm>
            <a:off x="873825" y="-54722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Visualization of model results</a:t>
            </a:r>
            <a:endParaRPr b="1" sz="26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65" name="Google Shape;165;p19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66" name="Google Shape;166;p1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00" y="648388"/>
            <a:ext cx="4870649" cy="358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433050" y="526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815575" y="2278650"/>
            <a:ext cx="3119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top 40% of samples made more than 50% of the donations.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4294967295" type="subTitle"/>
          </p:nvPr>
        </p:nvSpPr>
        <p:spPr>
          <a:xfrm>
            <a:off x="575175" y="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1B0E"/>
                </a:solidFill>
                <a:latin typeface="Lora"/>
                <a:ea typeface="Lora"/>
                <a:cs typeface="Lora"/>
                <a:sym typeface="Lora"/>
              </a:rPr>
              <a:t>Visualization of model results</a:t>
            </a:r>
            <a:endParaRPr b="1" sz="26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81" name="Google Shape;181;p2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50" y="761276"/>
            <a:ext cx="5281424" cy="3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76273" y="1652909"/>
            <a:ext cx="1994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5386850" y="1409550"/>
            <a:ext cx="34290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Compared to a random choice targeting model, our targeting model has a slightly better response rate given 24,000 number of samples (40%)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